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7" r:id="rId3"/>
    <p:sldId id="259" r:id="rId4"/>
    <p:sldId id="268" r:id="rId5"/>
    <p:sldId id="262" r:id="rId6"/>
    <p:sldId id="260" r:id="rId7"/>
    <p:sldId id="275" r:id="rId8"/>
    <p:sldId id="272" r:id="rId9"/>
    <p:sldId id="276" r:id="rId10"/>
    <p:sldId id="277" r:id="rId11"/>
    <p:sldId id="27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 형관" initials="김형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582" autoAdjust="0"/>
    <p:restoredTop sz="72989" autoAdjust="0"/>
  </p:normalViewPr>
  <p:slideViewPr>
    <p:cSldViewPr snapToObjects="1">
      <p:cViewPr varScale="1">
        <p:scale>
          <a:sx n="100" d="100"/>
          <a:sy n="100" d="100"/>
        </p:scale>
        <p:origin x="1818" y="84"/>
      </p:cViewPr>
      <p:guideLst>
        <p:guide orient="horz" pos="2158"/>
        <p:guide pos="2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commentAuthors" Target="commentAuthors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4393A8-633A-44BC-88CE-FCA3A15FDEAB}" type="datetime1">
              <a:rPr lang="ko-KR" altLang="en-US"/>
              <a:pPr lvl="0">
                <a:defRPr/>
              </a:pPr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154A2B-6412-4D58-A6C1-BD0167DA106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안녕하십니까 이번 소프트웨어 설계 결과 발표를 맡은 </a:t>
            </a:r>
            <a:r>
              <a:rPr lang="en-US" altLang="ko-KR"/>
              <a:t>1</a:t>
            </a:r>
            <a:r>
              <a:rPr lang="ko-KR" altLang="en-US"/>
              <a:t>팀 조동현 입니다</a:t>
            </a:r>
            <a:r>
              <a:rPr lang="en-US" altLang="ko-KR"/>
              <a:t>.</a:t>
            </a:r>
            <a:r>
              <a:rPr lang="ko-KR" altLang="en-US"/>
              <a:t> 우선 한학기동안 고생한 우리 팀원들에게 감사인사 전하며 발표를 시작하도록 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154A2B-6412-4D58-A6C1-BD0167DA106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마지막으로 시연 영상은 김민수 학우가 이어서 진행하도록 하겠습니다</a:t>
            </a:r>
            <a:r>
              <a:rPr lang="en-US" altLang="ko-KR"/>
              <a:t>.</a:t>
            </a:r>
            <a:r>
              <a:rPr lang="ko-KR" altLang="en-US"/>
              <a:t> 그리고 혹시 저희 발표내용에 포함하지 않은 </a:t>
            </a:r>
            <a:r>
              <a:rPr lang="en-US" altLang="ko-KR"/>
              <a:t>/</a:t>
            </a:r>
            <a:r>
              <a:rPr lang="ko-KR" altLang="en-US"/>
              <a:t> 프로젝트 일정</a:t>
            </a:r>
            <a:r>
              <a:rPr lang="en-US" altLang="ko-KR"/>
              <a:t>,</a:t>
            </a:r>
            <a:r>
              <a:rPr lang="ko-KR" altLang="en-US"/>
              <a:t> 이슈사항 등 궁금하신 점이 있으시다면 </a:t>
            </a:r>
            <a:r>
              <a:rPr lang="en-US" altLang="ko-KR"/>
              <a:t>/</a:t>
            </a:r>
            <a:r>
              <a:rPr lang="ko-KR" altLang="en-US"/>
              <a:t> 더보기란에 깃허브 주소를 적어놨으니 링크를 따라 결과보고서를 참고해주시면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이상 발표를 마치겠습니다</a:t>
            </a:r>
            <a:r>
              <a:rPr lang="en-US" altLang="ko-KR"/>
              <a:t>.</a:t>
            </a:r>
            <a:r>
              <a:rPr lang="ko-KR" altLang="en-US"/>
              <a:t>  </a:t>
            </a:r>
            <a:r>
              <a:rPr lang="en-US" altLang="ko-KR"/>
              <a:t>/</a:t>
            </a:r>
            <a:r>
              <a:rPr lang="ko-KR" altLang="en-US"/>
              <a:t> 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154A2B-6412-4D58-A6C1-BD0167DA106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발표 목차입니다</a:t>
            </a:r>
            <a:r>
              <a:rPr lang="en-US" altLang="ko-KR"/>
              <a:t>.</a:t>
            </a:r>
            <a:r>
              <a:rPr lang="ko-KR" altLang="en-US"/>
              <a:t> 프로젝트 개요 </a:t>
            </a:r>
            <a:r>
              <a:rPr lang="en-US" altLang="ko-KR"/>
              <a:t>/</a:t>
            </a:r>
            <a:r>
              <a:rPr lang="ko-KR" altLang="en-US"/>
              <a:t> 시스템 아키텍쳐 </a:t>
            </a:r>
            <a:r>
              <a:rPr lang="en-US" altLang="ko-KR"/>
              <a:t>/</a:t>
            </a:r>
            <a:r>
              <a:rPr lang="ko-KR" altLang="en-US"/>
              <a:t> 시스템 기능 및 동작 </a:t>
            </a:r>
            <a:r>
              <a:rPr lang="en-US" altLang="ko-KR"/>
              <a:t>/</a:t>
            </a:r>
            <a:r>
              <a:rPr lang="ko-KR" altLang="en-US"/>
              <a:t> 소프트웨어 상세 설계 </a:t>
            </a:r>
            <a:r>
              <a:rPr lang="en-US" altLang="ko-KR"/>
              <a:t>/</a:t>
            </a:r>
            <a:r>
              <a:rPr lang="ko-KR" altLang="en-US"/>
              <a:t> 시연 영상 순으로 발표하겠습니다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154A2B-6412-4D58-A6C1-BD0167DA106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저희 프로젝트 개요입니다</a:t>
            </a:r>
            <a:r>
              <a:rPr lang="en-US" altLang="ko-KR"/>
              <a:t>.</a:t>
            </a:r>
            <a:r>
              <a:rPr lang="ko-KR" altLang="en-US"/>
              <a:t> 평소 필요한 정보들이 </a:t>
            </a:r>
            <a:r>
              <a:rPr lang="en-US" altLang="ko-KR"/>
              <a:t>/</a:t>
            </a:r>
            <a:r>
              <a:rPr lang="ko-KR" altLang="en-US"/>
              <a:t> 다른 사이트에 분산되어 공지사항 혹은 알람으로 올라와서 </a:t>
            </a:r>
            <a:r>
              <a:rPr lang="en-US" altLang="ko-KR"/>
              <a:t>/</a:t>
            </a:r>
            <a:r>
              <a:rPr lang="ko-KR" altLang="en-US"/>
              <a:t> 사이트마다 일일이 찾아가는 것에 번거로움을 느꼈습니다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대표적으로 </a:t>
            </a:r>
            <a:r>
              <a:rPr lang="en-US" altLang="ko-KR"/>
              <a:t>LMS</a:t>
            </a:r>
            <a:r>
              <a:rPr lang="ko-KR" altLang="en-US"/>
              <a:t>와 학부 공지사항이 있겠죠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그래서 이런 공지사항들을 하나의 시스템에서 </a:t>
            </a:r>
            <a:r>
              <a:rPr lang="en-US" altLang="ko-KR"/>
              <a:t>/</a:t>
            </a:r>
            <a:r>
              <a:rPr lang="ko-KR" altLang="en-US"/>
              <a:t> 알림으로 처리해 유저에게 전송함으로써 </a:t>
            </a:r>
            <a:r>
              <a:rPr lang="en-US" altLang="ko-KR"/>
              <a:t>/</a:t>
            </a:r>
            <a:r>
              <a:rPr lang="ko-KR" altLang="en-US"/>
              <a:t> 이런 번거로움을 덜어내고자 해당 주제를 선정하게 되었습니다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154A2B-6412-4D58-A6C1-BD0167DA106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다음으론 시스템 아키텍쳐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우선 저희 시스템은 크게 </a:t>
            </a:r>
            <a:r>
              <a:rPr lang="en-US" altLang="ko-KR"/>
              <a:t>3</a:t>
            </a:r>
            <a:r>
              <a:rPr lang="ko-KR" altLang="en-US"/>
              <a:t>가지 기능이 있는데 </a:t>
            </a:r>
            <a:r>
              <a:rPr lang="en-US" altLang="ko-KR"/>
              <a:t>/</a:t>
            </a:r>
            <a:r>
              <a:rPr lang="ko-KR" altLang="en-US"/>
              <a:t> 유저에게 </a:t>
            </a:r>
            <a:r>
              <a:rPr lang="en-US" altLang="ko-KR"/>
              <a:t>LMS</a:t>
            </a:r>
            <a:r>
              <a:rPr lang="ko-KR" altLang="en-US"/>
              <a:t> </a:t>
            </a:r>
            <a:r>
              <a:rPr lang="en-US" altLang="ko-KR"/>
              <a:t>ID/PW</a:t>
            </a:r>
            <a:r>
              <a:rPr lang="ko-KR" altLang="en-US"/>
              <a:t> 혹은 본인 소속 학부홈페이지 등을 입력받는 </a:t>
            </a:r>
            <a:r>
              <a:rPr lang="en-US" altLang="ko-KR"/>
              <a:t>“</a:t>
            </a:r>
            <a:r>
              <a:rPr lang="ko-KR" altLang="en-US"/>
              <a:t>입력 파트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그리고 서버와 송신하며 로그인과 변동사항을 확인하는 </a:t>
            </a:r>
            <a:r>
              <a:rPr lang="en-US" altLang="ko-KR"/>
              <a:t>“</a:t>
            </a:r>
            <a:r>
              <a:rPr lang="ko-KR" altLang="en-US"/>
              <a:t>프로세스 파트</a:t>
            </a:r>
            <a:r>
              <a:rPr lang="en-US" altLang="ko-KR"/>
              <a:t>”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마지막으로 변동사항을 알림으로 보내는 </a:t>
            </a:r>
            <a:r>
              <a:rPr lang="en-US" altLang="ko-KR"/>
              <a:t>“</a:t>
            </a:r>
            <a:r>
              <a:rPr lang="ko-KR" altLang="en-US"/>
              <a:t>출력 파트</a:t>
            </a:r>
            <a:r>
              <a:rPr lang="en-US" altLang="ko-KR"/>
              <a:t>”</a:t>
            </a:r>
            <a:r>
              <a:rPr lang="ko-KR" altLang="en-US"/>
              <a:t>가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작동환경은 윈도우이고 </a:t>
            </a:r>
            <a:r>
              <a:rPr lang="en-US" altLang="ko-KR"/>
              <a:t>/</a:t>
            </a:r>
            <a:r>
              <a:rPr lang="ko-KR" altLang="en-US"/>
              <a:t> 개발언어는 파이썬 </a:t>
            </a:r>
            <a:r>
              <a:rPr lang="en-US" altLang="ko-KR"/>
              <a:t>/</a:t>
            </a:r>
            <a:r>
              <a:rPr lang="ko-KR" altLang="en-US"/>
              <a:t> 개발도구는 비주얼 스튜디오 </a:t>
            </a:r>
            <a:r>
              <a:rPr lang="en-US" altLang="ko-KR"/>
              <a:t>2017,</a:t>
            </a:r>
            <a:r>
              <a:rPr lang="ko-KR" altLang="en-US"/>
              <a:t>비주얼 스튜디오 코드 </a:t>
            </a:r>
            <a:r>
              <a:rPr lang="en-US" altLang="ko-KR"/>
              <a:t>/</a:t>
            </a:r>
            <a:r>
              <a:rPr lang="ko-KR" altLang="en-US"/>
              <a:t> 그리고 파이참을 사용했습니다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사용된 라이브러리는 크롤링을 위해 뷰티풀수프</a:t>
            </a:r>
            <a:r>
              <a:rPr lang="en-US" altLang="ko-KR"/>
              <a:t>4</a:t>
            </a:r>
            <a:r>
              <a:rPr lang="ko-KR" altLang="en-US"/>
              <a:t> 와 </a:t>
            </a:r>
            <a:r>
              <a:rPr lang="en-US" altLang="ko-KR"/>
              <a:t>GUI</a:t>
            </a:r>
            <a:r>
              <a:rPr lang="ko-KR" altLang="en-US"/>
              <a:t>를 위한 피와이큐티파이브 마지막으로 윈도우 알림을 보내기한 윈텐토스트가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154A2B-6412-4D58-A6C1-BD0167DA106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다음으론 시스템 기능 및 동작입니다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저희 시스템의 유스케이스 다이어그램입니다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LMS </a:t>
            </a:r>
            <a:r>
              <a:rPr lang="ko-KR" altLang="en-US"/>
              <a:t>설정은 </a:t>
            </a:r>
            <a:r>
              <a:rPr lang="en-US" altLang="ko-KR"/>
              <a:t>LMS </a:t>
            </a:r>
            <a:r>
              <a:rPr lang="ko-KR" altLang="en-US"/>
              <a:t>로그인과 관련된 유스케이스이고 </a:t>
            </a:r>
            <a:r>
              <a:rPr lang="en-US" altLang="ko-KR"/>
              <a:t>/</a:t>
            </a:r>
            <a:r>
              <a:rPr lang="ko-KR" altLang="en-US"/>
              <a:t> 학부 홈페이지 설정은 본인의 학부 홈페이지 </a:t>
            </a:r>
            <a:r>
              <a:rPr lang="en-US" altLang="ko-KR"/>
              <a:t>/</a:t>
            </a:r>
            <a:r>
              <a:rPr lang="ko-KR" altLang="en-US"/>
              <a:t> 그리고 받고싶은 공지사항 키워드를 지정하는 유스케이스입니다 </a:t>
            </a:r>
            <a:r>
              <a:rPr lang="en-US" altLang="ko-KR"/>
              <a:t>/</a:t>
            </a:r>
            <a:r>
              <a:rPr lang="ko-KR" altLang="en-US"/>
              <a:t> 나머지 두개는 말그대로 </a:t>
            </a:r>
            <a:r>
              <a:rPr lang="en-US" altLang="ko-KR"/>
              <a:t>LMS</a:t>
            </a:r>
            <a:r>
              <a:rPr lang="ko-KR" altLang="en-US"/>
              <a:t>와 학부 홈페이지의 공지사항을 알림으로 보내는 유스케이스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154A2B-6412-4D58-A6C1-BD0167DA106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그리고 유스케이스의 흐름을 전부 묶어 </a:t>
            </a:r>
            <a:r>
              <a:rPr lang="en-US" altLang="ko-KR"/>
              <a:t>/</a:t>
            </a:r>
            <a:r>
              <a:rPr lang="ko-KR" altLang="en-US"/>
              <a:t> 시스템의 흐름을 나타낸 액티비티 다이어그램입니다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소프트웨어 상세 설계 파트에서 비슷한 내용이 설명 되니 이 부분에 대한 설명은 넘어가도록 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154A2B-6412-4D58-A6C1-BD0167DA106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 다음으론 소프트웨어 상세 설계입니다</a:t>
            </a:r>
            <a:r>
              <a:rPr lang="en-US" altLang="ko-KR"/>
              <a:t>.</a:t>
            </a:r>
            <a:r>
              <a:rPr lang="ko-KR" altLang="en-US"/>
              <a:t> 영어로 작성되어 있는 이유가 실제 코드에 있는 클래스</a:t>
            </a:r>
            <a:r>
              <a:rPr lang="en-US" altLang="ko-KR"/>
              <a:t>,</a:t>
            </a:r>
            <a:r>
              <a:rPr lang="ko-KR" altLang="en-US"/>
              <a:t> 모듈</a:t>
            </a:r>
            <a:r>
              <a:rPr lang="en-US" altLang="ko-KR"/>
              <a:t>,</a:t>
            </a:r>
            <a:r>
              <a:rPr lang="ko-KR" altLang="en-US"/>
              <a:t> 변수들의 이름과 </a:t>
            </a:r>
            <a:r>
              <a:rPr lang="en-US" altLang="ko-KR"/>
              <a:t>//</a:t>
            </a:r>
            <a:r>
              <a:rPr lang="ko-KR" altLang="en-US"/>
              <a:t> 클래스 다이어그램의 </a:t>
            </a:r>
            <a:r>
              <a:rPr lang="en-US" altLang="ko-KR"/>
              <a:t>operation, attribute</a:t>
            </a:r>
            <a:r>
              <a:rPr lang="ko-KR" altLang="en-US"/>
              <a:t>의 이름을 똑같이 했기에 영어로 작성되어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조금 설명을 하자면 </a:t>
            </a:r>
            <a:r>
              <a:rPr lang="en-US" altLang="ko-KR"/>
              <a:t>setting_depart</a:t>
            </a:r>
            <a:r>
              <a:rPr lang="ko-KR" altLang="en-US"/>
              <a:t>와 거기에 연결된 </a:t>
            </a:r>
            <a:r>
              <a:rPr lang="en-US" altLang="ko-KR"/>
              <a:t>DB</a:t>
            </a:r>
            <a:r>
              <a:rPr lang="ko-KR" altLang="en-US"/>
              <a:t>들이 학부 설정 기능을 맡고 있으며 </a:t>
            </a:r>
            <a:r>
              <a:rPr lang="en-US" altLang="ko-KR"/>
              <a:t>setting_lms</a:t>
            </a:r>
            <a:r>
              <a:rPr lang="ko-KR" altLang="en-US"/>
              <a:t>와 그와 관련된 </a:t>
            </a:r>
            <a:r>
              <a:rPr lang="en-US" altLang="ko-KR"/>
              <a:t>DB</a:t>
            </a:r>
            <a:r>
              <a:rPr lang="ko-KR" altLang="en-US"/>
              <a:t>는 </a:t>
            </a:r>
            <a:r>
              <a:rPr lang="en-US" altLang="ko-KR"/>
              <a:t>LMS </a:t>
            </a:r>
            <a:r>
              <a:rPr lang="ko-KR" altLang="en-US"/>
              <a:t>설정</a:t>
            </a:r>
            <a:r>
              <a:rPr lang="en-US" altLang="ko-KR"/>
              <a:t>,</a:t>
            </a:r>
            <a:r>
              <a:rPr lang="ko-KR" altLang="en-US"/>
              <a:t> 즉 로그인 기능을 맡고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그리고 </a:t>
            </a:r>
            <a:r>
              <a:rPr lang="en-US" altLang="ko-KR"/>
              <a:t>Alarm_depart</a:t>
            </a:r>
            <a:r>
              <a:rPr lang="ko-KR" altLang="en-US"/>
              <a:t>와 </a:t>
            </a:r>
            <a:r>
              <a:rPr lang="en-US" altLang="ko-KR"/>
              <a:t>Alarm_lms</a:t>
            </a:r>
            <a:r>
              <a:rPr lang="ko-KR" altLang="en-US"/>
              <a:t> 거기에 각각 연결된 </a:t>
            </a:r>
            <a:r>
              <a:rPr lang="en-US" altLang="ko-KR"/>
              <a:t>DB</a:t>
            </a:r>
            <a:r>
              <a:rPr lang="ko-KR" altLang="en-US"/>
              <a:t>들은  학부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lms</a:t>
            </a:r>
            <a:r>
              <a:rPr lang="ko-KR" altLang="en-US"/>
              <a:t>의 변동사항을 </a:t>
            </a:r>
            <a:r>
              <a:rPr lang="en-US" altLang="ko-KR"/>
              <a:t>/</a:t>
            </a:r>
            <a:r>
              <a:rPr lang="ko-KR" altLang="en-US"/>
              <a:t> 알람으로 보내는 역할을 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154A2B-6412-4D58-A6C1-BD0167DA106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그리고 앞서 설명한 기능들을 유저가 실행하기 편하도록 </a:t>
            </a:r>
            <a:r>
              <a:rPr lang="en-US" altLang="ko-KR"/>
              <a:t>UI</a:t>
            </a:r>
            <a:r>
              <a:rPr lang="ko-KR" altLang="en-US"/>
              <a:t>를 구현하기 위한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GUI </a:t>
            </a:r>
            <a:r>
              <a:rPr lang="ko-KR" altLang="en-US"/>
              <a:t>설계도 입니다</a:t>
            </a:r>
            <a:r>
              <a:rPr lang="en-US" altLang="ko-KR"/>
              <a:t>.</a:t>
            </a:r>
            <a:r>
              <a:rPr lang="ko-KR" altLang="en-US"/>
              <a:t> 이부분은 시연영상에서도 확인 할 수 있으니 넘어가도록 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154A2B-6412-4D58-A6C1-BD0167DA106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소프트웨어 상세 설계의 마지막</a:t>
            </a:r>
            <a:r>
              <a:rPr lang="en-US" altLang="ko-KR"/>
              <a:t>,</a:t>
            </a:r>
            <a:r>
              <a:rPr lang="ko-KR" altLang="en-US"/>
              <a:t> 데이터 설계입니다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데이터 설계를 심플 버전과 디테일 버전으로 작성하였는데 설명을 위해 심플버전으로 설명하겠습니다</a:t>
            </a:r>
            <a:r>
              <a:rPr lang="en-US" altLang="ko-KR"/>
              <a:t>.</a:t>
            </a:r>
            <a:r>
              <a:rPr lang="ko-KR" altLang="en-US"/>
              <a:t> 저희는 데이터베이스 사용에 익숙한 사람이 없어서 텍스트파일이 데이터베이스의 역할을 하도록 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우선 </a:t>
            </a:r>
            <a:r>
              <a:rPr lang="en-US" altLang="ko-KR"/>
              <a:t>LMS</a:t>
            </a:r>
            <a:r>
              <a:rPr lang="ko-KR" altLang="en-US"/>
              <a:t> 관련된 데이터베이스를 살펴보면 </a:t>
            </a:r>
            <a:r>
              <a:rPr lang="en-US" altLang="ko-KR"/>
              <a:t>login_lms </a:t>
            </a:r>
            <a:r>
              <a:rPr lang="ko-KR" altLang="en-US"/>
              <a:t>그리고 </a:t>
            </a:r>
            <a:r>
              <a:rPr lang="en-US" altLang="ko-KR"/>
              <a:t>new_noti, prev_noti</a:t>
            </a:r>
            <a:r>
              <a:rPr lang="ko-KR" altLang="en-US"/>
              <a:t>가 있는데 </a:t>
            </a:r>
            <a:r>
              <a:rPr lang="en-US" altLang="ko-KR"/>
              <a:t>login_lms</a:t>
            </a:r>
            <a:r>
              <a:rPr lang="ko-KR" altLang="en-US"/>
              <a:t>는 유저의 </a:t>
            </a:r>
            <a:r>
              <a:rPr lang="en-US" altLang="ko-KR"/>
              <a:t>ID/PW</a:t>
            </a:r>
            <a:r>
              <a:rPr lang="ko-KR" altLang="en-US"/>
              <a:t>를 저장하는 역할을 합니다</a:t>
            </a:r>
            <a:r>
              <a:rPr lang="en-US" altLang="ko-KR"/>
              <a:t>.</a:t>
            </a:r>
            <a:r>
              <a:rPr lang="ko-KR" altLang="en-US"/>
              <a:t> 그리고 </a:t>
            </a:r>
            <a:r>
              <a:rPr lang="en-US" altLang="ko-KR"/>
              <a:t>new_noti</a:t>
            </a:r>
            <a:r>
              <a:rPr lang="ko-KR" altLang="en-US"/>
              <a:t>는 </a:t>
            </a:r>
            <a:r>
              <a:rPr lang="en-US" altLang="ko-KR"/>
              <a:t>LMS</a:t>
            </a:r>
            <a:r>
              <a:rPr lang="ko-KR" altLang="en-US"/>
              <a:t>서버에서 유저가 가진 알림을 가져와 저장하는 역할을 하며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new_noti</a:t>
            </a:r>
            <a:r>
              <a:rPr lang="ko-KR" altLang="en-US"/>
              <a:t>에 유의미한 데이터 변동이 있다면 </a:t>
            </a:r>
            <a:r>
              <a:rPr lang="en-US" altLang="ko-KR"/>
              <a:t>prev_noti</a:t>
            </a:r>
            <a:r>
              <a:rPr lang="ko-KR" altLang="en-US"/>
              <a:t>로 갱신이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다음으로 학부 관련 데이터베이스를 살펴보겠습니다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deaprt_list</a:t>
            </a:r>
            <a:r>
              <a:rPr lang="ko-KR" altLang="en-US"/>
              <a:t>와 </a:t>
            </a:r>
            <a:r>
              <a:rPr lang="en-US" altLang="ko-KR"/>
              <a:t>history_depart, keyword_list</a:t>
            </a:r>
            <a:r>
              <a:rPr lang="ko-KR" altLang="en-US"/>
              <a:t>가 있는데 </a:t>
            </a:r>
            <a:r>
              <a:rPr lang="en-US" altLang="ko-KR"/>
              <a:t>depart_list</a:t>
            </a:r>
            <a:r>
              <a:rPr lang="ko-KR" altLang="en-US"/>
              <a:t>는 유저가 </a:t>
            </a:r>
            <a:r>
              <a:rPr lang="en-US" altLang="ko-KR"/>
              <a:t>/</a:t>
            </a:r>
            <a:r>
              <a:rPr lang="ko-KR" altLang="en-US"/>
              <a:t> 알림을 받기 원하는 </a:t>
            </a:r>
            <a:r>
              <a:rPr lang="en-US" altLang="ko-KR"/>
              <a:t>/</a:t>
            </a:r>
            <a:r>
              <a:rPr lang="ko-KR" altLang="en-US"/>
              <a:t> 학부의 주소를 저장하는 역할을 하고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history_depart</a:t>
            </a:r>
            <a:r>
              <a:rPr lang="ko-KR" altLang="en-US"/>
              <a:t>는 </a:t>
            </a:r>
            <a:r>
              <a:rPr lang="en-US" altLang="ko-KR"/>
              <a:t>/</a:t>
            </a:r>
            <a:r>
              <a:rPr lang="ko-KR" altLang="en-US"/>
              <a:t> 해당 학부의 공지 기록을 저장하는 역할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keyword_list</a:t>
            </a:r>
            <a:r>
              <a:rPr lang="ko-KR" altLang="en-US"/>
              <a:t>는 유저가 지정한 </a:t>
            </a:r>
            <a:r>
              <a:rPr lang="en-US" altLang="ko-KR"/>
              <a:t>/</a:t>
            </a:r>
            <a:r>
              <a:rPr lang="ko-KR" altLang="en-US"/>
              <a:t> 키워드를 저장하는 역할을 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이와 관련해 조금더 디테일한 설명은 </a:t>
            </a:r>
            <a:r>
              <a:rPr lang="en-US" altLang="ko-KR"/>
              <a:t>/</a:t>
            </a:r>
            <a:r>
              <a:rPr lang="ko-KR" altLang="en-US"/>
              <a:t> 결과보고서에서 </a:t>
            </a:r>
            <a:r>
              <a:rPr lang="en-US" altLang="ko-KR"/>
              <a:t>/</a:t>
            </a:r>
            <a:r>
              <a:rPr lang="ko-KR" altLang="en-US"/>
              <a:t> 데이터 설계 디테일 파트에서 확인할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혹시라도 궁금하신 분들은 깃허브에서 결과보고서를 확인해 주시면 감사하겠습니다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154A2B-6412-4D58-A6C1-BD0167DA106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2020-12-12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4572000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latin typeface="나눔고딕 ExtraBold"/>
              <a:ea typeface="나눔고딕 Extra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4535" y="3140968"/>
            <a:ext cx="31318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소프트웨어 설계 팀 프로젝트</a:t>
            </a:r>
            <a:r>
              <a:rPr lang="en-US" altLang="ko-KR" sz="1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 1</a:t>
            </a:r>
            <a:r>
              <a:rPr lang="ko-KR" altLang="en-US" sz="1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</a:rPr>
              <a:t>팀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6502" y="3429000"/>
            <a:ext cx="3747946" cy="51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	</a:t>
            </a:r>
            <a:r>
              <a:rPr lang="ko-KR" altLang="en-US" sz="28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/>
                <a:ea typeface="나눔고딕 ExtraBold"/>
              </a:rPr>
              <a:t>통합 알림 시스템</a:t>
            </a:r>
            <a:endParaRPr lang="ko-KR" altLang="en-US" sz="2800">
              <a:solidFill>
                <a:schemeClr val="tx1">
                  <a:lumMod val="85000"/>
                  <a:lumOff val="1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latin typeface="나눔고딕 ExtraBold"/>
              <a:ea typeface="나눔고딕 ExtraBold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9" y="5373216"/>
            <a:ext cx="4176439" cy="117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컴퓨터학부 김민수</a:t>
            </a:r>
            <a:endParaRPr lang="ko-KR" altLang="en-US">
              <a:latin typeface="나눔고딕 ExtraBold"/>
              <a:ea typeface="나눔고딕 ExtraBold"/>
            </a:endParaRPr>
          </a:p>
          <a:p>
            <a:pPr algn="r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글로벌 소프트웨어 학부 남인우</a:t>
            </a:r>
            <a:endParaRPr lang="ko-KR" altLang="en-US">
              <a:latin typeface="나눔고딕 ExtraBold"/>
              <a:ea typeface="나눔고딕 ExtraBold"/>
            </a:endParaRPr>
          </a:p>
          <a:p>
            <a:pPr algn="r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컴퓨터학부 박지만</a:t>
            </a:r>
            <a:endParaRPr lang="ko-KR" altLang="en-US">
              <a:latin typeface="나눔고딕 ExtraBold"/>
              <a:ea typeface="나눔고딕 ExtraBold"/>
            </a:endParaRPr>
          </a:p>
          <a:p>
            <a:pPr algn="r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컴퓨터학부 조동현</a:t>
            </a:r>
            <a:endParaRPr lang="ko-KR" altLang="en-US">
              <a:solidFill>
                <a:srgbClr val="ff0000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시연 영상</a:t>
            </a:r>
          </a:p>
        </p:txBody>
      </p:sp>
      <p:sp>
        <p:nvSpPr>
          <p:cNvPr id="3" name="실행 단추: 앞으로 또는 다음으로 이동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36E319C-575F-4199-A77C-A0EE5C14A5D7}"/>
              </a:ext>
            </a:extLst>
          </p:cNvPr>
          <p:cNvSpPr/>
          <p:nvPr/>
        </p:nvSpPr>
        <p:spPr>
          <a:xfrm>
            <a:off x="3023828" y="1988840"/>
            <a:ext cx="3096344" cy="309634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1609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205172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 ExtraBold"/>
                <a:ea typeface="나눔고딕 ExtraBold"/>
              </a:rPr>
              <a:t>CONTENTS</a:t>
            </a:r>
            <a:endParaRPr lang="ko-KR" altLang="en-US" sz="2400">
              <a:ln w="9525">
                <a:solidFill>
                  <a:schemeClr val="accent1">
                    <a:alpha val="0"/>
                  </a:schemeClr>
                </a:solidFill>
              </a:ln>
              <a:latin typeface="나눔고딕 ExtraBold"/>
              <a:ea typeface="나눔고딕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88840"/>
            <a:ext cx="305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/>
                <a:ea typeface="말랑말랑 Bold"/>
              </a:rPr>
              <a:t>1/ </a:t>
            </a: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/>
                <a:ea typeface="말랑말랑 Bold"/>
              </a:rPr>
              <a:t>프로젝트 개요</a:t>
            </a: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/>
              <a:ea typeface="말랑말랑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618910"/>
            <a:ext cx="305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/>
                <a:ea typeface="말랑말랑 Bold"/>
              </a:rPr>
              <a:t>2/</a:t>
            </a: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/>
                <a:ea typeface="말랑말랑 Bold"/>
              </a:rPr>
              <a:t> 시스템 아키텍쳐</a:t>
            </a: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/>
              <a:ea typeface="말랑말랑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248980"/>
            <a:ext cx="3059832" cy="35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/>
                <a:ea typeface="말랑말랑 Bold"/>
              </a:rPr>
              <a:t>3/ </a:t>
            </a: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/>
                <a:ea typeface="말랑말랑 Bold"/>
              </a:rPr>
              <a:t>시스템 기능 및 동작</a:t>
            </a: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/>
              <a:ea typeface="말랑말랑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879050"/>
            <a:ext cx="305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/>
                <a:ea typeface="말랑말랑 Bold"/>
              </a:rPr>
              <a:t>4/ </a:t>
            </a: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/>
                <a:ea typeface="말랑말랑 Bold"/>
              </a:rPr>
              <a:t>소프트웨어 상세 설계</a:t>
            </a: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/>
              <a:ea typeface="말랑말랑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 ExtraBold"/>
                <a:ea typeface="나눔고딕 ExtraBold"/>
              </a:rPr>
              <a:t>COMP224</a:t>
            </a:r>
            <a:endParaRPr lang="en-US" altLang="ko-KR">
              <a:ln w="9525">
                <a:solidFill>
                  <a:schemeClr val="accent1">
                    <a:alpha val="0"/>
                  </a:schemeClr>
                </a:solidFill>
              </a:ln>
              <a:latin typeface="나눔고딕 ExtraBold"/>
              <a:ea typeface="나눔고딕 ExtraBold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683568" y="4509120"/>
            <a:ext cx="305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/>
                <a:ea typeface="말랑말랑 Bold"/>
              </a:rPr>
              <a:t>5/ </a:t>
            </a: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말랑말랑 Bold"/>
                <a:ea typeface="말랑말랑 Bold"/>
              </a:rPr>
              <a:t>시연 영상</a:t>
            </a:r>
            <a:endParaRPr lang="ko-KR" altLang="en-US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말랑말랑 Bold"/>
              <a:ea typeface="말랑말랑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말랑말랑 Bold"/>
                <a:ea typeface="말랑말랑 Bold"/>
              </a:rPr>
              <a:t>프로젝트 개요</a:t>
            </a:r>
            <a:endParaRPr lang="ko-KR" altLang="en-US">
              <a:latin typeface="말랑말랑 Bold"/>
              <a:ea typeface="말랑말랑 Bold"/>
            </a:endParaRPr>
          </a:p>
        </p:txBody>
      </p:sp>
      <p:sp>
        <p:nvSpPr>
          <p:cNvPr id="24" name="제목 1"/>
          <p:cNvSpPr>
            <a:spLocks noGrp="1"/>
          </p:cNvSpPr>
          <p:nvPr/>
        </p:nvSpPr>
        <p:spPr>
          <a:xfrm>
            <a:off x="2334579" y="1027612"/>
            <a:ext cx="4474840" cy="71311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모든 공지를 한 번에 처리할 수 없을까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?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0999" y="2301964"/>
            <a:ext cx="3947160" cy="3863339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3196" y="2301964"/>
            <a:ext cx="4032447" cy="3863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 idx="0"/>
          </p:nvPr>
        </p:nvSpPr>
        <p:spPr>
          <a:xfrm>
            <a:off x="557213" y="998935"/>
            <a:ext cx="8229600" cy="9941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>
                <a:latin typeface="말랑말랑 Bold"/>
                <a:ea typeface="말랑말랑 Bold"/>
              </a:rPr>
              <a:t>시스템 구조도</a:t>
            </a:r>
            <a:endParaRPr lang="ko-KR" altLang="en-US" sz="2400">
              <a:latin typeface="말랑말랑 Bold"/>
              <a:ea typeface="말랑말랑 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 ExtraBold"/>
                <a:ea typeface="나눔고딕 ExtraBold"/>
              </a:rPr>
              <a:t>시스템 아키텍쳐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pic>
        <p:nvPicPr>
          <p:cNvPr id="1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971993" y="2300859"/>
            <a:ext cx="5400040" cy="225628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제목 1"/>
          <p:cNvSpPr>
            <a:spLocks noGrp="1"/>
          </p:cNvSpPr>
          <p:nvPr/>
        </p:nvSpPr>
        <p:spPr>
          <a:xfrm>
            <a:off x="97160" y="5431780"/>
            <a:ext cx="4474840" cy="14262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작동 환경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 윈도우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(win10)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개발 언어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Python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개발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도구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VS Code, 2017, Pycharm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4311973" y="5431780"/>
            <a:ext cx="4474840" cy="14262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사용된 라이브러리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Beautifulsoup4(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크롤링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2.PyQt5(GUI)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3.win10toast(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윈도우 알림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 ExtraBold"/>
                <a:ea typeface="나눔고딕 ExtraBold"/>
              </a:rPr>
              <a:t>시스템 기능 및 동작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pic>
        <p:nvPicPr>
          <p:cNvPr id="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052186" y="2708920"/>
            <a:ext cx="7039625" cy="35283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제목 1"/>
          <p:cNvSpPr>
            <a:spLocks noGrp="1"/>
          </p:cNvSpPr>
          <p:nvPr/>
        </p:nvSpPr>
        <p:spPr>
          <a:xfrm>
            <a:off x="457199" y="1196752"/>
            <a:ext cx="82296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Use-Case Diagram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고딕 ExtraBold"/>
                <a:ea typeface="나눔고딕 ExtraBold"/>
              </a:rPr>
              <a:t>시스템 기능 및 동작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457199" y="1052736"/>
            <a:ext cx="82296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Activity Diagram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</p:txBody>
      </p:sp>
      <p:pic>
        <p:nvPicPr>
          <p:cNvPr id="7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706245" y="1862201"/>
            <a:ext cx="5731510" cy="499579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말랑말랑 Bold"/>
                <a:ea typeface="말랑말랑 Bold"/>
              </a:rPr>
              <a:t>소프트웨어 상세 설계</a:t>
            </a:r>
            <a:endParaRPr lang="ko-KR" altLang="en-US">
              <a:latin typeface="말랑말랑 Bold"/>
              <a:ea typeface="말랑말랑 Bold"/>
            </a:endParaRPr>
          </a:p>
        </p:txBody>
      </p:sp>
      <p:pic>
        <p:nvPicPr>
          <p:cNvPr id="1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511935" y="2555450"/>
            <a:ext cx="6120130" cy="40419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제목 1"/>
          <p:cNvSpPr>
            <a:spLocks noGrp="1"/>
          </p:cNvSpPr>
          <p:nvPr/>
        </p:nvSpPr>
        <p:spPr>
          <a:xfrm>
            <a:off x="457199" y="1052736"/>
            <a:ext cx="82296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Class Diagram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말랑말랑 Bold"/>
                <a:ea typeface="말랑말랑 Bold"/>
              </a:rPr>
              <a:t>소프트웨어 상세 설계</a:t>
            </a:r>
            <a:endParaRPr lang="ko-KR" altLang="en-US">
              <a:latin typeface="말랑말랑 Bold"/>
              <a:ea typeface="말랑말랑 Bold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457199" y="1052736"/>
            <a:ext cx="82296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GUI Design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</p:txBody>
      </p:sp>
      <p:pic>
        <p:nvPicPr>
          <p:cNvPr id="1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57200" y="2202686"/>
            <a:ext cx="8229600" cy="443744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말랑말랑 Bold"/>
                <a:ea typeface="말랑말랑 Bold"/>
              </a:rPr>
              <a:t>소프트웨어 상세 설계</a:t>
            </a:r>
            <a:endParaRPr lang="ko-KR" altLang="en-US">
              <a:latin typeface="말랑말랑 Bold"/>
              <a:ea typeface="말랑말랑 Bold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457199" y="1052736"/>
            <a:ext cx="82296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말랑말랑 Bold"/>
                <a:ea typeface="말랑말랑 Bold"/>
              </a:rPr>
              <a:t>Date Design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chemeClr val="tx1"/>
              </a:solidFill>
              <a:latin typeface="말랑말랑 Bold"/>
              <a:ea typeface="말랑말랑 Bold"/>
            </a:endParaRPr>
          </a:p>
        </p:txBody>
      </p:sp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0" y="2677983"/>
            <a:ext cx="4572000" cy="286811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525144" y="2677983"/>
            <a:ext cx="4618856" cy="286811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</ep:Words>
  <ep:PresentationFormat>화면 슬라이드 쇼(4:3)</ep:PresentationFormat>
  <ep:Paragraphs>35</ep:Paragraphs>
  <ep:Slides>10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시스템 구조도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2016-04-02T13:07:11.000</dcterms:created>
  <dc:creator>송혜진</dc:creator>
  <cp:lastModifiedBy>rhsnf</cp:lastModifiedBy>
  <dcterms:modified xsi:type="dcterms:W3CDTF">2020-12-18T14:44:10.454</dcterms:modified>
  <cp:revision>87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