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78" r:id="rId2"/>
    <p:sldId id="279" r:id="rId3"/>
    <p:sldId id="288" r:id="rId4"/>
    <p:sldId id="304" r:id="rId5"/>
    <p:sldId id="305" r:id="rId6"/>
    <p:sldId id="306" r:id="rId7"/>
    <p:sldId id="311" r:id="rId8"/>
    <p:sldId id="316" r:id="rId9"/>
    <p:sldId id="317" r:id="rId10"/>
    <p:sldId id="318" r:id="rId11"/>
    <p:sldId id="320" r:id="rId12"/>
    <p:sldId id="319" r:id="rId13"/>
    <p:sldId id="321" r:id="rId14"/>
    <p:sldId id="322" r:id="rId15"/>
    <p:sldId id="323" r:id="rId16"/>
    <p:sldId id="324" r:id="rId17"/>
    <p:sldId id="308" r:id="rId18"/>
    <p:sldId id="312" r:id="rId19"/>
    <p:sldId id="325" r:id="rId20"/>
    <p:sldId id="326" r:id="rId21"/>
    <p:sldId id="328" r:id="rId22"/>
    <p:sldId id="327" r:id="rId23"/>
    <p:sldId id="329" r:id="rId24"/>
    <p:sldId id="330" r:id="rId25"/>
    <p:sldId id="331" r:id="rId26"/>
    <p:sldId id="340" r:id="rId27"/>
    <p:sldId id="343" r:id="rId28"/>
    <p:sldId id="341" r:id="rId29"/>
    <p:sldId id="309" r:id="rId30"/>
    <p:sldId id="332" r:id="rId31"/>
    <p:sldId id="310" r:id="rId32"/>
    <p:sldId id="336" r:id="rId33"/>
    <p:sldId id="344" r:id="rId34"/>
    <p:sldId id="337" r:id="rId35"/>
    <p:sldId id="345" r:id="rId36"/>
    <p:sldId id="338" r:id="rId37"/>
    <p:sldId id="339" r:id="rId38"/>
    <p:sldId id="302" r:id="rId3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Yu Gothic UI Light" panose="020B0300000000000000" pitchFamily="34" charset="-128"/>
      <p:regular r:id="rId43"/>
    </p:embeddedFont>
    <p:embeddedFont>
      <p:font typeface="나눔바른고딕 Light" panose="020B0603020101020101" pitchFamily="50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BFE"/>
    <a:srgbClr val="F5F9FC"/>
    <a:srgbClr val="F2F7FB"/>
    <a:srgbClr val="7AB53D"/>
    <a:srgbClr val="AF9061"/>
    <a:srgbClr val="272123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1" autoAdjust="0"/>
    <p:restoredTop sz="96344" autoAdjust="0"/>
  </p:normalViewPr>
  <p:slideViewPr>
    <p:cSldViewPr>
      <p:cViewPr>
        <p:scale>
          <a:sx n="100" d="100"/>
          <a:sy n="100" d="100"/>
        </p:scale>
        <p:origin x="227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D5573637-C962-4856-A9DD-AFF673DA7A3B}" type="datetimeFigureOut">
              <a:rPr lang="ko-KR" altLang="en-US" smtClean="0"/>
              <a:pPr/>
              <a:t>2020-11-23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4569DA5A-98A2-4129-9F0D-6BCDD08AF4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28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 Light" panose="020B0603020101020101" pitchFamily="50" charset="-127"/>
        <a:ea typeface="나눔바른고딕 Light" panose="020B0603020101020101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>
                <a:effectLst/>
              </a:rPr>
              <a:t>프로젝트 배경</a:t>
            </a:r>
            <a:r>
              <a:rPr lang="ko-KR" altLang="en-US" sz="1800" b="0" i="0" u="none" strike="noStrike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800" b="0" i="0" u="none" strike="noStrike">
                <a:solidFill>
                  <a:schemeClr val="tx1"/>
                </a:solidFill>
                <a:effectLst/>
              </a:rPr>
              <a:t>ex)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</a:rPr>
              <a:t>LMS, 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</a:rPr>
              <a:t>여러가지 학부 홈페이지 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61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2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96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1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15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1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6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해당 수강강의로 들어가서 변경사항이 있는 알람 타입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(ex.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공지사항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강의계획서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강의자료 등등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을 받아 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ko-KR" alt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5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DA5A-98A2-4129-9F0D-6BCDD08AF4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7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2020-11-23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바른고딕 Light" panose="020B0603020101020101" pitchFamily="50" charset="-127"/>
          <a:ea typeface="나눔바른고딕 Light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6kQTpIqpLs&amp;list=PLa7Lj786Q-Gts3-LsBl5I56YQrQb4sHxI&amp;index=1" TargetMode="External"/><Relationship Id="rId2" Type="http://schemas.openxmlformats.org/officeDocument/2006/relationships/hyperlink" Target="https://www.youtube.com/watch?v=kWiCukloh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padu.com/%EC%97%91%EC%85%80-%EA%B0%84%ED%8A%B8%EC%B0%A8%ED%8A%B8-%EB%A7%8C%EB%93%A4%EA%B8%B0-%EA%B8%B0%EC%B4%88/" TargetMode="External"/><Relationship Id="rId5" Type="http://schemas.openxmlformats.org/officeDocument/2006/relationships/hyperlink" Target="https://www.youtube.com/watch?v=yQ20jZwDjTE" TargetMode="External"/><Relationship Id="rId4" Type="http://schemas.openxmlformats.org/officeDocument/2006/relationships/hyperlink" Target="https://www.youtube.com/watch?v=bKPIcoou9N8&amp;t=566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통합 알림 시스템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303581"/>
            <a:ext cx="32564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Project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Managment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 Definition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 Model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Behaviroal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Model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4-2.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21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3587A3-D245-456D-847C-DACD3EF9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83" y="891422"/>
            <a:ext cx="3838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-1. 4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있는 수강 강의명을 받아 옴</a:t>
            </a:r>
            <a:endParaRPr lang="en-US" altLang="ko-KR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해당 수강강의로 들어가서 변경사항이 있는 알람 타입을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 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4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학부홈페이지를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새로고침하며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변경사항을 확인함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변경사항이 있으면 데이터를 가공함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에게 발송함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1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B8ADBA-588B-494C-A6C0-725B3A7D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642" y="881704"/>
            <a:ext cx="3829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52966" y="3212976"/>
            <a:ext cx="74440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번으로부터 변경사항을 받아 옴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변경사항의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제목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추출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지정하지 않은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데이터를 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7-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키워드를 지정한 경우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있으면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6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번으로 가공된 데이터를 보냄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키워드가 포함되어 있지 않다면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가공된 데이터를 보내지 않음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8178" y="2422363"/>
            <a:ext cx="510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7. 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데이터 가공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20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79202"/>
            <a:ext cx="744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윈도우 환경에서 문제없이 실행되어야 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기반환경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230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서버와의 응답시간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초 이내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/LMS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 버튼이 독립적으로 작동함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새로 고침 간격은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분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알람 기능에서 지정할 수 있는 홈페이지의 수는 최대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개</a:t>
            </a: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2-5. 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키워드는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로 구분하며 최대 세가지 지정 가능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2-6. 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 홈페이지 알람 기능에서 홈페이지 지정의 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default 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값은 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      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컴퓨터학부</a:t>
            </a:r>
            <a:r>
              <a:rPr lang="en-US" altLang="ko-KR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홈페이지 한 개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수행능력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04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054003"/>
            <a:ext cx="7444049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 기능에서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pwd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를 암호화하여 저장해야 </a:t>
            </a:r>
            <a:r>
              <a:rPr lang="ko-KR" altLang="en-US" b="1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함</a:t>
            </a:r>
            <a:endParaRPr lang="ko-KR" altLang="en-US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316" y="2384593"/>
            <a:ext cx="510891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보안성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506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Nonfuntional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2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Functional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1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Diagram</a:t>
            </a:r>
          </a:p>
          <a:p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5BF101-A40E-4F4C-98CE-CA311DD4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6" y="1429644"/>
            <a:ext cx="630174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Activity Diagram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626E0B-32F4-4948-B387-D815793E0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19" r="-1079" b="5570"/>
          <a:stretch/>
        </p:blipFill>
        <p:spPr>
          <a:xfrm>
            <a:off x="2481249" y="1268760"/>
            <a:ext cx="4181502" cy="54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 List </a:t>
            </a:r>
            <a:endParaRPr lang="ko-KR" altLang="en-US" sz="3600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491C4-D88A-48FF-9B25-39A45F5E28AD}"/>
              </a:ext>
            </a:extLst>
          </p:cNvPr>
          <p:cNvSpPr txBox="1"/>
          <p:nvPr/>
        </p:nvSpPr>
        <p:spPr>
          <a:xfrm>
            <a:off x="1517893" y="2481819"/>
            <a:ext cx="59472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0" indent="0">
              <a:buNone/>
            </a:pPr>
            <a:endParaRPr lang="ko-KR" altLang="en-US" sz="2000" b="1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21627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DB1A27-37A6-45C0-BA4C-30AD0A383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80752"/>
              </p:ext>
            </p:extLst>
          </p:nvPr>
        </p:nvGraphicFramePr>
        <p:xfrm>
          <a:off x="1490940" y="1472275"/>
          <a:ext cx="6999613" cy="4502997"/>
        </p:xfrm>
        <a:graphic>
          <a:graphicData uri="http://schemas.openxmlformats.org/drawingml/2006/table">
            <a:tbl>
              <a:tblPr firstRow="1" bandRow="1"/>
              <a:tblGrid>
                <a:gridCol w="898849">
                  <a:extLst>
                    <a:ext uri="{9D8B030D-6E8A-4147-A177-3AD203B41FA5}">
                      <a16:colId xmlns:a16="http://schemas.microsoft.com/office/drawing/2014/main" val="2930583790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838938918"/>
                    </a:ext>
                  </a:extLst>
                </a:gridCol>
                <a:gridCol w="2303946">
                  <a:extLst>
                    <a:ext uri="{9D8B030D-6E8A-4147-A177-3AD203B41FA5}">
                      <a16:colId xmlns:a16="http://schemas.microsoft.com/office/drawing/2014/main" val="2293174979"/>
                    </a:ext>
                  </a:extLst>
                </a:gridCol>
                <a:gridCol w="1898409">
                  <a:extLst>
                    <a:ext uri="{9D8B030D-6E8A-4147-A177-3AD203B41FA5}">
                      <a16:colId xmlns:a16="http://schemas.microsoft.com/office/drawing/2014/main" val="263358166"/>
                    </a:ext>
                  </a:extLst>
                </a:gridCol>
              </a:tblGrid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75553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68976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학부홈페이지 관련 알림을 받을 내용을 설정한다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07193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13315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0408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 변경 완료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97967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학부홈페이지 설정을 클릭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80039"/>
                  </a:ext>
                </a:extLst>
              </a:tr>
              <a:tr h="1327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알람 받고 싶은 학부나 학과를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키워드 지정 여부를 선택 받음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키워드 지정을 선택했을 경우 키워드를 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7363"/>
                  </a:ext>
                </a:extLst>
              </a:tr>
              <a:tr h="8104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선택한 학부나 학과가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개가 넘을 시 더 이상 선택이 불가능하게 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2-1a.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입력한 키워드의 개수가 너무 많을 시 오류창을 띄우고 다시 키워드를 입력 받는다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20402"/>
                  </a:ext>
                </a:extLst>
              </a:tr>
              <a:tr h="2930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관련 설정 값 변경이 완료됨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7884" marR="57884" marT="16003" marB="160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6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4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 알람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21BDEB-02DC-40DD-8470-3C7B6B9E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37222"/>
              </p:ext>
            </p:extLst>
          </p:nvPr>
        </p:nvGraphicFramePr>
        <p:xfrm>
          <a:off x="1475656" y="1124744"/>
          <a:ext cx="6979017" cy="5563234"/>
        </p:xfrm>
        <a:graphic>
          <a:graphicData uri="http://schemas.openxmlformats.org/drawingml/2006/table">
            <a:tbl>
              <a:tblPr firstRow="1" bandRow="1"/>
              <a:tblGrid>
                <a:gridCol w="857075">
                  <a:extLst>
                    <a:ext uri="{9D8B030D-6E8A-4147-A177-3AD203B41FA5}">
                      <a16:colId xmlns:a16="http://schemas.microsoft.com/office/drawing/2014/main" val="549446043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3834436133"/>
                    </a:ext>
                  </a:extLst>
                </a:gridCol>
                <a:gridCol w="2273384">
                  <a:extLst>
                    <a:ext uri="{9D8B030D-6E8A-4147-A177-3AD203B41FA5}">
                      <a16:colId xmlns:a16="http://schemas.microsoft.com/office/drawing/2014/main" val="346507039"/>
                    </a:ext>
                  </a:extLst>
                </a:gridCol>
                <a:gridCol w="1924279">
                  <a:extLst>
                    <a:ext uri="{9D8B030D-6E8A-4147-A177-3AD203B41FA5}">
                      <a16:colId xmlns:a16="http://schemas.microsoft.com/office/drawing/2014/main" val="2658204377"/>
                    </a:ext>
                  </a:extLst>
                </a:gridCol>
              </a:tblGrid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0191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알람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84505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시스템이 사용자에게 학부홈페이지 알림을 보내는 과정을 설명합니다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2973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3573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설정 값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799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알림이 전송됨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5825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초기입력이 완료된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97369"/>
                  </a:ext>
                </a:extLst>
              </a:tr>
              <a:tr h="28588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알람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학부홈페이지의 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학부홈페이지 서버로부터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데이터인 새로운 공지사항을 받아온다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데이터로부터 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제목’을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추출한다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안되어 있을 경우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4-3.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키워드 설정이 되어있지만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제목에 포함되어 있지 않다면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돌아간다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데이터의 제목을 포함하여 필요한 정보를 모아서 데이터를 가공한다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6.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전송한다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486079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LMS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알람도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이라면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시스템을 종료한다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28054"/>
                  </a:ext>
                </a:extLst>
              </a:tr>
              <a:tr h="229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사용자에게 보낸 상태</a:t>
                      </a:r>
                    </a:p>
                  </a:txBody>
                  <a:tcPr marL="30847" marR="30847" marT="8528" marB="85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40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설정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8F6A088-BAC6-426B-9AED-0B422B7D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39439"/>
              </p:ext>
            </p:extLst>
          </p:nvPr>
        </p:nvGraphicFramePr>
        <p:xfrm>
          <a:off x="1517893" y="1464968"/>
          <a:ext cx="6936780" cy="4498078"/>
        </p:xfrm>
        <a:graphic>
          <a:graphicData uri="http://schemas.openxmlformats.org/drawingml/2006/table">
            <a:tbl>
              <a:tblPr firstRow="1" bandRow="1"/>
              <a:tblGrid>
                <a:gridCol w="888503">
                  <a:extLst>
                    <a:ext uri="{9D8B030D-6E8A-4147-A177-3AD203B41FA5}">
                      <a16:colId xmlns:a16="http://schemas.microsoft.com/office/drawing/2014/main" val="3688748396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3690333364"/>
                    </a:ext>
                  </a:extLst>
                </a:gridCol>
                <a:gridCol w="2273789">
                  <a:extLst>
                    <a:ext uri="{9D8B030D-6E8A-4147-A177-3AD203B41FA5}">
                      <a16:colId xmlns:a16="http://schemas.microsoft.com/office/drawing/2014/main" val="880596429"/>
                    </a:ext>
                  </a:extLst>
                </a:gridCol>
                <a:gridCol w="1887244">
                  <a:extLst>
                    <a:ext uri="{9D8B030D-6E8A-4147-A177-3AD203B41FA5}">
                      <a16:colId xmlns:a16="http://schemas.microsoft.com/office/drawing/2014/main" val="1305496600"/>
                    </a:ext>
                  </a:extLst>
                </a:gridCol>
              </a:tblGrid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36877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4873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알림을 받을 내용을 설정한다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20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71515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87291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 값 변경 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1799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GUI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화면에서 유저가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설정을 클릭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4961"/>
                  </a:ext>
                </a:extLst>
              </a:tr>
              <a:tr h="1327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유저에게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입력 받음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자동로그인 선택 시 로그인 정보저장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완료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설정완료를 클릭 시 설정창을 닫는다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유저가 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 or off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한다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29373"/>
                  </a:ext>
                </a:extLst>
              </a:tr>
              <a:tr h="810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예외상황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유저의 로그인 정보가 저장되어 있을 경우 자동로그인 완료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3a. 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로그인 정보가 일치하지 않을 경우 “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ID,PW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다시 </a:t>
                      </a: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입력해주세요”라는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메시지 출력 후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으로 이동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5926"/>
                  </a:ext>
                </a:extLst>
              </a:tr>
              <a:tr h="292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홈페이지 관련 설정 값 변경이 완료됨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설정완료</a:t>
                      </a:r>
                    </a:p>
                  </a:txBody>
                  <a:tcPr marL="56729" marR="56729" marT="15685" marB="15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2766" y="755277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</a:t>
            </a:r>
            <a:r>
              <a:rPr lang="ko-KR" altLang="en-US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</a:t>
            </a:r>
            <a:r>
              <a:rPr lang="en-US" altLang="ko-KR" sz="2400" b="1" kern="0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Use-case Description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2022BD-0D22-41C7-8C5F-55163E87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54947"/>
              </p:ext>
            </p:extLst>
          </p:nvPr>
        </p:nvGraphicFramePr>
        <p:xfrm>
          <a:off x="1517893" y="1289692"/>
          <a:ext cx="6936775" cy="5328100"/>
        </p:xfrm>
        <a:graphic>
          <a:graphicData uri="http://schemas.openxmlformats.org/drawingml/2006/table">
            <a:tbl>
              <a:tblPr firstRow="1" bandRow="1"/>
              <a:tblGrid>
                <a:gridCol w="1153612">
                  <a:extLst>
                    <a:ext uri="{9D8B030D-6E8A-4147-A177-3AD203B41FA5}">
                      <a16:colId xmlns:a16="http://schemas.microsoft.com/office/drawing/2014/main" val="3876013388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1478625459"/>
                    </a:ext>
                  </a:extLst>
                </a:gridCol>
                <a:gridCol w="2207773">
                  <a:extLst>
                    <a:ext uri="{9D8B030D-6E8A-4147-A177-3AD203B41FA5}">
                      <a16:colId xmlns:a16="http://schemas.microsoft.com/office/drawing/2014/main" val="1863701799"/>
                    </a:ext>
                  </a:extLst>
                </a:gridCol>
                <a:gridCol w="1787695">
                  <a:extLst>
                    <a:ext uri="{9D8B030D-6E8A-4147-A177-3AD203B41FA5}">
                      <a16:colId xmlns:a16="http://schemas.microsoft.com/office/drawing/2014/main" val="3977928555"/>
                    </a:ext>
                  </a:extLst>
                </a:gridCol>
              </a:tblGrid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번호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우선순위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678896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이름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84210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개요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사용자에게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알림이 전송되는 과정을 설명함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82477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액터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학생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사용자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3983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입력값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pwd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),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51215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출력값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가공된 데이터의 알림이 전송됨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22793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시작상태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설정 값 설정이 완료된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20144"/>
                  </a:ext>
                </a:extLst>
              </a:tr>
              <a:tr h="2882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일반흐름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알람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on/off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를 확인함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1-1. on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1-2. off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프로세스를 종료함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2.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 확인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없을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돌아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2-2.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있을 경우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3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번으로 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3.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서버로부터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확인된 데이터를 받아 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4. LMS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데이터 가공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4-1.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  4-2.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변경사항이 있는 수강과목 속의 알림 타입을 저장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5.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 전송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30324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예외흐름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1-2a.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학부 홈페이지 알람이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off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되어있으면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system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을 종료함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11579"/>
                  </a:ext>
                </a:extLst>
              </a:tr>
              <a:tr h="2619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완료상태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알림을 사용자에게 보낸 상태</a:t>
                      </a:r>
                    </a:p>
                  </a:txBody>
                  <a:tcPr marL="38896" marR="38896" marT="10754" marB="107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3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5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1750" y="3613197"/>
            <a:ext cx="7290429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학부홈페이지 설정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</a:p>
          <a:p>
            <a:pPr marL="0" indent="0"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1-1.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키워드를 설정하지 않고 학부를 선택한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지정한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저장됐는지 확인을 하고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키워드에는 어떤 값이 들어가 있는지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1-2.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키워드를 설정하고 학부를 선택한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지정한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키워드가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저장</a:t>
            </a:r>
            <a:r>
              <a:rPr lang="ko-KR" altLang="en-US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82D46C1F-3EF4-4675-B6A4-F411C26EC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" t="2349" r="1108" b="1365"/>
          <a:stretch/>
        </p:blipFill>
        <p:spPr>
          <a:xfrm>
            <a:off x="1229336" y="1244463"/>
            <a:ext cx="3234283" cy="218453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79E5AB30-A6A0-4442-B0B0-31B4AE1EE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" t="3451" r="2317" b="5441"/>
          <a:stretch/>
        </p:blipFill>
        <p:spPr>
          <a:xfrm>
            <a:off x="4895629" y="1214201"/>
            <a:ext cx="3326603" cy="19368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880478" y="3417664"/>
            <a:ext cx="7290429" cy="29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LMS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2-1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잘못된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/pw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서버와 정상적으로 송신이 되었다면 로그인 실패창이 정상적으로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뜰 것이고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어떠한 값도 저장되지 않을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2-2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올바른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 pw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서버와 정상적으로 송신이 되었다면 로그인 성공창이 정상적으로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뜰 것이</a:t>
            </a:r>
            <a:r>
              <a:rPr lang="ko-KR" altLang="en-US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user class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에는 입력한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id /pw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저장될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A06F2C4-5973-4CA2-8C2C-4A20CF4BE321}"/>
              </a:ext>
            </a:extLst>
          </p:cNvPr>
          <p:cNvSpPr/>
          <p:nvPr/>
        </p:nvSpPr>
        <p:spPr>
          <a:xfrm>
            <a:off x="1365441" y="2435234"/>
            <a:ext cx="152452" cy="13982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pic>
        <p:nvPicPr>
          <p:cNvPr id="30" name="Picture 1">
            <a:extLst>
              <a:ext uri="{FF2B5EF4-FFF2-40B4-BE49-F238E27FC236}">
                <a16:creationId xmlns:a16="http://schemas.microsoft.com/office/drawing/2014/main" id="{9A8822D6-3185-482A-A67B-5968FAAFD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" t="2349" r="1108" b="1365"/>
          <a:stretch/>
        </p:blipFill>
        <p:spPr>
          <a:xfrm>
            <a:off x="1258547" y="1244577"/>
            <a:ext cx="2908654" cy="196459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A2C80102-CE7D-45B4-8994-C3AA01CF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" t="1899" r="3352" b="6422"/>
          <a:stretch/>
        </p:blipFill>
        <p:spPr>
          <a:xfrm>
            <a:off x="4826624" y="1268760"/>
            <a:ext cx="3134439" cy="20342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22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7293" y="1165221"/>
            <a:ext cx="7731169" cy="536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on/off check Test(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-1.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안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디폴트 값이 키워드가 설정 안된 컴퓨터 학부이기 때문에 컴퓨터 학부에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공지사항이 올라오면 알림이 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-2.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 설정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본인이 설정한 학부 홈페이지에 알람이 올라오는지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-3.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Setting(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키워드 설정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O)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학부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키워드가 포함된 공지사항은 알림이 오고 포함 안된 공지사항은 알람이 </a:t>
            </a:r>
            <a:endParaRPr lang="en-US" altLang="ko-KR" kern="0" dirty="0">
              <a:solidFill>
                <a:srgbClr val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안 오는지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3-4.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학부 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했을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학부에 새로운 공지사항이 올라왔을 때 유저에게 알림이 발송되지 않았는지 </a:t>
            </a:r>
            <a:endParaRPr lang="en-US" altLang="ko-KR" kern="0" dirty="0">
              <a:solidFill>
                <a:srgbClr val="000000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8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227687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04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5565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Test 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9C8C-2FFD-4521-AF51-D1C76B90582D}"/>
              </a:ext>
            </a:extLst>
          </p:cNvPr>
          <p:cNvSpPr txBox="1"/>
          <p:nvPr/>
        </p:nvSpPr>
        <p:spPr>
          <a:xfrm>
            <a:off x="1017293" y="1165221"/>
            <a:ext cx="7731169" cy="359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on/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check Test(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4-1. LMS 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안 된 상황에서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로그인이 되어 있지 않다는 창이 뜨며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on/off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거부되는지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</a:t>
            </a:r>
            <a:r>
              <a:rPr lang="en-US" altLang="ko-KR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-2. LMS Setting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된 상황에서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 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</a:t>
            </a:r>
            <a:r>
              <a:rPr lang="ko-KR" altLang="en-US" b="1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시킨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알람이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되었다는 창이 뜨고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새로운 알림이 올라왔을 시에 유저에게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알람이 발송되는지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4-3. LMS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알림을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off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했을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  LMS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새로운 알림이 올라왔을 때 유저에게 알림이 발송되지 않았는지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14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Structural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7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37826" y="1664160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평소에 필요한 정보들이 다른 사이트에 분산되어 공지사항으로 올라옴에 불편함을 느낌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616" y="3012921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목적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B66EB0-FB5F-401C-99D2-DA3854587DCC}"/>
              </a:ext>
            </a:extLst>
          </p:cNvPr>
          <p:cNvGrpSpPr/>
          <p:nvPr/>
        </p:nvGrpSpPr>
        <p:grpSpPr>
          <a:xfrm>
            <a:off x="-9283" y="916123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90641" y="1432835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78673" y="1323253"/>
            <a:ext cx="2239655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 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1C1E5D8-2831-4EA4-BBC3-4842DC973314}"/>
              </a:ext>
            </a:extLst>
          </p:cNvPr>
          <p:cNvGrpSpPr/>
          <p:nvPr/>
        </p:nvGrpSpPr>
        <p:grpSpPr>
          <a:xfrm>
            <a:off x="1497075" y="3105787"/>
            <a:ext cx="288032" cy="154419"/>
            <a:chOff x="3779912" y="2519935"/>
            <a:chExt cx="288032" cy="154419"/>
          </a:xfrm>
        </p:grpSpPr>
        <p:sp>
          <p:nvSpPr>
            <p:cNvPr id="31" name="갈매기형 수장 14">
              <a:extLst>
                <a:ext uri="{FF2B5EF4-FFF2-40B4-BE49-F238E27FC236}">
                  <a16:creationId xmlns:a16="http://schemas.microsoft.com/office/drawing/2014/main" id="{9EAFCF52-BE89-4071-9B55-97FC790743E3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2" name="갈매기형 수장 15">
              <a:extLst>
                <a:ext uri="{FF2B5EF4-FFF2-40B4-BE49-F238E27FC236}">
                  <a16:creationId xmlns:a16="http://schemas.microsoft.com/office/drawing/2014/main" id="{9094481E-1111-4233-A295-7F92189DF5E5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26BCB1D-00ED-4AEC-860A-B643C11571A1}"/>
              </a:ext>
            </a:extLst>
          </p:cNvPr>
          <p:cNvSpPr txBox="1"/>
          <p:nvPr/>
        </p:nvSpPr>
        <p:spPr>
          <a:xfrm>
            <a:off x="1547674" y="3316908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이런 공지사항들을 한 시스템에서 통합하여 유저에게 좀 더 나은 편의를 제공하고자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99356-0F18-4688-BD7C-53BF0E475F16}"/>
              </a:ext>
            </a:extLst>
          </p:cNvPr>
          <p:cNvSpPr txBox="1"/>
          <p:nvPr/>
        </p:nvSpPr>
        <p:spPr>
          <a:xfrm>
            <a:off x="1334705" y="4681349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프로젝트</a:t>
            </a:r>
            <a:r>
              <a:rPr lang="ko-KR" altLang="en-US" i="0" u="none" strike="noStrike" dirty="0"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 </a:t>
            </a:r>
            <a:r>
              <a:rPr lang="ko-KR" altLang="en-US" b="1" dirty="0"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기대효과</a:t>
            </a:r>
            <a:endParaRPr lang="ko-KR" altLang="en-US" b="1" i="0" u="none" strike="noStrike" dirty="0"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334C774-77F9-4825-9320-619871A1CDF3}"/>
              </a:ext>
            </a:extLst>
          </p:cNvPr>
          <p:cNvGrpSpPr/>
          <p:nvPr/>
        </p:nvGrpSpPr>
        <p:grpSpPr>
          <a:xfrm>
            <a:off x="1490641" y="4788806"/>
            <a:ext cx="288032" cy="154419"/>
            <a:chOff x="3779912" y="2519935"/>
            <a:chExt cx="288032" cy="154419"/>
          </a:xfrm>
        </p:grpSpPr>
        <p:sp>
          <p:nvSpPr>
            <p:cNvPr id="36" name="갈매기형 수장 14">
              <a:extLst>
                <a:ext uri="{FF2B5EF4-FFF2-40B4-BE49-F238E27FC236}">
                  <a16:creationId xmlns:a16="http://schemas.microsoft.com/office/drawing/2014/main" id="{26B19786-514E-4CD9-8718-A1516E0CB95E}"/>
                </a:ext>
              </a:extLst>
            </p:cNvPr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37" name="갈매기형 수장 15">
              <a:extLst>
                <a:ext uri="{FF2B5EF4-FFF2-40B4-BE49-F238E27FC236}">
                  <a16:creationId xmlns:a16="http://schemas.microsoft.com/office/drawing/2014/main" id="{43A4798C-2EE7-4573-8FC5-0162F33E53CE}"/>
                </a:ext>
              </a:extLst>
            </p:cNvPr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7A3A41-C909-4174-A013-80E49A3D3426}"/>
              </a:ext>
            </a:extLst>
          </p:cNvPr>
          <p:cNvSpPr txBox="1"/>
          <p:nvPr/>
        </p:nvSpPr>
        <p:spPr>
          <a:xfrm>
            <a:off x="1612086" y="4969656"/>
            <a:ext cx="5947299" cy="578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 fontAlgn="base">
              <a:lnSpc>
                <a:spcPct val="115000"/>
              </a:lnSpc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사용자가 해당 시스템을 사용했을 시 기존의 알람 시스템에 비해 유저의 편의성이 개선될 것이라 기대됨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Class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ko-KR" altLang="en-US" sz="3600" b="1" dirty="0"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  <a:p>
            <a:pPr algn="ctr"/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C274F3-7551-42DC-B100-3CD05DE39681}"/>
              </a:ext>
            </a:extLst>
          </p:cNvPr>
          <p:cNvGrpSpPr/>
          <p:nvPr/>
        </p:nvGrpSpPr>
        <p:grpSpPr>
          <a:xfrm>
            <a:off x="-22933" y="2743813"/>
            <a:ext cx="834325" cy="458382"/>
            <a:chOff x="-9283" y="882386"/>
            <a:chExt cx="834325" cy="45838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D2DF41F-293B-4D89-ADAE-9C4096B25AC4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BBFBFCD-6E2B-473C-A9EB-8CE031816159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4" name="직각 삼각형 33">
                <a:extLst>
                  <a:ext uri="{FF2B5EF4-FFF2-40B4-BE49-F238E27FC236}">
                    <a16:creationId xmlns:a16="http://schemas.microsoft.com/office/drawing/2014/main" id="{071D2054-45AF-4F30-B8DF-F285D157E495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3B1514-A119-4FAB-B824-BEEA75F7D72C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101311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F44A777-F7D8-4170-A55F-7FB16D42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07" y="1579501"/>
            <a:ext cx="5504549" cy="4525963"/>
          </a:xfrm>
        </p:spPr>
      </p:pic>
    </p:spTree>
    <p:extLst>
      <p:ext uri="{BB962C8B-B14F-4D97-AF65-F5344CB8AC3E}">
        <p14:creationId xmlns:p14="http://schemas.microsoft.com/office/powerpoint/2010/main" val="1551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VI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Behavioral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5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equence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CDE97F09-870B-4E0B-8259-BFF99802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79" y="1165221"/>
            <a:ext cx="3703822" cy="23869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8886EE-B974-472B-9C8E-66DDB998E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31" b="16959"/>
          <a:stretch/>
        </p:blipFill>
        <p:spPr>
          <a:xfrm>
            <a:off x="1342878" y="3480338"/>
            <a:ext cx="5029314" cy="291753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CC6A639-1FF3-4224-970D-0F8D848EEC65}"/>
              </a:ext>
            </a:extLst>
          </p:cNvPr>
          <p:cNvCxnSpPr>
            <a:cxnSpLocks/>
          </p:cNvCxnSpPr>
          <p:nvPr/>
        </p:nvCxnSpPr>
        <p:spPr>
          <a:xfrm>
            <a:off x="1371453" y="6397871"/>
            <a:ext cx="4878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2631DB-B06C-4654-884C-3A0366E6739D}"/>
              </a:ext>
            </a:extLst>
          </p:cNvPr>
          <p:cNvSpPr txBox="1"/>
          <p:nvPr/>
        </p:nvSpPr>
        <p:spPr>
          <a:xfrm>
            <a:off x="3420603" y="4131734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0580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301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equence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D18B2C1-35DA-414C-B9B5-1840C709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81" y="3852900"/>
            <a:ext cx="5688190" cy="2790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46A718-B3EA-4F28-AE14-CC4A8CC5F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4" y="1165221"/>
            <a:ext cx="4793039" cy="26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Communication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en-US" altLang="ko-KR" sz="2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7637350-F7A2-4A13-B3AD-B77DF65AF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43" y="3525947"/>
            <a:ext cx="6964340" cy="29410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087C23A-9CEE-4EA0-A6D8-0993601B2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76" y="1165221"/>
            <a:ext cx="4382185" cy="2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Communication </a:t>
            </a:r>
            <a:r>
              <a:rPr lang="en-US" altLang="ko-KR" sz="2400" b="1" dirty="0">
                <a:solidFill>
                  <a:srgbClr val="00000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</a:t>
            </a: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iagram</a:t>
            </a:r>
            <a:endParaRPr lang="en-US" altLang="ko-KR" sz="2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31856F3-A82F-4393-8483-66F95A69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3" y="1395572"/>
            <a:ext cx="5995756" cy="25348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9BDC2B-B6A1-4B1A-BD9A-77AD73E7E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97" y="4181566"/>
            <a:ext cx="7306687" cy="17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36225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455054" y="881669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43086" y="752536"/>
            <a:ext cx="498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State Machine 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98412" y="270932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8B4D9-2E97-438A-AABF-736AEA0FC53D}"/>
              </a:ext>
            </a:extLst>
          </p:cNvPr>
          <p:cNvSpPr txBox="1"/>
          <p:nvPr/>
        </p:nvSpPr>
        <p:spPr>
          <a:xfrm>
            <a:off x="98412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9A89ED-C69F-4D6C-9FD4-B92E05CD3CAD}"/>
              </a:ext>
            </a:extLst>
          </p:cNvPr>
          <p:cNvGrpSpPr/>
          <p:nvPr/>
        </p:nvGrpSpPr>
        <p:grpSpPr>
          <a:xfrm>
            <a:off x="0" y="3141784"/>
            <a:ext cx="834325" cy="458382"/>
            <a:chOff x="-9283" y="882386"/>
            <a:chExt cx="834325" cy="45838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F93432-3A34-477B-89FE-6581DB1B3D62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015AD7F-105D-47BF-985B-697434B7F8B0}"/>
                  </a:ext>
                </a:extLst>
              </p:cNvPr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9" name="직각 삼각형 38">
                <a:extLst>
                  <a:ext uri="{FF2B5EF4-FFF2-40B4-BE49-F238E27FC236}">
                    <a16:creationId xmlns:a16="http://schemas.microsoft.com/office/drawing/2014/main" id="{416E4EB4-437E-4455-B7CE-77B596E89B1F}"/>
                  </a:ext>
                </a:extLst>
              </p:cNvPr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23A031-A37E-46D9-8855-D0877E5BFEE9}"/>
                </a:ext>
              </a:extLst>
            </p:cNvPr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06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69CB3A7-DF5A-47AB-B9E4-D815E795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94" y="2359243"/>
            <a:ext cx="7986452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98054-6484-4246-A093-30A3245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</a:rPr>
              <a:t> 참고자료</a:t>
            </a:r>
            <a:endParaRPr lang="ko-KR" altLang="en-US" dirty="0">
              <a:latin typeface="Yu Gothic UI Light" panose="020B03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BB02F-7B3A-46D3-949C-78BEDF6E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Software </a:t>
            </a:r>
            <a:r>
              <a:rPr lang="en-US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Enginerring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5</a:t>
            </a:r>
            <a:r>
              <a:rPr lang="en-US" altLang="ko-KR" sz="1400" baseline="300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th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edition(</a:t>
            </a:r>
            <a:r>
              <a:rPr lang="ko-KR" altLang="ko-KR" sz="1400" dirty="0" err="1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최은만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저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)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2"/>
              </a:rPr>
              <a:t>https://www.youtube.com/watch?v=kWiCuklohdY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-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1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3"/>
              </a:rPr>
              <a:t>https://www.youtube.com/watch?v=M6kQTpIqpLs&amp;list=PLa7Lj786Q-Gts3-LsBl5I56YQrQb4sHxI&amp;index=1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- </a:t>
            </a:r>
            <a:r>
              <a:rPr lang="ko-KR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파이썬 언어 숙달 </a:t>
            </a:r>
            <a:r>
              <a:rPr lang="en-US" altLang="ko-KR" sz="1400" dirty="0">
                <a:solidFill>
                  <a:srgbClr val="0000FF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2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4"/>
              </a:rPr>
              <a:t>https://www.youtube.com/watch?v=bKPIcoou9N8&amp;t=566s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파이썬 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GUI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altLang="ko-KR" sz="1400" u="sng" kern="100" dirty="0">
                <a:solidFill>
                  <a:srgbClr val="0563C1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  <a:hlinkClick r:id="rId5"/>
              </a:rPr>
              <a:t>https://www.youtube.com/watch?v=yQ20jZwDjTE</a:t>
            </a:r>
            <a:r>
              <a:rPr lang="en-US" altLang="ko-KR" sz="1400" kern="100" dirty="0"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Times New Roman" panose="02020603050405020304" pitchFamily="18" charset="0"/>
              </a:rPr>
              <a:t> – </a:t>
            </a:r>
            <a:r>
              <a:rPr lang="ko-KR" altLang="ko-KR" sz="1400" kern="100" dirty="0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웹 </a:t>
            </a:r>
            <a:r>
              <a:rPr lang="ko-KR" altLang="ko-KR" sz="1400" kern="100" dirty="0" err="1">
                <a:effectLst/>
                <a:latin typeface="Yu Gothic UI Light" panose="020B0300000000000000" pitchFamily="34" charset="-128"/>
                <a:cs typeface="Times New Roman" panose="02020603050405020304" pitchFamily="18" charset="0"/>
              </a:rPr>
              <a:t>스크랩핑</a:t>
            </a:r>
            <a:endParaRPr lang="ko-KR" altLang="ko-KR" sz="1400" kern="100" dirty="0">
              <a:effectLst/>
              <a:latin typeface="Yu Gothic UI Light" panose="020B0300000000000000" pitchFamily="34" charset="-128"/>
              <a:cs typeface="Times New Roman" panose="02020603050405020304" pitchFamily="18" charset="0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b="1" u="sng" dirty="0">
                <a:solidFill>
                  <a:srgbClr val="80008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  <a:hlinkClick r:id="rId6"/>
              </a:rPr>
              <a:t>https://www.oppadu.com/%EC%97%91%EC%85%80-%EA%B0%84%ED%8A%B8%EC%B0%A8%ED%8A%B8-%EB%A7%8C%EB%93%A4%EA%B8%B0-%EA%B8%B0%EC%B4%88/</a:t>
            </a:r>
            <a:r>
              <a:rPr lang="en-US" altLang="ko-KR" sz="1400" b="1" u="sng" dirty="0">
                <a:solidFill>
                  <a:srgbClr val="800080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굴림" panose="020B0600000101010101" pitchFamily="50" charset="-127"/>
              </a:rPr>
              <a:t>   </a:t>
            </a:r>
            <a:r>
              <a:rPr lang="ko-KR" altLang="ko-KR" sz="1400" b="1" dirty="0" err="1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간트차트</a:t>
            </a:r>
            <a:r>
              <a:rPr lang="ko-KR" altLang="ko-KR" sz="1400" b="1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cs typeface="함초롬바탕" panose="02030604000101010101" pitchFamily="18" charset="-127"/>
              </a:rPr>
              <a:t> 참고 사이트</a:t>
            </a:r>
            <a:endParaRPr lang="ko-KR" altLang="ko-KR" sz="1400" dirty="0">
              <a:solidFill>
                <a:srgbClr val="000000"/>
              </a:solidFill>
              <a:effectLst/>
              <a:latin typeface="Yu Gothic UI Light" panose="020B0300000000000000" pitchFamily="34" charset="-128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0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77903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시스템 상세설계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         1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팀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| 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박지민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통합 알림 시스템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Project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81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340768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9EE7C2-2C6C-4BC5-B88C-28EB1171E4E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842" y="1340767"/>
            <a:ext cx="7673620" cy="5216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갈매기형 수장 14">
            <a:extLst>
              <a:ext uri="{FF2B5EF4-FFF2-40B4-BE49-F238E27FC236}">
                <a16:creationId xmlns:a16="http://schemas.microsoft.com/office/drawing/2014/main" id="{331D4632-7230-47DC-A4D4-B8D5431E2AF9}"/>
              </a:ext>
            </a:extLst>
          </p:cNvPr>
          <p:cNvSpPr/>
          <p:nvPr/>
        </p:nvSpPr>
        <p:spPr>
          <a:xfrm>
            <a:off x="3679204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3" name="갈매기형 수장 15">
            <a:extLst>
              <a:ext uri="{FF2B5EF4-FFF2-40B4-BE49-F238E27FC236}">
                <a16:creationId xmlns:a16="http://schemas.microsoft.com/office/drawing/2014/main" id="{4E53868F-8FA4-44DC-A27A-C654FFA338BF}"/>
              </a:ext>
            </a:extLst>
          </p:cNvPr>
          <p:cNvSpPr/>
          <p:nvPr/>
        </p:nvSpPr>
        <p:spPr>
          <a:xfrm>
            <a:off x="3531553" y="1114341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420CE6-03A7-4C76-9756-E4BCD5E51984}"/>
              </a:ext>
            </a:extLst>
          </p:cNvPr>
          <p:cNvSpPr txBox="1"/>
          <p:nvPr/>
        </p:nvSpPr>
        <p:spPr>
          <a:xfrm>
            <a:off x="3873246" y="981599"/>
            <a:ext cx="13975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간트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 차트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1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Requirement</a:t>
              </a:r>
            </a:p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3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알람에 대한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on/off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버튼을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1-3. 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창의 경우 로그인을 위한 설정 창을 지원함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1-4.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창의 경우 학부선택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키워드 지정을 위한 설정 창을 지원함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51061" y="2400698"/>
            <a:ext cx="104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 GUI</a:t>
            </a:r>
            <a:endParaRPr lang="ko-KR" altLang="en-US" sz="2400" b="1" i="0" u="none" strike="noStrike" dirty="0">
              <a:solidFill>
                <a:srgbClr val="000000"/>
              </a:solidFill>
              <a:effectLst/>
              <a:latin typeface="Yu Gothic UI Light" panose="020B0300000000000000" pitchFamily="34" charset="-128"/>
              <a:ea typeface="나눔바른고딕 Light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ACD962C0-21CD-41F8-8DA7-CE98DD50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" t="2349" r="1108" b="1365"/>
          <a:stretch/>
        </p:blipFill>
        <p:spPr>
          <a:xfrm>
            <a:off x="4955985" y="899294"/>
            <a:ext cx="3234283" cy="21845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624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2-1.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2-2.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입력 받음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2-3.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자동로그인 기능을 제공함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2-4. 'system'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이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LMS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서버로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의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ID/PW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송신하고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성공여부를 받음</a:t>
            </a:r>
          </a:p>
          <a:p>
            <a:pPr algn="ctr"/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29906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2" y="2420889"/>
            <a:ext cx="256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2. LMS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81479B0-C994-435D-863D-D0E71F9F8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" t="1899" r="3352" b="6422"/>
          <a:stretch/>
        </p:blipFill>
        <p:spPr>
          <a:xfrm>
            <a:off x="4967057" y="928829"/>
            <a:ext cx="3134439" cy="20342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29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76420" y="3212976"/>
            <a:ext cx="7444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3-1. 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학부홈페이지 설정 창을 클릭함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3-2.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리스트를 보고 원하는 학부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URL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을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3-3.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키워드 필터링을 키고 끄는지 선택함</a:t>
            </a: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3-4. 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유저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'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가 설정 창을 켰다면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,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타이핑을 통해 키워드를 입력 받음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02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94373" y="138482"/>
            <a:ext cx="128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254" y="116632"/>
            <a:ext cx="1166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Requirement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C16D7BE-96A7-40D1-9B57-7C71B696A96D}"/>
              </a:ext>
            </a:extLst>
          </p:cNvPr>
          <p:cNvGrpSpPr/>
          <p:nvPr/>
        </p:nvGrpSpPr>
        <p:grpSpPr>
          <a:xfrm>
            <a:off x="-9283" y="1746482"/>
            <a:ext cx="834325" cy="458382"/>
            <a:chOff x="-9283" y="882386"/>
            <a:chExt cx="834325" cy="4583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8B66EB0-FB5F-401C-99D2-DA3854587DCC}"/>
                </a:ext>
              </a:extLst>
            </p:cNvPr>
            <p:cNvGrpSpPr/>
            <p:nvPr/>
          </p:nvGrpSpPr>
          <p:grpSpPr>
            <a:xfrm>
              <a:off x="-9283" y="916123"/>
              <a:ext cx="834325" cy="424645"/>
              <a:chOff x="-9283" y="886789"/>
              <a:chExt cx="834325" cy="42464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-9283" y="886789"/>
                <a:ext cx="834325" cy="343501"/>
              </a:xfrm>
              <a:prstGeom prst="rect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" name="직각 삼각형 8"/>
              <p:cNvSpPr/>
              <p:nvPr/>
            </p:nvSpPr>
            <p:spPr>
              <a:xfrm rot="5400000">
                <a:off x="702755" y="1216863"/>
                <a:ext cx="81142" cy="108000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Yu Gothic UI Light" panose="020B0300000000000000" pitchFamily="34" charset="-128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23549" y="88238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930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768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263284" y="2575987"/>
            <a:ext cx="288032" cy="154419"/>
            <a:chOff x="3779912" y="2519935"/>
            <a:chExt cx="288032" cy="154419"/>
          </a:xfrm>
        </p:grpSpPr>
        <p:sp>
          <p:nvSpPr>
            <p:cNvPr id="24" name="갈매기형 수장 14"/>
            <p:cNvSpPr/>
            <p:nvPr/>
          </p:nvSpPr>
          <p:spPr>
            <a:xfrm>
              <a:off x="3927563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  <p:sp>
          <p:nvSpPr>
            <p:cNvPr id="25" name="갈매기형 수장 15"/>
            <p:cNvSpPr/>
            <p:nvPr/>
          </p:nvSpPr>
          <p:spPr>
            <a:xfrm>
              <a:off x="3779912" y="2519935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Yu Gothic UI Light" panose="020B0300000000000000" pitchFamily="34" charset="-128"/>
                <a:ea typeface="나눔바른고딕 Light" panose="020B060302010102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570151" y="2420889"/>
            <a:ext cx="39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3. 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Yu Gothic UI Light" panose="020B0300000000000000" pitchFamily="34" charset="-128"/>
                <a:ea typeface="나눔바른고딕 Light" panose="020B0603020101020101" pitchFamily="50" charset="-127"/>
              </a:rPr>
              <a:t>학부홈페이지 알람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BD0AE-527A-41AB-92BB-6AC0966C6628}"/>
              </a:ext>
            </a:extLst>
          </p:cNvPr>
          <p:cNvSpPr txBox="1"/>
          <p:nvPr/>
        </p:nvSpPr>
        <p:spPr>
          <a:xfrm>
            <a:off x="5046701" y="138482"/>
            <a:ext cx="97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C8EA2-676D-4E60-B8ED-310AD4AD2E0E}"/>
              </a:ext>
            </a:extLst>
          </p:cNvPr>
          <p:cNvSpPr txBox="1"/>
          <p:nvPr/>
        </p:nvSpPr>
        <p:spPr>
          <a:xfrm>
            <a:off x="6270837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Structural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F16D7-0988-4B11-8CAB-64F4F02731A7}"/>
              </a:ext>
            </a:extLst>
          </p:cNvPr>
          <p:cNvSpPr txBox="1"/>
          <p:nvPr/>
        </p:nvSpPr>
        <p:spPr>
          <a:xfrm>
            <a:off x="7494973" y="138482"/>
            <a:ext cx="103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Behavioral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20A48-E229-4428-8D9A-9C3DC5E1A4AF}"/>
              </a:ext>
            </a:extLst>
          </p:cNvPr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D543A-1B06-4FD3-ACC6-E2F85A2D1EDB}"/>
              </a:ext>
            </a:extLst>
          </p:cNvPr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3EE88-23AB-420B-AAF6-D850065223C7}"/>
              </a:ext>
            </a:extLst>
          </p:cNvPr>
          <p:cNvSpPr txBox="1"/>
          <p:nvPr/>
        </p:nvSpPr>
        <p:spPr>
          <a:xfrm>
            <a:off x="1209036" y="1349332"/>
            <a:ext cx="3362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Funtional</a:t>
            </a:r>
            <a:r>
              <a:rPr lang="en-US" altLang="ko-KR" sz="2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US" altLang="ko-KR" sz="2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Requirment</a:t>
            </a:r>
            <a:endParaRPr lang="en-US" altLang="ko-KR" sz="2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284D08-6112-4534-865A-0A4CDFA8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" t="3451" r="2317" b="5441"/>
          <a:stretch/>
        </p:blipFill>
        <p:spPr>
          <a:xfrm>
            <a:off x="5097460" y="910607"/>
            <a:ext cx="3326603" cy="193681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195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2094</Words>
  <Application>Microsoft Office PowerPoint</Application>
  <PresentationFormat>화면 슬라이드 쇼(4:3)</PresentationFormat>
  <Paragraphs>644</Paragraphs>
  <Slides>38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나눔바른고딕 Light</vt:lpstr>
      <vt:lpstr>Arial</vt:lpstr>
      <vt:lpstr>맑은 고딕</vt:lpstr>
      <vt:lpstr>Yu Gothic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참고자료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wlals761@knu.ac.kr</cp:lastModifiedBy>
  <cp:revision>140</cp:revision>
  <dcterms:created xsi:type="dcterms:W3CDTF">2013-09-05T09:43:46Z</dcterms:created>
  <dcterms:modified xsi:type="dcterms:W3CDTF">2020-11-23T06:55:16Z</dcterms:modified>
</cp:coreProperties>
</file>