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78" r:id="rId2"/>
    <p:sldId id="279" r:id="rId3"/>
    <p:sldId id="288" r:id="rId4"/>
    <p:sldId id="304" r:id="rId5"/>
    <p:sldId id="305" r:id="rId6"/>
    <p:sldId id="306" r:id="rId7"/>
    <p:sldId id="311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08" r:id="rId18"/>
    <p:sldId id="312" r:id="rId19"/>
    <p:sldId id="325" r:id="rId20"/>
    <p:sldId id="326" r:id="rId21"/>
    <p:sldId id="328" r:id="rId22"/>
    <p:sldId id="327" r:id="rId23"/>
    <p:sldId id="329" r:id="rId24"/>
    <p:sldId id="330" r:id="rId25"/>
    <p:sldId id="331" r:id="rId26"/>
    <p:sldId id="309" r:id="rId27"/>
    <p:sldId id="332" r:id="rId28"/>
    <p:sldId id="335" r:id="rId29"/>
    <p:sldId id="310" r:id="rId30"/>
    <p:sldId id="336" r:id="rId31"/>
    <p:sldId id="337" r:id="rId32"/>
    <p:sldId id="338" r:id="rId33"/>
    <p:sldId id="339" r:id="rId34"/>
    <p:sldId id="302" r:id="rId35"/>
  </p:sldIdLst>
  <p:sldSz cx="9144000" cy="6858000" type="screen4x3"/>
  <p:notesSz cx="6858000" cy="9144000"/>
  <p:embeddedFontLst>
    <p:embeddedFont>
      <p:font typeface="Yu Gothic UI Light" panose="020B0300000000000000" pitchFamily="34" charset="-128"/>
      <p:regular r:id="rId37"/>
    </p:embeddedFont>
    <p:embeddedFont>
      <p:font typeface="나눔바른고딕 Light" panose="020B0603020101020101" pitchFamily="50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3D"/>
    <a:srgbClr val="AF9061"/>
    <a:srgbClr val="272123"/>
    <a:srgbClr val="FDA800"/>
    <a:srgbClr val="F22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89591" autoAdjust="0"/>
  </p:normalViewPr>
  <p:slideViewPr>
    <p:cSldViewPr>
      <p:cViewPr varScale="1">
        <p:scale>
          <a:sx n="102" d="100"/>
          <a:sy n="102" d="100"/>
        </p:scale>
        <p:origin x="23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D5573637-C962-4856-A9DD-AFF673DA7A3B}" type="datetimeFigureOut">
              <a:rPr lang="ko-KR" altLang="en-US" smtClean="0"/>
              <a:pPr/>
              <a:t>2020-11-10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4569DA5A-98A2-4129-9F0D-6BCDD08AF4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28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 Light" panose="020B0603020101020101" pitchFamily="50" charset="-127"/>
        <a:ea typeface="나눔바른고딕 Light" panose="020B0603020101020101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effectLst/>
              </a:rPr>
              <a:t>프로젝트 배경</a:t>
            </a:r>
            <a:r>
              <a:rPr lang="ko-KR" altLang="en-US" sz="18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1800" b="0" i="0" u="none" strike="noStrike" dirty="0">
                <a:solidFill>
                  <a:schemeClr val="tx1"/>
                </a:solidFill>
                <a:effectLst/>
              </a:rPr>
              <a:t>ex)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</a:rPr>
              <a:t>LMS,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</a:rPr>
              <a:t>여러가지 학부 홈페이지 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61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96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6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1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6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5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6-3.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해당 수강강의로 들어가서 변경사항이 있는 알림 타입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(ex.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공지사항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강의계획서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강의자료 등등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을 받아 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ko-KR" altLang="en-US" b="1" i="0" u="none" strike="noStrike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77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2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6kQTpIqpLs&amp;list=PLa7Lj786Q-Gts3-LsBl5I56YQrQb4sHxI&amp;index=1" TargetMode="External"/><Relationship Id="rId2" Type="http://schemas.openxmlformats.org/officeDocument/2006/relationships/hyperlink" Target="https://www.youtube.com/watch?v=kWiCukloh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padu.com/%EC%97%91%EC%85%80-%EA%B0%84%ED%8A%B8%EC%B0%A8%ED%8A%B8-%EB%A7%8C%EB%93%A4%EA%B8%B0-%EA%B8%B0%EC%B4%88/" TargetMode="External"/><Relationship Id="rId5" Type="http://schemas.openxmlformats.org/officeDocument/2006/relationships/hyperlink" Target="https://www.youtube.com/watch?v=yQ20jZwDjTE" TargetMode="External"/><Relationship Id="rId4" Type="http://schemas.openxmlformats.org/officeDocument/2006/relationships/hyperlink" Target="https://www.youtube.com/watch?v=bKPIcoou9N8&amp;t=566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소프트웨어 설계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303581"/>
            <a:ext cx="325643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Project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Managment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 Definition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Behaviroal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Model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4-2. 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홈페이지를 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새로고침하며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변경사항을 확인함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변경사항이 있으면 데이터를 가공함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에게 발송함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21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4. LMS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06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5-2.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학부홈페이지를 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새로고침하며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변경사항을 확인함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변경사항이 있으면 데이터를 가공함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에게 발송함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1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알람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2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6-1. 4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번으로부터 변경사항을 받아 옴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6-2.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변경사항이 있는 수강 강의명을 받아 옴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해당 수강강의로 들어가서 변경사항이 있는 알림 타입을 받아 옴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 보냄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93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6. LMS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데이터 가공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4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52966" y="3212976"/>
            <a:ext cx="74440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1. 5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번으로부터 변경사항을 받아 옴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변경사항의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제목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추출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2-1.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키워드를 지정하지 않은 경우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 보냄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키워드를 지정한 경우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   키워드가 포함되어 있으면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5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 가공된 데이터를 보냄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   키워드가 포함되어 있지 않다면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보내지 않음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8178" y="2422363"/>
            <a:ext cx="510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데이터 가공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2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079202"/>
            <a:ext cx="74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윈도우 환경에서 문제없이 실행되어야 </a:t>
            </a:r>
            <a:r>
              <a:rPr lang="ko-KR" altLang="en-US" b="1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함</a:t>
            </a:r>
            <a:endParaRPr lang="ko-KR" altLang="en-US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316" y="2384593"/>
            <a:ext cx="510891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기반환경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50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9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054003"/>
            <a:ext cx="7444049" cy="2628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2-1.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서버와의 응답시간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초 이내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2-2. 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시스템 백그라운드 구동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2-3.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/LMS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알림 버튼이 독립적으로 작동함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2-4.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새로 고침 간격은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분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2-5.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 홈페이지 알림 기능에서 지정할 수 있는 홈페이지의 수는 최대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개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2-6.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키워드는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로 구분하며 최대 세가지 지정 가능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2-7. 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 홈페이지 알림 기능에서 홈페이지 지정의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default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값은 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  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컴퓨터학부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홈페이지 한 개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316" y="2384593"/>
            <a:ext cx="510891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수행능력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506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04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054003"/>
            <a:ext cx="7444049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알림 기능에서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id/</a:t>
            </a:r>
            <a:r>
              <a:rPr lang="en-US" altLang="ko-KR" b="1" i="0" u="none" strike="noStrike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pwd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를 암호화하여 저장해야 </a:t>
            </a:r>
            <a:r>
              <a:rPr lang="ko-KR" altLang="en-US" b="1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함</a:t>
            </a:r>
            <a:endParaRPr lang="ko-KR" altLang="en-US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316" y="2384593"/>
            <a:ext cx="510891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보안성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506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2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IV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Functional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1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 Diagram</a:t>
            </a:r>
          </a:p>
          <a:p>
            <a:endParaRPr lang="ko-KR" altLang="en-US" sz="3600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8CEFBD-72E8-4571-A46F-9DE30EFF78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7" b="18925"/>
          <a:stretch/>
        </p:blipFill>
        <p:spPr>
          <a:xfrm>
            <a:off x="1638163" y="1169914"/>
            <a:ext cx="4670212" cy="52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Activity Diagram</a:t>
            </a:r>
            <a:endParaRPr lang="ko-KR" altLang="en-US" sz="3600" b="1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C35C86-1F7D-4BEB-9400-F5B4A30D65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7" t="3727" r="16335" b="47300"/>
          <a:stretch/>
        </p:blipFill>
        <p:spPr>
          <a:xfrm>
            <a:off x="957874" y="1603810"/>
            <a:ext cx="3070879" cy="38954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03A28F-B485-4594-A940-EADD8F8260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510" b="23217"/>
          <a:stretch/>
        </p:blipFill>
        <p:spPr>
          <a:xfrm>
            <a:off x="4189301" y="992471"/>
            <a:ext cx="4464497" cy="52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0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Project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 List </a:t>
            </a:r>
            <a:endParaRPr lang="ko-KR" altLang="en-US" sz="3600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491C4-D88A-48FF-9B25-39A45F5E28AD}"/>
              </a:ext>
            </a:extLst>
          </p:cNvPr>
          <p:cNvSpPr txBox="1"/>
          <p:nvPr/>
        </p:nvSpPr>
        <p:spPr>
          <a:xfrm>
            <a:off x="1517893" y="2481819"/>
            <a:ext cx="59472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설정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알람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ko-KR" altLang="en-US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설정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ko-KR" altLang="en-US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21627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설정</a:t>
            </a:r>
            <a:r>
              <a:rPr lang="en-US" altLang="ko-KR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7DB1A27-37A6-45C0-BA4C-30AD0A383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24510"/>
              </p:ext>
            </p:extLst>
          </p:nvPr>
        </p:nvGraphicFramePr>
        <p:xfrm>
          <a:off x="1490940" y="1472275"/>
          <a:ext cx="6999613" cy="4504056"/>
        </p:xfrm>
        <a:graphic>
          <a:graphicData uri="http://schemas.openxmlformats.org/drawingml/2006/table">
            <a:tbl>
              <a:tblPr firstRow="1" bandRow="1"/>
              <a:tblGrid>
                <a:gridCol w="898849">
                  <a:extLst>
                    <a:ext uri="{9D8B030D-6E8A-4147-A177-3AD203B41FA5}">
                      <a16:colId xmlns:a16="http://schemas.microsoft.com/office/drawing/2014/main" val="2930583790"/>
                    </a:ext>
                  </a:extLst>
                </a:gridCol>
                <a:gridCol w="1898409">
                  <a:extLst>
                    <a:ext uri="{9D8B030D-6E8A-4147-A177-3AD203B41FA5}">
                      <a16:colId xmlns:a16="http://schemas.microsoft.com/office/drawing/2014/main" val="2838938918"/>
                    </a:ext>
                  </a:extLst>
                </a:gridCol>
                <a:gridCol w="2303946">
                  <a:extLst>
                    <a:ext uri="{9D8B030D-6E8A-4147-A177-3AD203B41FA5}">
                      <a16:colId xmlns:a16="http://schemas.microsoft.com/office/drawing/2014/main" val="2293174979"/>
                    </a:ext>
                  </a:extLst>
                </a:gridCol>
                <a:gridCol w="1898409">
                  <a:extLst>
                    <a:ext uri="{9D8B030D-6E8A-4147-A177-3AD203B41FA5}">
                      <a16:colId xmlns:a16="http://schemas.microsoft.com/office/drawing/2014/main" val="263358166"/>
                    </a:ext>
                  </a:extLst>
                </a:gridCol>
              </a:tblGrid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755537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설정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68976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사용자가 학부홈페이지 관련 알람을 받을 내용을 설정한다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07193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13315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학부홈페이지 설정을 클릭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304087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설정 값 변경 완료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97967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GUI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화면에서 유저가 학부홈페이지 설정을 클릭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80039"/>
                  </a:ext>
                </a:extLst>
              </a:tr>
              <a:tr h="13278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일반흐름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유저에게 알림 받고 싶은 학부나 학과를 선택 받음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유저에게 키워드 지정 여부를 선택 받음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키워드 지정을 선택했을 경우 키워드를 입력 받는다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설정완료를 클릭 시 설정창을 닫는다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알람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 or off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17363"/>
                  </a:ext>
                </a:extLst>
              </a:tr>
              <a:tr h="810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예외흐름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1a.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선택한 학부나 학과가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개가 넘을 시 더 이상 선택이 불가능하게 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2-1a.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입력한 키워드의 길이가 너무 길거나 개수가 너무 많을 시 오류창을 띄우고 다시 키워드를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 받는다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20402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관련 설정 값 변경이 완료됨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설정완료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6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4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알람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921BDEB-02DC-40DD-8470-3C7B6B9E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39645"/>
              </p:ext>
            </p:extLst>
          </p:nvPr>
        </p:nvGraphicFramePr>
        <p:xfrm>
          <a:off x="1475656" y="1124744"/>
          <a:ext cx="6979017" cy="5563234"/>
        </p:xfrm>
        <a:graphic>
          <a:graphicData uri="http://schemas.openxmlformats.org/drawingml/2006/table">
            <a:tbl>
              <a:tblPr firstRow="1" bandRow="1"/>
              <a:tblGrid>
                <a:gridCol w="857075">
                  <a:extLst>
                    <a:ext uri="{9D8B030D-6E8A-4147-A177-3AD203B41FA5}">
                      <a16:colId xmlns:a16="http://schemas.microsoft.com/office/drawing/2014/main" val="549446043"/>
                    </a:ext>
                  </a:extLst>
                </a:gridCol>
                <a:gridCol w="1924279">
                  <a:extLst>
                    <a:ext uri="{9D8B030D-6E8A-4147-A177-3AD203B41FA5}">
                      <a16:colId xmlns:a16="http://schemas.microsoft.com/office/drawing/2014/main" val="3834436133"/>
                    </a:ext>
                  </a:extLst>
                </a:gridCol>
                <a:gridCol w="2273384">
                  <a:extLst>
                    <a:ext uri="{9D8B030D-6E8A-4147-A177-3AD203B41FA5}">
                      <a16:colId xmlns:a16="http://schemas.microsoft.com/office/drawing/2014/main" val="346507039"/>
                    </a:ext>
                  </a:extLst>
                </a:gridCol>
                <a:gridCol w="1924279">
                  <a:extLst>
                    <a:ext uri="{9D8B030D-6E8A-4147-A177-3AD203B41FA5}">
                      <a16:colId xmlns:a16="http://schemas.microsoft.com/office/drawing/2014/main" val="2658204377"/>
                    </a:ext>
                  </a:extLst>
                </a:gridCol>
              </a:tblGrid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0191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알람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684505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시스템이 사용자에게 학부홈페이지 알람을 보내는 과정을 설명합니다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29733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3573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설정 값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17994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가공된 데이터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알람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8259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 초기입력이 완료된 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97369"/>
                  </a:ext>
                </a:extLst>
              </a:tr>
              <a:tr h="28588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일반흐름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학부홈페이지의 알람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확인한다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off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프로세스를 종료한다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학부홈페이지의 변경사항 확인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없을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돌아간다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있을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서버로부터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확인된 데이터인 새로운 공지사항을 받아온다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데이터로부터 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제목’을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추출한다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키워드 설정이 안되어 있을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키워드 설정이 되어있고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제목에 포함되어 있으면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4-3.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키워드 설정이 되어있지만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제목에 포함되어 있지 않다면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돌아간다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데이터의 제목을 포함하여 필요한 정보를 모아서 데이터를 가공한다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알람을 전송한다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86079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예외흐름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1-2a. LMS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알람도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off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이라면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시스템을 종료한다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28054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알람을 사용자에게 보낸 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4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설정</a:t>
            </a:r>
            <a:r>
              <a:rPr lang="en-US" altLang="ko-KR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8F6A088-BAC6-426B-9AED-0B422B7D7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63271"/>
              </p:ext>
            </p:extLst>
          </p:nvPr>
        </p:nvGraphicFramePr>
        <p:xfrm>
          <a:off x="1517893" y="1464968"/>
          <a:ext cx="6936780" cy="4498078"/>
        </p:xfrm>
        <a:graphic>
          <a:graphicData uri="http://schemas.openxmlformats.org/drawingml/2006/table">
            <a:tbl>
              <a:tblPr firstRow="1" bandRow="1"/>
              <a:tblGrid>
                <a:gridCol w="888503">
                  <a:extLst>
                    <a:ext uri="{9D8B030D-6E8A-4147-A177-3AD203B41FA5}">
                      <a16:colId xmlns:a16="http://schemas.microsoft.com/office/drawing/2014/main" val="3688748396"/>
                    </a:ext>
                  </a:extLst>
                </a:gridCol>
                <a:gridCol w="1887244">
                  <a:extLst>
                    <a:ext uri="{9D8B030D-6E8A-4147-A177-3AD203B41FA5}">
                      <a16:colId xmlns:a16="http://schemas.microsoft.com/office/drawing/2014/main" val="3690333364"/>
                    </a:ext>
                  </a:extLst>
                </a:gridCol>
                <a:gridCol w="2273789">
                  <a:extLst>
                    <a:ext uri="{9D8B030D-6E8A-4147-A177-3AD203B41FA5}">
                      <a16:colId xmlns:a16="http://schemas.microsoft.com/office/drawing/2014/main" val="880596429"/>
                    </a:ext>
                  </a:extLst>
                </a:gridCol>
                <a:gridCol w="1887244">
                  <a:extLst>
                    <a:ext uri="{9D8B030D-6E8A-4147-A177-3AD203B41FA5}">
                      <a16:colId xmlns:a16="http://schemas.microsoft.com/office/drawing/2014/main" val="1305496600"/>
                    </a:ext>
                  </a:extLst>
                </a:gridCol>
              </a:tblGrid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36877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48739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사용자가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관련 알람을 받을 내용을 설정한다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2099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71515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설정을 클릭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87291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설정 값 변경 완료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91799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GUI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화면에서 유저가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설정을 클릭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61"/>
                  </a:ext>
                </a:extLst>
              </a:tr>
              <a:tr h="13278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일반상황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유저에게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ID,PW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입력 받음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자동로그인 선택 시 로그인 정보저장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로그인 완료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설정완료를 클릭 시 설정창을 닫는다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알람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 or off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한다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29373"/>
                  </a:ext>
                </a:extLst>
              </a:tr>
              <a:tr h="810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예외상황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1a. 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유저의 로그인 정보가 저장되어 있을 경우 자동로그인 완료 후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으로 이동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3a. 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로그인 정보가 일치하지 않을 경우 “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ID,PW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다시 </a:t>
                      </a:r>
                      <a:r>
                        <a:rPr lang="ko-KR" altLang="en-US" sz="1100" b="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입력해주세요”라는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메시지 출력 후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으로 이동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5926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관련 설정 값 변경이 완료됨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설정완료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9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2766" y="755277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  <a:r>
              <a:rPr lang="en-US" altLang="ko-KR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32022BD-0D22-41C7-8C5F-55163E87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15346"/>
              </p:ext>
            </p:extLst>
          </p:nvPr>
        </p:nvGraphicFramePr>
        <p:xfrm>
          <a:off x="1517893" y="1289692"/>
          <a:ext cx="6936775" cy="5328100"/>
        </p:xfrm>
        <a:graphic>
          <a:graphicData uri="http://schemas.openxmlformats.org/drawingml/2006/table">
            <a:tbl>
              <a:tblPr firstRow="1" bandRow="1"/>
              <a:tblGrid>
                <a:gridCol w="1153612">
                  <a:extLst>
                    <a:ext uri="{9D8B030D-6E8A-4147-A177-3AD203B41FA5}">
                      <a16:colId xmlns:a16="http://schemas.microsoft.com/office/drawing/2014/main" val="3876013388"/>
                    </a:ext>
                  </a:extLst>
                </a:gridCol>
                <a:gridCol w="1787695">
                  <a:extLst>
                    <a:ext uri="{9D8B030D-6E8A-4147-A177-3AD203B41FA5}">
                      <a16:colId xmlns:a16="http://schemas.microsoft.com/office/drawing/2014/main" val="1478625459"/>
                    </a:ext>
                  </a:extLst>
                </a:gridCol>
                <a:gridCol w="2207773">
                  <a:extLst>
                    <a:ext uri="{9D8B030D-6E8A-4147-A177-3AD203B41FA5}">
                      <a16:colId xmlns:a16="http://schemas.microsoft.com/office/drawing/2014/main" val="1863701799"/>
                    </a:ext>
                  </a:extLst>
                </a:gridCol>
                <a:gridCol w="1787695">
                  <a:extLst>
                    <a:ext uri="{9D8B030D-6E8A-4147-A177-3AD203B41FA5}">
                      <a16:colId xmlns:a16="http://schemas.microsoft.com/office/drawing/2014/main" val="3977928555"/>
                    </a:ext>
                  </a:extLst>
                </a:gridCol>
              </a:tblGrid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678896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4210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사용자에게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알림이 전송되는 과정을 설명함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82477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39839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pwd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),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51215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가공된 데이터의 알람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22793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 설정이 완료된 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20144"/>
                  </a:ext>
                </a:extLst>
              </a:tr>
              <a:tr h="2882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일반흐름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확인함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1-1. on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1-2. off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프로세스를 종료함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 확인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없을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돌아 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있을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서버로부터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확인된 데이터를 받아 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 가공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있는 수강과목 명을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있는 수강과목 속의 알림 타입을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전송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30324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예외흐름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1-2a.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 홈페이지 알람이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off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되어있으면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system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을 종료함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1579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알람을 사용자에게 보낸 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3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Test 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9C8C-2FFD-4521-AF51-D1C76B90582D}"/>
              </a:ext>
            </a:extLst>
          </p:cNvPr>
          <p:cNvSpPr txBox="1"/>
          <p:nvPr/>
        </p:nvSpPr>
        <p:spPr>
          <a:xfrm>
            <a:off x="1262235" y="2060848"/>
            <a:ext cx="7290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설정</a:t>
            </a:r>
            <a:endParaRPr lang="en-US" altLang="ko-KR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관련 설정 값 변경이 완료됨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on/off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설정완료</a:t>
            </a:r>
            <a:endParaRPr lang="en-US" altLang="ko-KR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en-US" altLang="ko-KR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알람 </a:t>
            </a:r>
            <a:endParaRPr lang="en-US" altLang="ko-KR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알람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인 경우 새로운 공지사항이 </a:t>
            </a:r>
            <a:r>
              <a:rPr lang="ko-KR" altLang="en-US" kern="0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올라온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경우 알람을 사용자에게 보냄</a:t>
            </a:r>
          </a:p>
          <a:p>
            <a:pPr marL="0" indent="0">
              <a:buNone/>
            </a:pPr>
            <a:endParaRPr lang="en-US" altLang="ko-KR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설정</a:t>
            </a:r>
            <a:endParaRPr lang="en-US" altLang="ko-KR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en-US" altLang="ko-KR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LMS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홈페이지 관련 설정 값 변경이 완료됨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on/off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설정완료</a:t>
            </a:r>
          </a:p>
          <a:p>
            <a:pPr marL="0" indent="0">
              <a:buNone/>
            </a:pPr>
            <a:endParaRPr lang="en-US" altLang="ko-KR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  <a:endParaRPr lang="en-US" altLang="ko-KR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en-US" altLang="ko-KR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인 경우 새로운 공지사항이 </a:t>
            </a:r>
            <a:r>
              <a:rPr lang="ko-KR" altLang="en-US" kern="0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올라온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경우 알람을 사용자에게 보냄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A06F2C4-5973-4CA2-8C2C-4A20CF4BE321}"/>
              </a:ext>
            </a:extLst>
          </p:cNvPr>
          <p:cNvSpPr/>
          <p:nvPr/>
        </p:nvSpPr>
        <p:spPr>
          <a:xfrm>
            <a:off x="1365441" y="2435234"/>
            <a:ext cx="152452" cy="1398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FB9893B-D355-4B13-893E-7718D5D86EA4}"/>
              </a:ext>
            </a:extLst>
          </p:cNvPr>
          <p:cNvSpPr/>
          <p:nvPr/>
        </p:nvSpPr>
        <p:spPr>
          <a:xfrm>
            <a:off x="1352966" y="3242432"/>
            <a:ext cx="152452" cy="1398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9B2BEDD-AC7E-4AA1-B795-0A428214B7A1}"/>
              </a:ext>
            </a:extLst>
          </p:cNvPr>
          <p:cNvSpPr/>
          <p:nvPr/>
        </p:nvSpPr>
        <p:spPr>
          <a:xfrm>
            <a:off x="1348288" y="4080096"/>
            <a:ext cx="152452" cy="1398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0F4D7C3-2EDB-4ECA-9A6E-BE8AAEF77DB6}"/>
              </a:ext>
            </a:extLst>
          </p:cNvPr>
          <p:cNvSpPr/>
          <p:nvPr/>
        </p:nvSpPr>
        <p:spPr>
          <a:xfrm>
            <a:off x="1346694" y="4917760"/>
            <a:ext cx="152452" cy="1398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V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Structural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7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Class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  <a:endParaRPr lang="ko-KR" altLang="en-US" sz="3600" b="1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C274F3-7551-42DC-B100-3CD05DE39681}"/>
              </a:ext>
            </a:extLst>
          </p:cNvPr>
          <p:cNvGrpSpPr/>
          <p:nvPr/>
        </p:nvGrpSpPr>
        <p:grpSpPr>
          <a:xfrm>
            <a:off x="-22933" y="2743813"/>
            <a:ext cx="834325" cy="458382"/>
            <a:chOff x="-9283" y="882386"/>
            <a:chExt cx="834325" cy="45838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D2DF41F-293B-4D89-ADAE-9C4096B25AC4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BBFBFCD-6E2B-473C-A9EB-8CE031816159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4" name="직각 삼각형 33">
                <a:extLst>
                  <a:ext uri="{FF2B5EF4-FFF2-40B4-BE49-F238E27FC236}">
                    <a16:creationId xmlns:a16="http://schemas.microsoft.com/office/drawing/2014/main" id="{071D2054-45AF-4F30-B8DF-F285D157E495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3B1514-A119-4FAB-B824-BEEA75F7D72C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101311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A36B6669-E5BA-49F7-A3BD-412BA3D06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95" r="-659" b="52745"/>
          <a:stretch/>
        </p:blipFill>
        <p:spPr>
          <a:xfrm>
            <a:off x="1466493" y="1409171"/>
            <a:ext cx="7048581" cy="4567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1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Object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  <a:endParaRPr lang="ko-KR" altLang="en-US" sz="3600" b="1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C274F3-7551-42DC-B100-3CD05DE39681}"/>
              </a:ext>
            </a:extLst>
          </p:cNvPr>
          <p:cNvGrpSpPr/>
          <p:nvPr/>
        </p:nvGrpSpPr>
        <p:grpSpPr>
          <a:xfrm>
            <a:off x="-22933" y="2743813"/>
            <a:ext cx="834325" cy="458382"/>
            <a:chOff x="-9283" y="882386"/>
            <a:chExt cx="834325" cy="45838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D2DF41F-293B-4D89-ADAE-9C4096B25AC4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BBFBFCD-6E2B-473C-A9EB-8CE031816159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4" name="직각 삼각형 33">
                <a:extLst>
                  <a:ext uri="{FF2B5EF4-FFF2-40B4-BE49-F238E27FC236}">
                    <a16:creationId xmlns:a16="http://schemas.microsoft.com/office/drawing/2014/main" id="{071D2054-45AF-4F30-B8DF-F285D157E495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3B1514-A119-4FAB-B824-BEEA75F7D72C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101311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pic>
        <p:nvPicPr>
          <p:cNvPr id="35" name="내용 개체 틀 6">
            <a:extLst>
              <a:ext uri="{FF2B5EF4-FFF2-40B4-BE49-F238E27FC236}">
                <a16:creationId xmlns:a16="http://schemas.microsoft.com/office/drawing/2014/main" id="{AA078451-72AB-4C25-A5CF-2E2D20270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4" r="1211"/>
          <a:stretch/>
        </p:blipFill>
        <p:spPr>
          <a:xfrm>
            <a:off x="1448394" y="1268760"/>
            <a:ext cx="7092455" cy="4836704"/>
          </a:xfrm>
        </p:spPr>
      </p:pic>
    </p:spTree>
    <p:extLst>
      <p:ext uri="{BB962C8B-B14F-4D97-AF65-F5344CB8AC3E}">
        <p14:creationId xmlns:p14="http://schemas.microsoft.com/office/powerpoint/2010/main" val="24284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VI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Behavioral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5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37826" y="1664160"/>
            <a:ext cx="5947299" cy="57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평소에 필요한 정보들이 다른 사이트에 분산되어 공지사항으로 올라옴에 불편함을 느낌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616" y="3012921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프로젝트</a:t>
            </a:r>
            <a:r>
              <a:rPr lang="ko-KR" altLang="en-US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ko-KR" altLang="en-US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목적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B66EB0-FB5F-401C-99D2-DA3854587DCC}"/>
              </a:ext>
            </a:extLst>
          </p:cNvPr>
          <p:cNvGrpSpPr/>
          <p:nvPr/>
        </p:nvGrpSpPr>
        <p:grpSpPr>
          <a:xfrm>
            <a:off x="-9283" y="916123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90641" y="1432835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78673" y="1323253"/>
            <a:ext cx="2239655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프로젝트 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1C1E5D8-2831-4EA4-BBC3-4842DC973314}"/>
              </a:ext>
            </a:extLst>
          </p:cNvPr>
          <p:cNvGrpSpPr/>
          <p:nvPr/>
        </p:nvGrpSpPr>
        <p:grpSpPr>
          <a:xfrm>
            <a:off x="1497075" y="3105787"/>
            <a:ext cx="288032" cy="154419"/>
            <a:chOff x="3779912" y="2519935"/>
            <a:chExt cx="288032" cy="154419"/>
          </a:xfrm>
        </p:grpSpPr>
        <p:sp>
          <p:nvSpPr>
            <p:cNvPr id="31" name="갈매기형 수장 14">
              <a:extLst>
                <a:ext uri="{FF2B5EF4-FFF2-40B4-BE49-F238E27FC236}">
                  <a16:creationId xmlns:a16="http://schemas.microsoft.com/office/drawing/2014/main" id="{9EAFCF52-BE89-4071-9B55-97FC790743E3}"/>
                </a:ext>
              </a:extLst>
            </p:cNvPr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32" name="갈매기형 수장 15">
              <a:extLst>
                <a:ext uri="{FF2B5EF4-FFF2-40B4-BE49-F238E27FC236}">
                  <a16:creationId xmlns:a16="http://schemas.microsoft.com/office/drawing/2014/main" id="{9094481E-1111-4233-A295-7F92189DF5E5}"/>
                </a:ext>
              </a:extLst>
            </p:cNvPr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26BCB1D-00ED-4AEC-860A-B643C11571A1}"/>
              </a:ext>
            </a:extLst>
          </p:cNvPr>
          <p:cNvSpPr txBox="1"/>
          <p:nvPr/>
        </p:nvSpPr>
        <p:spPr>
          <a:xfrm>
            <a:off x="1547674" y="3316908"/>
            <a:ext cx="5947299" cy="57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이런 공지사항들을 한 시스템에서 알림으로 처리하여 유저에게 좀 더 나은 편의를 제공하고자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99356-0F18-4688-BD7C-53BF0E475F16}"/>
              </a:ext>
            </a:extLst>
          </p:cNvPr>
          <p:cNvSpPr txBox="1"/>
          <p:nvPr/>
        </p:nvSpPr>
        <p:spPr>
          <a:xfrm>
            <a:off x="1334705" y="4681349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프로젝트</a:t>
            </a:r>
            <a:r>
              <a:rPr lang="ko-KR" altLang="en-US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ko-KR" altLang="en-US" b="1" dirty="0"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기대효과</a:t>
            </a:r>
            <a:endParaRPr lang="ko-KR" altLang="en-US" b="1" i="0" u="none" strike="noStrike" dirty="0"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334C774-77F9-4825-9320-619871A1CDF3}"/>
              </a:ext>
            </a:extLst>
          </p:cNvPr>
          <p:cNvGrpSpPr/>
          <p:nvPr/>
        </p:nvGrpSpPr>
        <p:grpSpPr>
          <a:xfrm>
            <a:off x="1490641" y="4788806"/>
            <a:ext cx="288032" cy="154419"/>
            <a:chOff x="3779912" y="2519935"/>
            <a:chExt cx="288032" cy="154419"/>
          </a:xfrm>
        </p:grpSpPr>
        <p:sp>
          <p:nvSpPr>
            <p:cNvPr id="36" name="갈매기형 수장 14">
              <a:extLst>
                <a:ext uri="{FF2B5EF4-FFF2-40B4-BE49-F238E27FC236}">
                  <a16:creationId xmlns:a16="http://schemas.microsoft.com/office/drawing/2014/main" id="{26B19786-514E-4CD9-8718-A1516E0CB95E}"/>
                </a:ext>
              </a:extLst>
            </p:cNvPr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37" name="갈매기형 수장 15">
              <a:extLst>
                <a:ext uri="{FF2B5EF4-FFF2-40B4-BE49-F238E27FC236}">
                  <a16:creationId xmlns:a16="http://schemas.microsoft.com/office/drawing/2014/main" id="{43A4798C-2EE7-4573-8FC5-0162F33E53CE}"/>
                </a:ext>
              </a:extLst>
            </p:cNvPr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7A3A41-C909-4174-A013-80E49A3D3426}"/>
              </a:ext>
            </a:extLst>
          </p:cNvPr>
          <p:cNvSpPr txBox="1"/>
          <p:nvPr/>
        </p:nvSpPr>
        <p:spPr>
          <a:xfrm>
            <a:off x="1612086" y="4969656"/>
            <a:ext cx="5947299" cy="57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fontAlgn="base">
              <a:lnSpc>
                <a:spcPct val="115000"/>
              </a:lnSpc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사용자가 해당 시스템을 사용했을 시 기존의 알람 시스템에 비해 유저의 편의성이 개선될 것이라 기대됨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equence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CE5D0C4-0745-4582-9CEA-D4BE802762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65" t="-2428" r="37056" b="58557"/>
          <a:stretch/>
        </p:blipFill>
        <p:spPr>
          <a:xfrm>
            <a:off x="4118098" y="1504945"/>
            <a:ext cx="4603855" cy="3950786"/>
          </a:xfrm>
          <a:prstGeom prst="rect">
            <a:avLst/>
          </a:prstGeom>
        </p:spPr>
      </p:pic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E817CB34-0C09-4554-8621-20A284918F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73" t="47067" r="37261" b="675"/>
          <a:stretch/>
        </p:blipFill>
        <p:spPr>
          <a:xfrm>
            <a:off x="422047" y="1681888"/>
            <a:ext cx="4172983" cy="39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498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Communication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  <a:endParaRPr lang="en-US" altLang="ko-KR" sz="2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9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498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State Machine 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4ADDF88-68B3-4419-B489-6EC6EF74E2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8" b="53979"/>
          <a:stretch/>
        </p:blipFill>
        <p:spPr>
          <a:xfrm>
            <a:off x="946200" y="2293605"/>
            <a:ext cx="7948659" cy="26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8054-6484-4246-A093-30A3245E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</a:rPr>
              <a:t> 참고자료</a:t>
            </a:r>
            <a:endParaRPr lang="ko-KR" altLang="en-US" dirty="0">
              <a:latin typeface="Yu Gothic UI Light" panose="020B03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BB02F-7B3A-46D3-949C-78BEDF6E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Software </a:t>
            </a:r>
            <a:r>
              <a:rPr lang="en-US" altLang="ko-KR" sz="1400" dirty="0" err="1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Enginerring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5</a:t>
            </a:r>
            <a:r>
              <a:rPr lang="en-US" altLang="ko-KR" sz="1400" baseline="300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edition(</a:t>
            </a:r>
            <a:r>
              <a:rPr lang="ko-KR" altLang="ko-KR" sz="1400" dirty="0" err="1">
                <a:solidFill>
                  <a:srgbClr val="0000FF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최은만</a:t>
            </a:r>
            <a:r>
              <a:rPr lang="ko-KR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 저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)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u="sng" dirty="0">
                <a:solidFill>
                  <a:srgbClr val="80008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  <a:hlinkClick r:id="rId2"/>
              </a:rPr>
              <a:t>https://www.youtube.com/watch?v=kWiCuklohdY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-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파이썬 언어 숙달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1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u="sng" dirty="0">
                <a:solidFill>
                  <a:srgbClr val="80008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  <a:hlinkClick r:id="rId3"/>
              </a:rPr>
              <a:t>https://www.youtube.com/watch?v=M6kQTpIqpLs&amp;list=PLa7Lj786Q-Gts3-LsBl5I56YQrQb4sHxI&amp;index=1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- </a:t>
            </a:r>
            <a:r>
              <a:rPr lang="ko-KR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파이썬 언어 숙달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2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400" u="sng" kern="100" dirty="0">
                <a:solidFill>
                  <a:srgbClr val="0563C1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  <a:hlinkClick r:id="rId4"/>
              </a:rPr>
              <a:t>https://www.youtube.com/watch?v=bKPIcoou9N8&amp;t=566s</a:t>
            </a:r>
            <a:r>
              <a:rPr lang="en-US" altLang="ko-KR" sz="1400" kern="100" dirty="0"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 – </a:t>
            </a:r>
            <a:r>
              <a:rPr lang="ko-KR" altLang="ko-KR" sz="1400" kern="100" dirty="0">
                <a:effectLst/>
                <a:latin typeface="Yu Gothic UI Light" panose="020B0300000000000000" pitchFamily="34" charset="-128"/>
                <a:cs typeface="Times New Roman" panose="02020603050405020304" pitchFamily="18" charset="0"/>
              </a:rPr>
              <a:t>파이썬 </a:t>
            </a:r>
            <a:r>
              <a:rPr lang="en-US" altLang="ko-KR" sz="1400" kern="100" dirty="0"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GUI</a:t>
            </a:r>
            <a:endParaRPr lang="ko-KR" altLang="ko-KR" sz="1400" kern="100" dirty="0">
              <a:effectLst/>
              <a:latin typeface="Yu Gothic UI Light" panose="020B0300000000000000" pitchFamily="34" charset="-128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400" u="sng" kern="100" dirty="0">
                <a:solidFill>
                  <a:srgbClr val="0563C1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  <a:hlinkClick r:id="rId5"/>
              </a:rPr>
              <a:t>https://www.youtube.com/watch?v=yQ20jZwDjTE</a:t>
            </a:r>
            <a:r>
              <a:rPr lang="en-US" altLang="ko-KR" sz="1400" kern="100" dirty="0"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 – </a:t>
            </a:r>
            <a:r>
              <a:rPr lang="ko-KR" altLang="ko-KR" sz="1400" kern="100" dirty="0">
                <a:effectLst/>
                <a:latin typeface="Yu Gothic UI Light" panose="020B0300000000000000" pitchFamily="34" charset="-128"/>
                <a:cs typeface="Times New Roman" panose="02020603050405020304" pitchFamily="18" charset="0"/>
              </a:rPr>
              <a:t>웹 </a:t>
            </a:r>
            <a:r>
              <a:rPr lang="ko-KR" altLang="ko-KR" sz="1400" kern="100" dirty="0" err="1">
                <a:effectLst/>
                <a:latin typeface="Yu Gothic UI Light" panose="020B0300000000000000" pitchFamily="34" charset="-128"/>
                <a:cs typeface="Times New Roman" panose="02020603050405020304" pitchFamily="18" charset="0"/>
              </a:rPr>
              <a:t>스크랩핑</a:t>
            </a:r>
            <a:endParaRPr lang="ko-KR" altLang="ko-KR" sz="1400" kern="100" dirty="0">
              <a:effectLst/>
              <a:latin typeface="Yu Gothic UI Light" panose="020B0300000000000000" pitchFamily="34" charset="-128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b="1" u="sng" dirty="0">
                <a:solidFill>
                  <a:srgbClr val="80008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  <a:hlinkClick r:id="rId6"/>
              </a:rPr>
              <a:t>https://www.oppadu.com/%EC%97%91%EC%85%80-%EA%B0%84%ED%8A%B8%EC%B0%A8%ED%8A%B8-%EB%A7%8C%EB%93%A4%EA%B8%B0-%EA%B8%B0%EC%B4%88/</a:t>
            </a:r>
            <a:r>
              <a:rPr lang="en-US" altLang="ko-KR" sz="1400" b="1" u="sng" dirty="0">
                <a:solidFill>
                  <a:srgbClr val="80008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  </a:t>
            </a:r>
            <a:r>
              <a:rPr lang="ko-KR" altLang="ko-KR" sz="1400" b="1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간트차트</a:t>
            </a:r>
            <a:r>
              <a:rPr lang="ko-KR" altLang="ko-KR" sz="1400" b="1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 참고 사이트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9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시스템 상세설계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1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팀 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박지민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소프트웨어설계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Project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8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340768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29EE7C2-2C6C-4BC5-B88C-28EB1171E4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6843" y="1536758"/>
            <a:ext cx="7385572" cy="48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갈매기형 수장 14">
            <a:extLst>
              <a:ext uri="{FF2B5EF4-FFF2-40B4-BE49-F238E27FC236}">
                <a16:creationId xmlns:a16="http://schemas.microsoft.com/office/drawing/2014/main" id="{331D4632-7230-47DC-A4D4-B8D5431E2AF9}"/>
              </a:ext>
            </a:extLst>
          </p:cNvPr>
          <p:cNvSpPr/>
          <p:nvPr/>
        </p:nvSpPr>
        <p:spPr>
          <a:xfrm>
            <a:off x="3679204" y="1114341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33" name="갈매기형 수장 15">
            <a:extLst>
              <a:ext uri="{FF2B5EF4-FFF2-40B4-BE49-F238E27FC236}">
                <a16:creationId xmlns:a16="http://schemas.microsoft.com/office/drawing/2014/main" id="{4E53868F-8FA4-44DC-A27A-C654FFA338BF}"/>
              </a:ext>
            </a:extLst>
          </p:cNvPr>
          <p:cNvSpPr/>
          <p:nvPr/>
        </p:nvSpPr>
        <p:spPr>
          <a:xfrm>
            <a:off x="3531553" y="1114341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420CE6-03A7-4C76-9756-E4BCD5E51984}"/>
              </a:ext>
            </a:extLst>
          </p:cNvPr>
          <p:cNvSpPr txBox="1"/>
          <p:nvPr/>
        </p:nvSpPr>
        <p:spPr>
          <a:xfrm>
            <a:off x="3873246" y="981599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간트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차트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1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III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Requirement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3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알림에 대한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on/off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제공함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1-2.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학부홈페이지 알림에 대한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on/off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제공함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1-3. 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창의 경우 로그인을 위한 설정 창을 지원함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창의 경우 학부선택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 지정을 위한 설정 창을 지원함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061" y="2400698"/>
            <a:ext cx="104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 GUI</a:t>
            </a:r>
            <a:endParaRPr lang="ko-KR" altLang="en-US" sz="2400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43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설정 창을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2-2. 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의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ID/PW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입력 받음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자동로그인 기능을 제공함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2-4. 'system'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이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서버로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의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ID/PW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송신하고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성공여부를 받음</a:t>
            </a:r>
          </a:p>
          <a:p>
            <a:pPr algn="ctr"/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2" y="2420889"/>
            <a:ext cx="256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 LMS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9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3-1. 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학부홈페이지 설정 창을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3-2.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학부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URL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리스트를 보고 원하는 학부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URL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선택함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3-3.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키워드 필터링을 키고 끄는지 선택함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3-4.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설정 창을 켰다면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타이핑을 통해 키워드를 입력 받음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93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알람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51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1770</Words>
  <Application>Microsoft Office PowerPoint</Application>
  <PresentationFormat>화면 슬라이드 쇼(4:3)</PresentationFormat>
  <Paragraphs>570</Paragraphs>
  <Slides>34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Arial</vt:lpstr>
      <vt:lpstr>Yu Gothic UI Light</vt:lpstr>
      <vt:lpstr>나눔바른고딕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참고자료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박지민</cp:lastModifiedBy>
  <cp:revision>107</cp:revision>
  <dcterms:created xsi:type="dcterms:W3CDTF">2013-09-05T09:43:46Z</dcterms:created>
  <dcterms:modified xsi:type="dcterms:W3CDTF">2020-11-10T12:46:11Z</dcterms:modified>
</cp:coreProperties>
</file>