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78" r:id="rId2"/>
    <p:sldId id="279" r:id="rId3"/>
    <p:sldId id="288" r:id="rId4"/>
    <p:sldId id="304" r:id="rId5"/>
    <p:sldId id="305" r:id="rId6"/>
    <p:sldId id="306" r:id="rId7"/>
    <p:sldId id="311" r:id="rId8"/>
    <p:sldId id="316" r:id="rId9"/>
    <p:sldId id="317" r:id="rId10"/>
    <p:sldId id="318" r:id="rId11"/>
    <p:sldId id="320" r:id="rId12"/>
    <p:sldId id="319" r:id="rId13"/>
    <p:sldId id="321" r:id="rId14"/>
    <p:sldId id="322" r:id="rId15"/>
    <p:sldId id="323" r:id="rId16"/>
    <p:sldId id="324" r:id="rId17"/>
    <p:sldId id="308" r:id="rId18"/>
    <p:sldId id="312" r:id="rId19"/>
    <p:sldId id="325" r:id="rId20"/>
    <p:sldId id="326" r:id="rId21"/>
    <p:sldId id="328" r:id="rId22"/>
    <p:sldId id="327" r:id="rId23"/>
    <p:sldId id="329" r:id="rId24"/>
    <p:sldId id="330" r:id="rId25"/>
    <p:sldId id="331" r:id="rId26"/>
    <p:sldId id="340" r:id="rId27"/>
    <p:sldId id="343" r:id="rId28"/>
    <p:sldId id="341" r:id="rId29"/>
    <p:sldId id="309" r:id="rId30"/>
    <p:sldId id="332" r:id="rId31"/>
    <p:sldId id="335" r:id="rId32"/>
    <p:sldId id="310" r:id="rId33"/>
    <p:sldId id="336" r:id="rId34"/>
    <p:sldId id="337" r:id="rId35"/>
    <p:sldId id="338" r:id="rId36"/>
    <p:sldId id="339" r:id="rId37"/>
    <p:sldId id="302" r:id="rId3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0"/>
      <p:bold r:id="rId41"/>
    </p:embeddedFont>
    <p:embeddedFont>
      <p:font typeface="Yu Gothic UI Light" panose="020B0300000000000000" pitchFamily="34" charset="-128"/>
      <p:regular r:id="rId42"/>
    </p:embeddedFont>
    <p:embeddedFont>
      <p:font typeface="나눔바른고딕 Light" panose="020B0603020101020101" pitchFamily="50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BFE"/>
    <a:srgbClr val="F5F9FC"/>
    <a:srgbClr val="F2F7FB"/>
    <a:srgbClr val="7AB53D"/>
    <a:srgbClr val="AF9061"/>
    <a:srgbClr val="272123"/>
    <a:srgbClr val="FDA800"/>
    <a:srgbClr val="F22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1" autoAdjust="0"/>
    <p:restoredTop sz="96344" autoAdjust="0"/>
  </p:normalViewPr>
  <p:slideViewPr>
    <p:cSldViewPr>
      <p:cViewPr varScale="1">
        <p:scale>
          <a:sx n="85" d="100"/>
          <a:sy n="85" d="100"/>
        </p:scale>
        <p:origin x="66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D5573637-C962-4856-A9DD-AFF673DA7A3B}" type="datetimeFigureOut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4569DA5A-98A2-4129-9F0D-6BCDD08AF4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28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 Light" panose="020B0603020101020101" pitchFamily="50" charset="-127"/>
        <a:ea typeface="나눔바른고딕 Light" panose="020B0603020101020101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>
                <a:effectLst/>
              </a:rPr>
              <a:t>프로젝트 배경</a:t>
            </a:r>
            <a:r>
              <a:rPr lang="ko-KR" altLang="en-US" sz="1800" b="0" i="0" u="none" strike="noStrike">
                <a:solidFill>
                  <a:schemeClr val="tx1"/>
                </a:solidFill>
                <a:effectLst/>
              </a:rPr>
              <a:t> </a:t>
            </a:r>
            <a:r>
              <a:rPr lang="en-US" altLang="ko-KR" sz="1800" b="0" i="0" u="none" strike="noStrike">
                <a:solidFill>
                  <a:schemeClr val="tx1"/>
                </a:solidFill>
                <a:effectLst/>
              </a:rPr>
              <a:t>ex)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</a:rPr>
              <a:t>LMS, 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여러가지 학부 홈페이지 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61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21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96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15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3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6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15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69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6-3.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해당 수강강의로 들어가서 변경사항이 있는 알람 타입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(ex.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공지사항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,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강의계획서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,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강의자료 등등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을 받아 옴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ko-KR" altLang="en-US" b="1" i="0" u="none" strike="noStrike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5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7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6kQTpIqpLs&amp;list=PLa7Lj786Q-Gts3-LsBl5I56YQrQb4sHxI&amp;index=1" TargetMode="External"/><Relationship Id="rId2" Type="http://schemas.openxmlformats.org/officeDocument/2006/relationships/hyperlink" Target="https://www.youtube.com/watch?v=kWiCuklohd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padu.com/%EC%97%91%EC%85%80-%EA%B0%84%ED%8A%B8%EC%B0%A8%ED%8A%B8-%EB%A7%8C%EB%93%A4%EA%B8%B0-%EA%B8%B0%EC%B4%88/" TargetMode="External"/><Relationship Id="rId5" Type="http://schemas.openxmlformats.org/officeDocument/2006/relationships/hyperlink" Target="https://www.youtube.com/watch?v=yQ20jZwDjTE" TargetMode="External"/><Relationship Id="rId4" Type="http://schemas.openxmlformats.org/officeDocument/2006/relationships/hyperlink" Target="https://www.youtube.com/watch?v=bKPIcoou9N8&amp;t=566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통합 알림 시스템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303581"/>
            <a:ext cx="325643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Project Overview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Project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Managment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 Definition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 Model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 Model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Behaviroal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Model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4-1.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버튼을 클릭함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4-2. LMS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홈페이지를 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새로고침하며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변경사항을 확인함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변경사항이 있으면 데이터를 가공함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4-4.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가공된 데이터를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에게 발송함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1" y="2420889"/>
            <a:ext cx="321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4. LMS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93587A3-D245-456D-847C-DACD3EF9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583" y="891422"/>
            <a:ext cx="3838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-1. 4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번으로부터 변경사항을 받아 옴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-2. 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변경사항이 있는 수강 강의명을 받아 옴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해당 수강강의로 들어가서 변경사항이 있는 알람 타입을 받아 옴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-4. 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가공된 데이터를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 보냄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1" y="2420889"/>
            <a:ext cx="393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 LMS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데이터 가공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64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-1.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버튼을 클릭함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-2. 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학부홈페이지를 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새로고침하며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변경사항을 확인함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변경사항이 있으면 데이터를 가공함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-4. 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가공된 데이터를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에게 발송함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1" y="2420889"/>
            <a:ext cx="31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 알람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B8ADBA-588B-494C-A6C0-725B3A7D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642" y="881704"/>
            <a:ext cx="38290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52966" y="3212976"/>
            <a:ext cx="74440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7-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1. </a:t>
            </a: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번으로부터 변경사항을 받아 옴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7-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변경사항의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제목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을 추출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</a:t>
            </a: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7-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2-1.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키워드를 지정하지 않은 경우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데이터를 </a:t>
            </a: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 보냄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</a:t>
            </a: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7-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2-2.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키워드를 지정한 경우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       키워드가 포함되어 있으면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 6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 가공된 데이터를 보냄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       키워드가 포함되어 있지 않다면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가공된 데이터를 보내지 않음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8178" y="2422363"/>
            <a:ext cx="510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 데이터 가공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20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079202"/>
            <a:ext cx="74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윈도우 환경에서 문제없이 실행되어야 </a:t>
            </a:r>
            <a:r>
              <a:rPr lang="ko-KR" altLang="en-US" b="1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함</a:t>
            </a:r>
            <a:endParaRPr lang="ko-KR" altLang="en-US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1316" y="2384593"/>
            <a:ext cx="5108913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기반환경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50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Nonfuntional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9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054003"/>
            <a:ext cx="7444049" cy="230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2-1.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서버와의 응답시간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초 이내</a:t>
            </a: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2-2.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/LMS 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 버튼이 독립적으로 작동함</a:t>
            </a: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2-3.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새로 고침 간격은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분</a:t>
            </a: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2-4.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 홈페이지 알람 기능에서 지정할 수 있는 홈페이지의 수는 최대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개</a:t>
            </a: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2-5.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키워드는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로 구분하며 최대 세가지 지정 가능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2-6.  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 홈페이지 알람 기능에서 홈페이지 지정의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default 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값은 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      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컴퓨터학부</a:t>
            </a: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홈페이지 한 개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1316" y="2384593"/>
            <a:ext cx="5108913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수행능력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506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Nonfuntional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04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054003"/>
            <a:ext cx="7444049" cy="39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 기능에서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id/</a:t>
            </a:r>
            <a:r>
              <a:rPr lang="en-US" altLang="ko-KR" b="1" i="0" u="none" strike="noStrike" dirty="0" err="1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pwd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를 암호화하여 저장해야 </a:t>
            </a:r>
            <a:r>
              <a:rPr lang="ko-KR" altLang="en-US" b="1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함</a:t>
            </a:r>
            <a:endParaRPr lang="ko-KR" altLang="en-US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1316" y="2384593"/>
            <a:ext cx="5108913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보안성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506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Nonfuntional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27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IV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Functional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1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EAEE37B8-9E23-46FE-966D-8D60E3AC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41" y="2857108"/>
            <a:ext cx="6729153" cy="3557944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 Diagram</a:t>
            </a:r>
          </a:p>
          <a:p>
            <a:endParaRPr lang="ko-KR" altLang="en-US" sz="3600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DA3869-5DDF-4334-A3B9-7976CF5E1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86" y="1195188"/>
            <a:ext cx="3375613" cy="1638315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DCE513B-04D1-4B97-AAD2-6F054C6072DE}"/>
              </a:ext>
            </a:extLst>
          </p:cNvPr>
          <p:cNvCxnSpPr>
            <a:cxnSpLocks/>
          </p:cNvCxnSpPr>
          <p:nvPr/>
        </p:nvCxnSpPr>
        <p:spPr>
          <a:xfrm flipH="1">
            <a:off x="4253681" y="5361784"/>
            <a:ext cx="1470448" cy="2653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B056836-0727-4D57-93BC-0A0AA18D6D6F}"/>
              </a:ext>
            </a:extLst>
          </p:cNvPr>
          <p:cNvCxnSpPr>
            <a:cxnSpLocks/>
          </p:cNvCxnSpPr>
          <p:nvPr/>
        </p:nvCxnSpPr>
        <p:spPr>
          <a:xfrm flipH="1">
            <a:off x="4104205" y="5341779"/>
            <a:ext cx="588296" cy="2600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0DA0552A-939D-4BF3-BDBC-BAB8F9A8FC5D}"/>
              </a:ext>
            </a:extLst>
          </p:cNvPr>
          <p:cNvSpPr/>
          <p:nvPr/>
        </p:nvSpPr>
        <p:spPr>
          <a:xfrm rot="15868305">
            <a:off x="4174640" y="5616194"/>
            <a:ext cx="72004" cy="54006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42EF19E5-28B9-4DB6-9CC9-53DBD868E10F}"/>
              </a:ext>
            </a:extLst>
          </p:cNvPr>
          <p:cNvSpPr/>
          <p:nvPr/>
        </p:nvSpPr>
        <p:spPr>
          <a:xfrm rot="3839371">
            <a:off x="4690883" y="5302973"/>
            <a:ext cx="72004" cy="54006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1CE14C-0BAB-41FB-A534-02F8D50F6143}"/>
              </a:ext>
            </a:extLst>
          </p:cNvPr>
          <p:cNvSpPr txBox="1"/>
          <p:nvPr/>
        </p:nvSpPr>
        <p:spPr>
          <a:xfrm>
            <a:off x="3986738" y="5230979"/>
            <a:ext cx="585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extend</a:t>
            </a:r>
            <a:endParaRPr lang="ko-KR" altLang="en-US" sz="1100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8F649A-82F0-477E-945B-ABFD729E409C}"/>
              </a:ext>
            </a:extLst>
          </p:cNvPr>
          <p:cNvSpPr txBox="1"/>
          <p:nvPr/>
        </p:nvSpPr>
        <p:spPr>
          <a:xfrm>
            <a:off x="4841977" y="5508397"/>
            <a:ext cx="724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include</a:t>
            </a:r>
            <a:endParaRPr lang="ko-KR" altLang="en-US" sz="1100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2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Activity Diagram</a:t>
            </a:r>
            <a:endParaRPr lang="ko-KR" altLang="en-US" sz="3600" b="1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EADEFC-9498-40D4-899C-21BE12B3A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1" t="4514" r="19829" b="15146"/>
          <a:stretch/>
        </p:blipFill>
        <p:spPr>
          <a:xfrm>
            <a:off x="1204916" y="1165221"/>
            <a:ext cx="2438501" cy="49853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9797A5-ABD2-45D8-965D-2BD94AD4C4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t="1140" r="1212" b="24571"/>
          <a:stretch/>
        </p:blipFill>
        <p:spPr>
          <a:xfrm>
            <a:off x="3647435" y="1103937"/>
            <a:ext cx="4885003" cy="547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0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Project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 List </a:t>
            </a:r>
            <a:endParaRPr lang="ko-KR" altLang="en-US" sz="3600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491C4-D88A-48FF-9B25-39A45F5E28AD}"/>
              </a:ext>
            </a:extLst>
          </p:cNvPr>
          <p:cNvSpPr txBox="1"/>
          <p:nvPr/>
        </p:nvSpPr>
        <p:spPr>
          <a:xfrm>
            <a:off x="1517893" y="2481819"/>
            <a:ext cx="59472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설정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endParaRPr lang="en-US" altLang="ko-KR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알람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endParaRPr lang="ko-KR" altLang="en-US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설정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endParaRPr lang="ko-KR" altLang="en-US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</a:t>
            </a:r>
          </a:p>
        </p:txBody>
      </p:sp>
    </p:spTree>
    <p:extLst>
      <p:ext uri="{BB962C8B-B14F-4D97-AF65-F5344CB8AC3E}">
        <p14:creationId xmlns:p14="http://schemas.microsoft.com/office/powerpoint/2010/main" val="216273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설정</a:t>
            </a:r>
            <a:r>
              <a:rPr lang="en-US" altLang="ko-KR" sz="2400" b="1" kern="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 Description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7DB1A27-37A6-45C0-BA4C-30AD0A383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80752"/>
              </p:ext>
            </p:extLst>
          </p:nvPr>
        </p:nvGraphicFramePr>
        <p:xfrm>
          <a:off x="1490940" y="1472275"/>
          <a:ext cx="6999613" cy="4502997"/>
        </p:xfrm>
        <a:graphic>
          <a:graphicData uri="http://schemas.openxmlformats.org/drawingml/2006/table">
            <a:tbl>
              <a:tblPr firstRow="1" bandRow="1"/>
              <a:tblGrid>
                <a:gridCol w="898849">
                  <a:extLst>
                    <a:ext uri="{9D8B030D-6E8A-4147-A177-3AD203B41FA5}">
                      <a16:colId xmlns:a16="http://schemas.microsoft.com/office/drawing/2014/main" val="2930583790"/>
                    </a:ext>
                  </a:extLst>
                </a:gridCol>
                <a:gridCol w="1898409">
                  <a:extLst>
                    <a:ext uri="{9D8B030D-6E8A-4147-A177-3AD203B41FA5}">
                      <a16:colId xmlns:a16="http://schemas.microsoft.com/office/drawing/2014/main" val="2838938918"/>
                    </a:ext>
                  </a:extLst>
                </a:gridCol>
                <a:gridCol w="2303946">
                  <a:extLst>
                    <a:ext uri="{9D8B030D-6E8A-4147-A177-3AD203B41FA5}">
                      <a16:colId xmlns:a16="http://schemas.microsoft.com/office/drawing/2014/main" val="2293174979"/>
                    </a:ext>
                  </a:extLst>
                </a:gridCol>
                <a:gridCol w="1898409">
                  <a:extLst>
                    <a:ext uri="{9D8B030D-6E8A-4147-A177-3AD203B41FA5}">
                      <a16:colId xmlns:a16="http://schemas.microsoft.com/office/drawing/2014/main" val="263358166"/>
                    </a:ext>
                  </a:extLst>
                </a:gridCol>
              </a:tblGrid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755537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설정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68976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사용자가 학부홈페이지 관련 알림을 받을 내용을 설정한다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07193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13315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학부홈페이지 설정을 클릭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304087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설정 값 변경 완료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97967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GUI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화면에서 유저가 학부홈페이지 설정을 클릭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080039"/>
                  </a:ext>
                </a:extLst>
              </a:tr>
              <a:tr h="13278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일반흐름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유저에게 알람 받고 싶은 학부나 학과를 선택 받음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유저에게 키워드 지정 여부를 선택 받음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키워드 지정을 선택했을 경우 키워드를 입력 받는다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설정완료를 클릭 시 설정창을 닫는다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알람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 or off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17363"/>
                  </a:ext>
                </a:extLst>
              </a:tr>
              <a:tr h="810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예외흐름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1a.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선택한 학부나 학과가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개가 넘을 시 더 이상 선택이 불가능하게 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2-1a.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입력한 키워드의 개수가 너무 많을 시 오류창을 띄우고 다시 키워드를 입력 받는다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20402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관련 설정 값 변경이 완료됨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설정완료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6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4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알람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 Description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921BDEB-02DC-40DD-8470-3C7B6B9E1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37222"/>
              </p:ext>
            </p:extLst>
          </p:nvPr>
        </p:nvGraphicFramePr>
        <p:xfrm>
          <a:off x="1475656" y="1124744"/>
          <a:ext cx="6979017" cy="5563234"/>
        </p:xfrm>
        <a:graphic>
          <a:graphicData uri="http://schemas.openxmlformats.org/drawingml/2006/table">
            <a:tbl>
              <a:tblPr firstRow="1" bandRow="1"/>
              <a:tblGrid>
                <a:gridCol w="857075">
                  <a:extLst>
                    <a:ext uri="{9D8B030D-6E8A-4147-A177-3AD203B41FA5}">
                      <a16:colId xmlns:a16="http://schemas.microsoft.com/office/drawing/2014/main" val="549446043"/>
                    </a:ext>
                  </a:extLst>
                </a:gridCol>
                <a:gridCol w="1924279">
                  <a:extLst>
                    <a:ext uri="{9D8B030D-6E8A-4147-A177-3AD203B41FA5}">
                      <a16:colId xmlns:a16="http://schemas.microsoft.com/office/drawing/2014/main" val="3834436133"/>
                    </a:ext>
                  </a:extLst>
                </a:gridCol>
                <a:gridCol w="2273384">
                  <a:extLst>
                    <a:ext uri="{9D8B030D-6E8A-4147-A177-3AD203B41FA5}">
                      <a16:colId xmlns:a16="http://schemas.microsoft.com/office/drawing/2014/main" val="346507039"/>
                    </a:ext>
                  </a:extLst>
                </a:gridCol>
                <a:gridCol w="1924279">
                  <a:extLst>
                    <a:ext uri="{9D8B030D-6E8A-4147-A177-3AD203B41FA5}">
                      <a16:colId xmlns:a16="http://schemas.microsoft.com/office/drawing/2014/main" val="2658204377"/>
                    </a:ext>
                  </a:extLst>
                </a:gridCol>
              </a:tblGrid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번호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우선순위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30191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이름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알람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684505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시스템이 사용자에게 학부홈페이지 알림을 보내는 과정을 설명합니다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29733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액터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학생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3573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입력값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설정 값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17994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출력값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가공된 데이터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알림이 전송됨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8259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시작상태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 값 초기입력이 완료된 상태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97369"/>
                  </a:ext>
                </a:extLst>
              </a:tr>
              <a:tr h="28588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일반흐름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학부홈페이지의 알람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확인한다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1-1.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1-2.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off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프로세스를 종료한다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학부홈페이지의 변경사항 확인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없을 경우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돌아간다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있을 경우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서버로부터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확인된 데이터인 새로운 공지사항을 받아온다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데이터로부터 ‘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제목’을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추출한다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키워드 설정이 안되어 있을 경우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키워드 설정이 되어있고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제목에 포함되어 있으면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4-3.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키워드 설정이 되어있지만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제목에 포함되어 있지 않다면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돌아간다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데이터의 제목을 포함하여 필요한 정보를 모아서 데이터를 가공한다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6.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알림을 전송한다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86079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예외흐름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1-2a. LMS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알람도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off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이라면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시스템을 종료한다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28054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완료상태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알림을 사용자에게 보낸 상태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4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55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설정</a:t>
            </a:r>
            <a:r>
              <a:rPr lang="en-US" altLang="ko-KR" sz="2400" b="1" kern="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 Description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8F6A088-BAC6-426B-9AED-0B422B7D7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39439"/>
              </p:ext>
            </p:extLst>
          </p:nvPr>
        </p:nvGraphicFramePr>
        <p:xfrm>
          <a:off x="1517893" y="1464968"/>
          <a:ext cx="6936780" cy="4498078"/>
        </p:xfrm>
        <a:graphic>
          <a:graphicData uri="http://schemas.openxmlformats.org/drawingml/2006/table">
            <a:tbl>
              <a:tblPr firstRow="1" bandRow="1"/>
              <a:tblGrid>
                <a:gridCol w="888503">
                  <a:extLst>
                    <a:ext uri="{9D8B030D-6E8A-4147-A177-3AD203B41FA5}">
                      <a16:colId xmlns:a16="http://schemas.microsoft.com/office/drawing/2014/main" val="3688748396"/>
                    </a:ext>
                  </a:extLst>
                </a:gridCol>
                <a:gridCol w="1887244">
                  <a:extLst>
                    <a:ext uri="{9D8B030D-6E8A-4147-A177-3AD203B41FA5}">
                      <a16:colId xmlns:a16="http://schemas.microsoft.com/office/drawing/2014/main" val="3690333364"/>
                    </a:ext>
                  </a:extLst>
                </a:gridCol>
                <a:gridCol w="2273789">
                  <a:extLst>
                    <a:ext uri="{9D8B030D-6E8A-4147-A177-3AD203B41FA5}">
                      <a16:colId xmlns:a16="http://schemas.microsoft.com/office/drawing/2014/main" val="880596429"/>
                    </a:ext>
                  </a:extLst>
                </a:gridCol>
                <a:gridCol w="1887244">
                  <a:extLst>
                    <a:ext uri="{9D8B030D-6E8A-4147-A177-3AD203B41FA5}">
                      <a16:colId xmlns:a16="http://schemas.microsoft.com/office/drawing/2014/main" val="1305496600"/>
                    </a:ext>
                  </a:extLst>
                </a:gridCol>
              </a:tblGrid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번호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우선순위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36877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이름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48739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사용자가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관련 알림을 받을 내용을 설정한다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52099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액터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학생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71515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입력값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설정을 클릭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87291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출력값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설정 값 변경 완료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91799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시작상태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GUI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화면에서 유저가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설정을 클릭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61"/>
                  </a:ext>
                </a:extLst>
              </a:tr>
              <a:tr h="13278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일반상황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유저에게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ID,PW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입력 받음</a:t>
                      </a: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자동로그인 선택 시 로그인 정보저장</a:t>
                      </a: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로그인 완료</a:t>
                      </a: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설정완료를 클릭 시 설정창을 닫는다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알람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 or off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한다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29373"/>
                  </a:ext>
                </a:extLst>
              </a:tr>
              <a:tr h="810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예외상황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1a. 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유저의 로그인 정보가 저장되어 있을 경우 자동로그인 완료 후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으로 이동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3a. 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로그인 정보가 일치하지 않을 경우 “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ID,PW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다시 </a:t>
                      </a:r>
                      <a:r>
                        <a:rPr lang="ko-KR" altLang="en-US" sz="1100" b="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입력해주세요”라는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메시지 출력 후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으로 이동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75926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완료상태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관련 설정 값 변경이 완료됨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설정완료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8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9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2766" y="755277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</a:t>
            </a:r>
            <a:r>
              <a:rPr lang="ko-KR" altLang="en-US" sz="2400" b="1" kern="0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</a:t>
            </a:r>
            <a:r>
              <a:rPr lang="en-US" altLang="ko-KR" sz="2400" b="1" kern="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 Description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32022BD-0D22-41C7-8C5F-55163E879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54947"/>
              </p:ext>
            </p:extLst>
          </p:nvPr>
        </p:nvGraphicFramePr>
        <p:xfrm>
          <a:off x="1517893" y="1289692"/>
          <a:ext cx="6936775" cy="5328100"/>
        </p:xfrm>
        <a:graphic>
          <a:graphicData uri="http://schemas.openxmlformats.org/drawingml/2006/table">
            <a:tbl>
              <a:tblPr firstRow="1" bandRow="1"/>
              <a:tblGrid>
                <a:gridCol w="1153612">
                  <a:extLst>
                    <a:ext uri="{9D8B030D-6E8A-4147-A177-3AD203B41FA5}">
                      <a16:colId xmlns:a16="http://schemas.microsoft.com/office/drawing/2014/main" val="3876013388"/>
                    </a:ext>
                  </a:extLst>
                </a:gridCol>
                <a:gridCol w="1787695">
                  <a:extLst>
                    <a:ext uri="{9D8B030D-6E8A-4147-A177-3AD203B41FA5}">
                      <a16:colId xmlns:a16="http://schemas.microsoft.com/office/drawing/2014/main" val="1478625459"/>
                    </a:ext>
                  </a:extLst>
                </a:gridCol>
                <a:gridCol w="2207773">
                  <a:extLst>
                    <a:ext uri="{9D8B030D-6E8A-4147-A177-3AD203B41FA5}">
                      <a16:colId xmlns:a16="http://schemas.microsoft.com/office/drawing/2014/main" val="1863701799"/>
                    </a:ext>
                  </a:extLst>
                </a:gridCol>
                <a:gridCol w="1787695">
                  <a:extLst>
                    <a:ext uri="{9D8B030D-6E8A-4147-A177-3AD203B41FA5}">
                      <a16:colId xmlns:a16="http://schemas.microsoft.com/office/drawing/2014/main" val="3977928555"/>
                    </a:ext>
                  </a:extLst>
                </a:gridCol>
              </a:tblGrid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번호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우선순위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678896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이름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84210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사용자에게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알림이 전송되는 과정을 설명함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82477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액터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학생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39839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 값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id/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pwd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),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 값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51215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출력값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가공된 데이터의 알림이 전송됨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22793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시작상태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 값 설정이 완료된 상태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20144"/>
                  </a:ext>
                </a:extLst>
              </a:tr>
              <a:tr h="2882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일반흐름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확인함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1-1. on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경우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1-2. off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경우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프로세스를 종료함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 확인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없을 경우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돌아 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있을 경우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서버로부터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확인된 데이터를 받아 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데이터 가공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있는 수강과목 명을 저장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있는 수강과목 속의 알림 타입을 저장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알림 전송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30324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예외흐름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1-2a.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 홈페이지 알람이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off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되어있으면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system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을 종료함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1579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완료상태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알림을 사용자에게 보낸 상태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63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5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Test 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29C8C-2FFD-4521-AF51-D1C76B90582D}"/>
              </a:ext>
            </a:extLst>
          </p:cNvPr>
          <p:cNvSpPr txBox="1"/>
          <p:nvPr/>
        </p:nvSpPr>
        <p:spPr>
          <a:xfrm>
            <a:off x="1011750" y="3613197"/>
            <a:ext cx="729042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학부홈페이지 설정 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</a:t>
            </a:r>
          </a:p>
          <a:p>
            <a:pPr marL="0" indent="0">
              <a:buNone/>
            </a:pPr>
            <a:r>
              <a:rPr lang="en-US" altLang="ko-KR" sz="1800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1-1.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키워드를 설정하지 않고 학부를 선택한 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본인이 지정한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user class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저장됐는지 확인을 하고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키워드에는 어떤 값이 들어가 있는지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1-2.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키워드를 설정하고 학부를 선택한 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본인이 지정한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키워드가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user class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저장</a:t>
            </a:r>
            <a:r>
              <a:rPr lang="ko-KR" altLang="en-US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82D46C1F-3EF4-4675-B6A4-F411C26EC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" t="2349" r="1108" b="1365"/>
          <a:stretch/>
        </p:blipFill>
        <p:spPr>
          <a:xfrm>
            <a:off x="1229336" y="1244463"/>
            <a:ext cx="3234283" cy="218453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79E5AB30-A6A0-4442-B0B0-31B4AE1EE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0" t="3451" r="2317" b="5441"/>
          <a:stretch/>
        </p:blipFill>
        <p:spPr>
          <a:xfrm>
            <a:off x="4895629" y="1214201"/>
            <a:ext cx="3326603" cy="193681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9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Test 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29C8C-2FFD-4521-AF51-D1C76B90582D}"/>
              </a:ext>
            </a:extLst>
          </p:cNvPr>
          <p:cNvSpPr txBox="1"/>
          <p:nvPr/>
        </p:nvSpPr>
        <p:spPr>
          <a:xfrm>
            <a:off x="880478" y="3417664"/>
            <a:ext cx="7290429" cy="29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LMS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2-1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잘못된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 /pw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서버와 정상적으로 송신이 되었다면 로그인 실패창이 정상적으로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뜰 것이고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user class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에는 어떠한 값도 저장되지 않을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2-2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올바른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 / pw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서버와 정상적으로 송신이 되었다면 로그인 성공창이 정상적으로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뜰 것이</a:t>
            </a:r>
            <a:r>
              <a:rPr lang="ko-KR" altLang="en-US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user class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에는 입력한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 /pw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저장될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A06F2C4-5973-4CA2-8C2C-4A20CF4BE321}"/>
              </a:ext>
            </a:extLst>
          </p:cNvPr>
          <p:cNvSpPr/>
          <p:nvPr/>
        </p:nvSpPr>
        <p:spPr>
          <a:xfrm>
            <a:off x="1365441" y="2435234"/>
            <a:ext cx="152452" cy="1398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pic>
        <p:nvPicPr>
          <p:cNvPr id="30" name="Picture 1">
            <a:extLst>
              <a:ext uri="{FF2B5EF4-FFF2-40B4-BE49-F238E27FC236}">
                <a16:creationId xmlns:a16="http://schemas.microsoft.com/office/drawing/2014/main" id="{9A8822D6-3185-482A-A67B-5968FAAFD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" t="2349" r="1108" b="1365"/>
          <a:stretch/>
        </p:blipFill>
        <p:spPr>
          <a:xfrm>
            <a:off x="1258547" y="1244577"/>
            <a:ext cx="2908654" cy="196459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A2C80102-CE7D-45B4-8994-C3AA01CF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5" t="1899" r="3352" b="6422"/>
          <a:stretch/>
        </p:blipFill>
        <p:spPr>
          <a:xfrm>
            <a:off x="4826624" y="1268760"/>
            <a:ext cx="3134439" cy="203422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322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Test 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29C8C-2FFD-4521-AF51-D1C76B90582D}"/>
              </a:ext>
            </a:extLst>
          </p:cNvPr>
          <p:cNvSpPr txBox="1"/>
          <p:nvPr/>
        </p:nvSpPr>
        <p:spPr>
          <a:xfrm>
            <a:off x="1017293" y="1165221"/>
            <a:ext cx="7731169" cy="536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on/off check Test(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Setting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안 된 상황에서 학부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시킨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디폴트 값이 키워드가 설정 안된 컴퓨터 학부이기 때문에 컴퓨터 학부에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공지사항이 올라오면 알림이 오는지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-2.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Setting(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키워드 설정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된 상황에서 학부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시킨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본인이 설정한 학부 홈페이지에 알람이 올라오는지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-3.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Setting(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키워드 설정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된 상황에서 학부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시킨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키워드가 포함된 공지사항은 알림이 오고 포함 안된 공지사항은 알람이 </a:t>
            </a:r>
            <a:endParaRPr lang="en-US" altLang="ko-KR" kern="0" dirty="0">
              <a:solidFill>
                <a:srgbClr val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 오는지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3-4.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 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off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했을 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학부에 새로운 공지사항이 올라왔을 때 유저에게 알림이 발송되지 않았는지 </a:t>
            </a:r>
            <a:endParaRPr lang="en-US" altLang="ko-KR" kern="0" dirty="0">
              <a:solidFill>
                <a:srgbClr val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82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Test 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29C8C-2FFD-4521-AF51-D1C76B90582D}"/>
              </a:ext>
            </a:extLst>
          </p:cNvPr>
          <p:cNvSpPr txBox="1"/>
          <p:nvPr/>
        </p:nvSpPr>
        <p:spPr>
          <a:xfrm>
            <a:off x="1017293" y="1165221"/>
            <a:ext cx="7731169" cy="359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on/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off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check Test(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LMS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4-1. LMS Setting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안 된 상황에서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LMS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시킨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LMS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로그인이 되어 있지 않다는 창이 뜨며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on/off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거부되는지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-2. LMS Setting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된 상황에서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LMS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시킨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알람이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되었다는 창이 뜨고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LMS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새로운 알림이 올라왔을 시에 유저에게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알람이 발송되는지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4-3. LMS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off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했을 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LMS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새로운 알림이 올라왔을 때 유저에게 알림이 발송되지 않았는지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1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V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Structural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7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37826" y="1664160"/>
            <a:ext cx="5947299" cy="57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평소에 필요한 정보들이 다른 사이트에 분산되어 공지사항으로 올라옴에 불편함을 느낌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616" y="3012921"/>
            <a:ext cx="27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프로젝트</a:t>
            </a:r>
            <a:r>
              <a:rPr lang="ko-KR" altLang="en-US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ko-KR" altLang="en-US" b="1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목적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B66EB0-FB5F-401C-99D2-DA3854587DCC}"/>
              </a:ext>
            </a:extLst>
          </p:cNvPr>
          <p:cNvGrpSpPr/>
          <p:nvPr/>
        </p:nvGrpSpPr>
        <p:grpSpPr>
          <a:xfrm>
            <a:off x="-9283" y="916123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90641" y="1432835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78673" y="1323253"/>
            <a:ext cx="2239655" cy="39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프로젝트 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1C1E5D8-2831-4EA4-BBC3-4842DC973314}"/>
              </a:ext>
            </a:extLst>
          </p:cNvPr>
          <p:cNvGrpSpPr/>
          <p:nvPr/>
        </p:nvGrpSpPr>
        <p:grpSpPr>
          <a:xfrm>
            <a:off x="1497075" y="3105787"/>
            <a:ext cx="288032" cy="154419"/>
            <a:chOff x="3779912" y="2519935"/>
            <a:chExt cx="288032" cy="154419"/>
          </a:xfrm>
        </p:grpSpPr>
        <p:sp>
          <p:nvSpPr>
            <p:cNvPr id="31" name="갈매기형 수장 14">
              <a:extLst>
                <a:ext uri="{FF2B5EF4-FFF2-40B4-BE49-F238E27FC236}">
                  <a16:creationId xmlns:a16="http://schemas.microsoft.com/office/drawing/2014/main" id="{9EAFCF52-BE89-4071-9B55-97FC790743E3}"/>
                </a:ext>
              </a:extLst>
            </p:cNvPr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32" name="갈매기형 수장 15">
              <a:extLst>
                <a:ext uri="{FF2B5EF4-FFF2-40B4-BE49-F238E27FC236}">
                  <a16:creationId xmlns:a16="http://schemas.microsoft.com/office/drawing/2014/main" id="{9094481E-1111-4233-A295-7F92189DF5E5}"/>
                </a:ext>
              </a:extLst>
            </p:cNvPr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26BCB1D-00ED-4AEC-860A-B643C11571A1}"/>
              </a:ext>
            </a:extLst>
          </p:cNvPr>
          <p:cNvSpPr txBox="1"/>
          <p:nvPr/>
        </p:nvSpPr>
        <p:spPr>
          <a:xfrm>
            <a:off x="1547674" y="3316908"/>
            <a:ext cx="5947299" cy="57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이런 공지사항들을 한 시스템에서 통합하여 유저에게 좀 더 나은 편의를 제공하고자 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99356-0F18-4688-BD7C-53BF0E475F16}"/>
              </a:ext>
            </a:extLst>
          </p:cNvPr>
          <p:cNvSpPr txBox="1"/>
          <p:nvPr/>
        </p:nvSpPr>
        <p:spPr>
          <a:xfrm>
            <a:off x="1334705" y="4681349"/>
            <a:ext cx="27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프로젝트</a:t>
            </a:r>
            <a:r>
              <a:rPr lang="ko-KR" altLang="en-US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ko-KR" altLang="en-US" b="1" dirty="0"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기대효과</a:t>
            </a:r>
            <a:endParaRPr lang="ko-KR" altLang="en-US" b="1" i="0" u="none" strike="noStrike" dirty="0"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334C774-77F9-4825-9320-619871A1CDF3}"/>
              </a:ext>
            </a:extLst>
          </p:cNvPr>
          <p:cNvGrpSpPr/>
          <p:nvPr/>
        </p:nvGrpSpPr>
        <p:grpSpPr>
          <a:xfrm>
            <a:off x="1490641" y="4788806"/>
            <a:ext cx="288032" cy="154419"/>
            <a:chOff x="3779912" y="2519935"/>
            <a:chExt cx="288032" cy="154419"/>
          </a:xfrm>
        </p:grpSpPr>
        <p:sp>
          <p:nvSpPr>
            <p:cNvPr id="36" name="갈매기형 수장 14">
              <a:extLst>
                <a:ext uri="{FF2B5EF4-FFF2-40B4-BE49-F238E27FC236}">
                  <a16:creationId xmlns:a16="http://schemas.microsoft.com/office/drawing/2014/main" id="{26B19786-514E-4CD9-8718-A1516E0CB95E}"/>
                </a:ext>
              </a:extLst>
            </p:cNvPr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37" name="갈매기형 수장 15">
              <a:extLst>
                <a:ext uri="{FF2B5EF4-FFF2-40B4-BE49-F238E27FC236}">
                  <a16:creationId xmlns:a16="http://schemas.microsoft.com/office/drawing/2014/main" id="{43A4798C-2EE7-4573-8FC5-0162F33E53CE}"/>
                </a:ext>
              </a:extLst>
            </p:cNvPr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27A3A41-C909-4174-A013-80E49A3D3426}"/>
              </a:ext>
            </a:extLst>
          </p:cNvPr>
          <p:cNvSpPr txBox="1"/>
          <p:nvPr/>
        </p:nvSpPr>
        <p:spPr>
          <a:xfrm>
            <a:off x="1612086" y="4969656"/>
            <a:ext cx="5947299" cy="57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fontAlgn="base">
              <a:lnSpc>
                <a:spcPct val="115000"/>
              </a:lnSpc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사용자가 해당 시스템을 사용했을 시 기존의 알람 시스템에 비해 유저의 편의성이 개선될 것이라 기대됨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Class </a:t>
            </a: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iagram</a:t>
            </a:r>
            <a:endParaRPr lang="ko-KR" altLang="en-US" sz="3600" b="1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C274F3-7551-42DC-B100-3CD05DE39681}"/>
              </a:ext>
            </a:extLst>
          </p:cNvPr>
          <p:cNvGrpSpPr/>
          <p:nvPr/>
        </p:nvGrpSpPr>
        <p:grpSpPr>
          <a:xfrm>
            <a:off x="-22933" y="2743813"/>
            <a:ext cx="834325" cy="458382"/>
            <a:chOff x="-9283" y="882386"/>
            <a:chExt cx="834325" cy="45838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D2DF41F-293B-4D89-ADAE-9C4096B25AC4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BBFBFCD-6E2B-473C-A9EB-8CE031816159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4" name="직각 삼각형 33">
                <a:extLst>
                  <a:ext uri="{FF2B5EF4-FFF2-40B4-BE49-F238E27FC236}">
                    <a16:creationId xmlns:a16="http://schemas.microsoft.com/office/drawing/2014/main" id="{071D2054-45AF-4F30-B8DF-F285D157E495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3B1514-A119-4FAB-B824-BEEA75F7D72C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101311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A22001E-0459-4AC6-B77B-4FA1BFC14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37" y="1166019"/>
            <a:ext cx="7461102" cy="5341272"/>
          </a:xfrm>
        </p:spPr>
      </p:pic>
    </p:spTree>
    <p:extLst>
      <p:ext uri="{BB962C8B-B14F-4D97-AF65-F5344CB8AC3E}">
        <p14:creationId xmlns:p14="http://schemas.microsoft.com/office/powerpoint/2010/main" val="1551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Object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iagram</a:t>
            </a:r>
            <a:endParaRPr lang="ko-KR" altLang="en-US" sz="3600" b="1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C274F3-7551-42DC-B100-3CD05DE39681}"/>
              </a:ext>
            </a:extLst>
          </p:cNvPr>
          <p:cNvGrpSpPr/>
          <p:nvPr/>
        </p:nvGrpSpPr>
        <p:grpSpPr>
          <a:xfrm>
            <a:off x="-22933" y="2743813"/>
            <a:ext cx="834325" cy="458382"/>
            <a:chOff x="-9283" y="882386"/>
            <a:chExt cx="834325" cy="45838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D2DF41F-293B-4D89-ADAE-9C4096B25AC4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BBFBFCD-6E2B-473C-A9EB-8CE031816159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4" name="직각 삼각형 33">
                <a:extLst>
                  <a:ext uri="{FF2B5EF4-FFF2-40B4-BE49-F238E27FC236}">
                    <a16:creationId xmlns:a16="http://schemas.microsoft.com/office/drawing/2014/main" id="{071D2054-45AF-4F30-B8DF-F285D157E495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3B1514-A119-4FAB-B824-BEEA75F7D72C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101311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9143F89-D158-422E-B56C-43F2B309B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4" r="-896" b="8965"/>
          <a:stretch/>
        </p:blipFill>
        <p:spPr>
          <a:xfrm>
            <a:off x="1258207" y="1239944"/>
            <a:ext cx="7219159" cy="4811101"/>
          </a:xfrm>
        </p:spPr>
      </p:pic>
    </p:spTree>
    <p:extLst>
      <p:ext uri="{BB962C8B-B14F-4D97-AF65-F5344CB8AC3E}">
        <p14:creationId xmlns:p14="http://schemas.microsoft.com/office/powerpoint/2010/main" val="24284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VI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Behavioral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5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equence </a:t>
            </a: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98412" y="27093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98412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9A89ED-C69F-4D6C-9FD4-B92E05CD3CAD}"/>
              </a:ext>
            </a:extLst>
          </p:cNvPr>
          <p:cNvGrpSpPr/>
          <p:nvPr/>
        </p:nvGrpSpPr>
        <p:grpSpPr>
          <a:xfrm>
            <a:off x="0" y="3141784"/>
            <a:ext cx="834325" cy="458382"/>
            <a:chOff x="-9283" y="882386"/>
            <a:chExt cx="834325" cy="45838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F93432-3A34-477B-89FE-6581DB1B3D62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015AD7F-105D-47BF-985B-697434B7F8B0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416E4EB4-437E-4455-B7CE-77B596E89B1F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23A031-A37E-46D9-8855-D0877E5BFEE9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06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B72F263-64DF-49BE-A988-A8BD643116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77656"/>
            <a:ext cx="3822573" cy="36450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01673F-4EFB-4914-930E-EB1BE251E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76" y="1777654"/>
            <a:ext cx="3622704" cy="36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498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Communication </a:t>
            </a: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iagram</a:t>
            </a:r>
            <a:endParaRPr lang="en-US" altLang="ko-KR" sz="2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98412" y="27093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98412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9A89ED-C69F-4D6C-9FD4-B92E05CD3CAD}"/>
              </a:ext>
            </a:extLst>
          </p:cNvPr>
          <p:cNvGrpSpPr/>
          <p:nvPr/>
        </p:nvGrpSpPr>
        <p:grpSpPr>
          <a:xfrm>
            <a:off x="0" y="3141784"/>
            <a:ext cx="834325" cy="458382"/>
            <a:chOff x="-9283" y="882386"/>
            <a:chExt cx="834325" cy="45838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F93432-3A34-477B-89FE-6581DB1B3D62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015AD7F-105D-47BF-985B-697434B7F8B0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416E4EB4-437E-4455-B7CE-77B596E89B1F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23A031-A37E-46D9-8855-D0877E5BFEE9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06</a:t>
              </a:r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0094EAF-59AA-47F4-83D0-5FC16167D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41" y="3733693"/>
            <a:ext cx="7206940" cy="2242585"/>
          </a:xfrm>
          <a:prstGeom prst="rect">
            <a:avLst/>
          </a:prstGeom>
        </p:spPr>
      </p:pic>
      <p:pic>
        <p:nvPicPr>
          <p:cNvPr id="9" name="그림 8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2389D4C-D968-406C-A5C8-068ABEE2D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36" y="1312649"/>
            <a:ext cx="7078251" cy="24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498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State Machine 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98412" y="27093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98412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9A89ED-C69F-4D6C-9FD4-B92E05CD3CAD}"/>
              </a:ext>
            </a:extLst>
          </p:cNvPr>
          <p:cNvGrpSpPr/>
          <p:nvPr/>
        </p:nvGrpSpPr>
        <p:grpSpPr>
          <a:xfrm>
            <a:off x="0" y="3141784"/>
            <a:ext cx="834325" cy="458382"/>
            <a:chOff x="-9283" y="882386"/>
            <a:chExt cx="834325" cy="45838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F93432-3A34-477B-89FE-6581DB1B3D62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015AD7F-105D-47BF-985B-697434B7F8B0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416E4EB4-437E-4455-B7CE-77B596E89B1F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23A031-A37E-46D9-8855-D0877E5BFEE9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06</a:t>
              </a:r>
            </a:p>
          </p:txBody>
        </p:sp>
      </p:grpSp>
      <p:pic>
        <p:nvPicPr>
          <p:cNvPr id="8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801F745-7704-4C8A-BAD9-B8B61B5491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" r="2504" b="3891"/>
          <a:stretch/>
        </p:blipFill>
        <p:spPr>
          <a:xfrm>
            <a:off x="933535" y="2301286"/>
            <a:ext cx="8077630" cy="21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2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8054-6484-4246-A093-30A3245E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</a:rPr>
              <a:t> 참고자료</a:t>
            </a:r>
            <a:endParaRPr lang="ko-KR" altLang="en-US" dirty="0">
              <a:latin typeface="Yu Gothic UI Light" panose="020B0300000000000000" pitchFamily="34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BB02F-7B3A-46D3-949C-78BEDF6E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Software </a:t>
            </a:r>
            <a:r>
              <a:rPr lang="en-US" altLang="ko-KR" sz="1400" dirty="0" err="1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Enginerring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5</a:t>
            </a:r>
            <a:r>
              <a:rPr lang="en-US" altLang="ko-KR" sz="1400" baseline="300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edition(</a:t>
            </a:r>
            <a:r>
              <a:rPr lang="ko-KR" altLang="ko-KR" sz="1400" dirty="0" err="1">
                <a:solidFill>
                  <a:srgbClr val="0000FF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최은만</a:t>
            </a:r>
            <a:r>
              <a:rPr lang="ko-KR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 저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)</a:t>
            </a:r>
            <a:endParaRPr lang="ko-KR" altLang="ko-KR" sz="1400" dirty="0">
              <a:solidFill>
                <a:srgbClr val="000000"/>
              </a:solidFill>
              <a:effectLst/>
              <a:latin typeface="Yu Gothic UI Light" panose="020B0300000000000000" pitchFamily="34" charset="-128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u="sng" dirty="0">
                <a:solidFill>
                  <a:srgbClr val="80008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  <a:hlinkClick r:id="rId2"/>
              </a:rPr>
              <a:t>https://www.youtube.com/watch?v=kWiCuklohdY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-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파이썬 언어 숙달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1</a:t>
            </a:r>
            <a:endParaRPr lang="ko-KR" altLang="ko-KR" sz="1400" dirty="0">
              <a:solidFill>
                <a:srgbClr val="000000"/>
              </a:solidFill>
              <a:effectLst/>
              <a:latin typeface="Yu Gothic UI Light" panose="020B0300000000000000" pitchFamily="34" charset="-128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u="sng" dirty="0">
                <a:solidFill>
                  <a:srgbClr val="80008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  <a:hlinkClick r:id="rId3"/>
              </a:rPr>
              <a:t>https://www.youtube.com/watch?v=M6kQTpIqpLs&amp;list=PLa7Lj786Q-Gts3-LsBl5I56YQrQb4sHxI&amp;index=1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- </a:t>
            </a:r>
            <a:r>
              <a:rPr lang="ko-KR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파이썬 언어 숙달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2</a:t>
            </a:r>
            <a:endParaRPr lang="ko-KR" altLang="ko-KR" sz="1400" dirty="0">
              <a:solidFill>
                <a:srgbClr val="000000"/>
              </a:solidFill>
              <a:effectLst/>
              <a:latin typeface="Yu Gothic UI Light" panose="020B0300000000000000" pitchFamily="34" charset="-128"/>
              <a:cs typeface="굴림" panose="020B0600000101010101" pitchFamily="50" charset="-127"/>
            </a:endParaRPr>
          </a:p>
          <a:p>
            <a:pPr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400" u="sng" kern="100" dirty="0">
                <a:solidFill>
                  <a:srgbClr val="0563C1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  <a:hlinkClick r:id="rId4"/>
              </a:rPr>
              <a:t>https://www.youtube.com/watch?v=bKPIcoou9N8&amp;t=566s</a:t>
            </a:r>
            <a:r>
              <a:rPr lang="en-US" altLang="ko-KR" sz="1400" kern="100" dirty="0"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 – </a:t>
            </a:r>
            <a:r>
              <a:rPr lang="ko-KR" altLang="ko-KR" sz="1400" kern="100" dirty="0">
                <a:effectLst/>
                <a:latin typeface="Yu Gothic UI Light" panose="020B0300000000000000" pitchFamily="34" charset="-128"/>
                <a:cs typeface="Times New Roman" panose="02020603050405020304" pitchFamily="18" charset="0"/>
              </a:rPr>
              <a:t>파이썬 </a:t>
            </a:r>
            <a:r>
              <a:rPr lang="en-US" altLang="ko-KR" sz="1400" kern="100" dirty="0"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GUI</a:t>
            </a:r>
            <a:endParaRPr lang="ko-KR" altLang="ko-KR" sz="1400" kern="100" dirty="0">
              <a:effectLst/>
              <a:latin typeface="Yu Gothic UI Light" panose="020B0300000000000000" pitchFamily="34" charset="-128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400" u="sng" kern="100" dirty="0">
                <a:solidFill>
                  <a:srgbClr val="0563C1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  <a:hlinkClick r:id="rId5"/>
              </a:rPr>
              <a:t>https://www.youtube.com/watch?v=yQ20jZwDjTE</a:t>
            </a:r>
            <a:r>
              <a:rPr lang="en-US" altLang="ko-KR" sz="1400" kern="100" dirty="0"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 – </a:t>
            </a:r>
            <a:r>
              <a:rPr lang="ko-KR" altLang="ko-KR" sz="1400" kern="100" dirty="0">
                <a:effectLst/>
                <a:latin typeface="Yu Gothic UI Light" panose="020B0300000000000000" pitchFamily="34" charset="-128"/>
                <a:cs typeface="Times New Roman" panose="02020603050405020304" pitchFamily="18" charset="0"/>
              </a:rPr>
              <a:t>웹 </a:t>
            </a:r>
            <a:r>
              <a:rPr lang="ko-KR" altLang="ko-KR" sz="1400" kern="100" dirty="0" err="1">
                <a:effectLst/>
                <a:latin typeface="Yu Gothic UI Light" panose="020B0300000000000000" pitchFamily="34" charset="-128"/>
                <a:cs typeface="Times New Roman" panose="02020603050405020304" pitchFamily="18" charset="0"/>
              </a:rPr>
              <a:t>스크랩핑</a:t>
            </a:r>
            <a:endParaRPr lang="ko-KR" altLang="ko-KR" sz="1400" kern="100" dirty="0">
              <a:effectLst/>
              <a:latin typeface="Yu Gothic UI Light" panose="020B0300000000000000" pitchFamily="34" charset="-128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b="1" u="sng" dirty="0">
                <a:solidFill>
                  <a:srgbClr val="80008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  <a:hlinkClick r:id="rId6"/>
              </a:rPr>
              <a:t>https://www.oppadu.com/%EC%97%91%EC%85%80-%EA%B0%84%ED%8A%B8%EC%B0%A8%ED%8A%B8-%EB%A7%8C%EB%93%A4%EA%B8%B0-%EA%B8%B0%EC%B4%88/</a:t>
            </a:r>
            <a:r>
              <a:rPr lang="en-US" altLang="ko-KR" sz="1400" b="1" u="sng" dirty="0">
                <a:solidFill>
                  <a:srgbClr val="80008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  </a:t>
            </a:r>
            <a:r>
              <a:rPr lang="ko-KR" altLang="ko-KR" sz="1400" b="1" dirty="0" err="1">
                <a:solidFill>
                  <a:srgbClr val="000000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간트차트</a:t>
            </a:r>
            <a:r>
              <a:rPr lang="ko-KR" altLang="ko-KR" sz="1400" b="1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 참고 사이트</a:t>
            </a:r>
            <a:endParaRPr lang="ko-KR" altLang="ko-KR" sz="1400" dirty="0">
              <a:solidFill>
                <a:srgbClr val="000000"/>
              </a:solidFill>
              <a:effectLst/>
              <a:latin typeface="Yu Gothic UI Light" panose="020B0300000000000000" pitchFamily="34" charset="-128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09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시스템 상세설계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1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팀 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박지민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통합 알림 시스템</a:t>
            </a:r>
            <a:endParaRPr lang="en-US" altLang="ko-KR" sz="11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Project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81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340768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29EE7C2-2C6C-4BC5-B88C-28EB1171E4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6842" y="1340767"/>
            <a:ext cx="7673620" cy="5216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갈매기형 수장 14">
            <a:extLst>
              <a:ext uri="{FF2B5EF4-FFF2-40B4-BE49-F238E27FC236}">
                <a16:creationId xmlns:a16="http://schemas.microsoft.com/office/drawing/2014/main" id="{331D4632-7230-47DC-A4D4-B8D5431E2AF9}"/>
              </a:ext>
            </a:extLst>
          </p:cNvPr>
          <p:cNvSpPr/>
          <p:nvPr/>
        </p:nvSpPr>
        <p:spPr>
          <a:xfrm>
            <a:off x="3679204" y="1114341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33" name="갈매기형 수장 15">
            <a:extLst>
              <a:ext uri="{FF2B5EF4-FFF2-40B4-BE49-F238E27FC236}">
                <a16:creationId xmlns:a16="http://schemas.microsoft.com/office/drawing/2014/main" id="{4E53868F-8FA4-44DC-A27A-C654FFA338BF}"/>
              </a:ext>
            </a:extLst>
          </p:cNvPr>
          <p:cNvSpPr/>
          <p:nvPr/>
        </p:nvSpPr>
        <p:spPr>
          <a:xfrm>
            <a:off x="3531553" y="1114341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420CE6-03A7-4C76-9756-E4BCD5E51984}"/>
              </a:ext>
            </a:extLst>
          </p:cNvPr>
          <p:cNvSpPr txBox="1"/>
          <p:nvPr/>
        </p:nvSpPr>
        <p:spPr>
          <a:xfrm>
            <a:off x="3873246" y="981599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간트</a:t>
            </a:r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차트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81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III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Requirement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3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1-1.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알람에 대한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on/off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버튼을 제공함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1-2.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학부홈페이지 알람에 대한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on/off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버튼을 제공함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1-3. LMS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창의 경우 로그인을 위한 설정 창을 지원함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1-4.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 창의 경우 학부선택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키워드 지정을 위한 설정 창을 지원함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1061" y="2400698"/>
            <a:ext cx="104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1. GUI</a:t>
            </a:r>
            <a:endParaRPr lang="ko-KR" altLang="en-US" sz="2400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ACD962C0-21CD-41F8-8DA7-CE98DD503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" t="2349" r="1108" b="1365"/>
          <a:stretch/>
        </p:blipFill>
        <p:spPr>
          <a:xfrm>
            <a:off x="4955985" y="899294"/>
            <a:ext cx="3234283" cy="218453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6243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2-1.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설정 창을 클릭함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2-2. 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의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ID/PW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을 입력 받음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자동로그인 기능을 제공함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2-4. 'system'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이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서버로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의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ID/PW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을 송신하고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성공여부를 받음</a:t>
            </a:r>
          </a:p>
          <a:p>
            <a:pPr algn="ctr"/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2990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2" y="2420889"/>
            <a:ext cx="256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2. LMS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81479B0-C994-435D-863D-D0E71F9F8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5" t="1899" r="3352" b="6422"/>
          <a:stretch/>
        </p:blipFill>
        <p:spPr>
          <a:xfrm>
            <a:off x="4967057" y="928829"/>
            <a:ext cx="3134439" cy="203422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9295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3-1. 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학부홈페이지 설정 창을 클릭함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3-2.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학부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URL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리스트를 보고 원하는 학부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URL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을 선택함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3-3.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키워드 필터링을 키고 끄는지 선택함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3-4.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설정 창을 켰다면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타이핑을 통해 키워드를 입력 받음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1" y="2420889"/>
            <a:ext cx="393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 알람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284D08-6112-4534-865A-0A4CDFA84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0" t="3451" r="2317" b="5441"/>
          <a:stretch/>
        </p:blipFill>
        <p:spPr>
          <a:xfrm>
            <a:off x="5097460" y="910607"/>
            <a:ext cx="3326603" cy="193681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1951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2076</Words>
  <Application>Microsoft Office PowerPoint</Application>
  <PresentationFormat>화면 슬라이드 쇼(4:3)</PresentationFormat>
  <Paragraphs>632</Paragraphs>
  <Slides>37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나눔바른고딕 Light</vt:lpstr>
      <vt:lpstr>Arial</vt:lpstr>
      <vt:lpstr>맑은 고딕</vt:lpstr>
      <vt:lpstr>Yu Gothic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참고자료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박지민</cp:lastModifiedBy>
  <cp:revision>131</cp:revision>
  <dcterms:created xsi:type="dcterms:W3CDTF">2013-09-05T09:43:46Z</dcterms:created>
  <dcterms:modified xsi:type="dcterms:W3CDTF">2020-11-16T10:14:26Z</dcterms:modified>
</cp:coreProperties>
</file>