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rgbClr val="20202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" altLang="en-US"/>
              <a:t>Real Estate Analysis </a:t>
            </a:r>
            <a:br>
              <a:rPr lang="" altLang="en-US"/>
            </a:br>
            <a:r>
              <a:rPr lang="" altLang="en-US"/>
              <a:t>In Lagos State.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marL="342900" indent="-342900" algn="r">
              <a:buFontTx/>
              <a:buChar char="-"/>
            </a:pPr>
            <a:r>
              <a:rPr lang="en-GB" dirty="0">
                <a:solidFill>
                  <a:schemeClr val="tx1"/>
                </a:solidFill>
                <a:sym typeface="+mn-ea"/>
              </a:rPr>
              <a:t>By </a:t>
            </a:r>
            <a:r>
              <a:rPr lang="" altLang="en-GB" dirty="0">
                <a:solidFill>
                  <a:schemeClr val="tx1"/>
                </a:solidFill>
                <a:sym typeface="+mn-ea"/>
              </a:rPr>
              <a:t>J. EDOH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 algn="r">
              <a:buFontTx/>
              <a:buChar char="-"/>
            </a:pPr>
            <a:r>
              <a:rPr lang="en-GB" dirty="0">
                <a:solidFill>
                  <a:schemeClr val="tx1"/>
                </a:solidFill>
                <a:sym typeface="+mn-ea"/>
              </a:rPr>
              <a:t>For Coursera Data Science Capstone Project</a:t>
            </a:r>
            <a:endParaRPr lang="en-GB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bg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533718"/>
            <a:ext cx="10972800" cy="1143000"/>
          </a:xfrm>
        </p:spPr>
        <p:txBody>
          <a:bodyPr/>
          <a:p>
            <a:r>
              <a:rPr lang="" altLang="en-US" i="1"/>
              <a:t>Introduction</a:t>
            </a:r>
            <a:endParaRPr lang="" altLang="en-US" i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" altLang="en-US"/>
          </a:p>
          <a:p>
            <a:pPr marL="0" indent="0" algn="ctr">
              <a:buNone/>
            </a:pPr>
            <a:r>
              <a:rPr lang="" altLang="en-US"/>
              <a:t>To do a real estate analysis of the areas in Lagos and determine which areas would be profitable for investment.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bg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548958"/>
            <a:ext cx="10972800" cy="1143000"/>
          </a:xfrm>
        </p:spPr>
        <p:txBody>
          <a:bodyPr/>
          <a:p>
            <a:r>
              <a:rPr lang="" altLang="en-US" i="1"/>
              <a:t>Data Exploration</a:t>
            </a:r>
            <a:endParaRPr lang="" altLang="en-US" i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endParaRPr lang="" altLang="en-US" sz="2800"/>
          </a:p>
          <a:p>
            <a:pPr marL="0" indent="0" algn="ctr">
              <a:buNone/>
            </a:pPr>
            <a:r>
              <a:rPr lang="" altLang="en-US" sz="2400"/>
              <a:t>Data used for this project were gotten from the sources below:</a:t>
            </a:r>
            <a:endParaRPr lang="" altLang="en-US" sz="2400"/>
          </a:p>
          <a:p>
            <a:pPr marL="0" indent="0" algn="ctr">
              <a:buNone/>
            </a:pPr>
            <a:endParaRPr lang="" altLang="en-US" sz="2400"/>
          </a:p>
          <a:p>
            <a:pPr marL="0" indent="0" algn="ctr">
              <a:buNone/>
            </a:pPr>
            <a:endParaRPr lang="" altLang="en-US" sz="2400"/>
          </a:p>
          <a:p>
            <a:pPr marL="0" indent="0" algn="ctr">
              <a:buNone/>
            </a:pPr>
            <a:r>
              <a:rPr lang="" altLang="en-US" sz="2000"/>
              <a:t>- The Housing data website</a:t>
            </a:r>
            <a:endParaRPr lang="" altLang="en-US" sz="2000"/>
          </a:p>
          <a:p>
            <a:pPr marL="0" indent="0" algn="ctr">
              <a:buNone/>
            </a:pPr>
            <a:r>
              <a:rPr lang="" altLang="en-US" sz="2000"/>
              <a:t>- FourSquare API [ for Venue Locations and categories in each area]</a:t>
            </a:r>
            <a:endParaRPr lang="" altLang="en-US" sz="2000"/>
          </a:p>
          <a:p>
            <a:pPr marL="0" indent="0" algn="ctr">
              <a:buNone/>
            </a:pPr>
            <a:r>
              <a:rPr lang="" altLang="en-US" sz="2000"/>
              <a:t>- Google Map API [For the Geographical Location of the each area]</a:t>
            </a:r>
            <a:endParaRPr lang="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bg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533718"/>
            <a:ext cx="10972800" cy="1143000"/>
          </a:xfrm>
        </p:spPr>
        <p:txBody>
          <a:bodyPr/>
          <a:p>
            <a:r>
              <a:rPr lang="" altLang="en-US" i="1"/>
              <a:t>Methodology</a:t>
            </a:r>
            <a:endParaRPr lang="" altLang="en-US" i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endParaRPr lang="en-US" altLang="en-US" sz="2400"/>
          </a:p>
          <a:p>
            <a:pPr marL="0" indent="0" algn="ctr">
              <a:buNone/>
            </a:pPr>
            <a:r>
              <a:rPr lang="" altLang="en-US" sz="2400"/>
              <a:t>-</a:t>
            </a:r>
            <a:r>
              <a:rPr lang="" altLang="en-US" sz="2000"/>
              <a:t> Using the One percent rule to determine the profitability of land or housing investments.</a:t>
            </a:r>
            <a:endParaRPr lang="" altLang="en-US" sz="2000"/>
          </a:p>
          <a:p>
            <a:pPr marL="0" indent="0" algn="ctr">
              <a:buNone/>
            </a:pPr>
            <a:r>
              <a:rPr lang="" altLang="en-US" sz="2000"/>
              <a:t>- </a:t>
            </a:r>
            <a:r>
              <a:rPr lang="en-GB" sz="2000" dirty="0" err="1">
                <a:sym typeface="+mn-ea"/>
              </a:rPr>
              <a:t>Kmeans</a:t>
            </a:r>
            <a:r>
              <a:rPr lang="en-GB" sz="2000" dirty="0">
                <a:sym typeface="+mn-ea"/>
              </a:rPr>
              <a:t> Clustering algorithm to cluster the areas based on geographical Coordinates</a:t>
            </a:r>
            <a:endParaRPr lang="en-GB" sz="2000" dirty="0">
              <a:sym typeface="+mn-ea"/>
            </a:endParaRPr>
          </a:p>
          <a:p>
            <a:pPr marL="0" indent="0" algn="ctr">
              <a:buNone/>
            </a:pPr>
            <a:r>
              <a:rPr lang="" altLang="en-GB" sz="2000" dirty="0">
                <a:sym typeface="+mn-ea"/>
              </a:rPr>
              <a:t>- </a:t>
            </a:r>
            <a:r>
              <a:rPr lang="en-GB" sz="2000" dirty="0">
                <a:sym typeface="+mn-ea"/>
              </a:rPr>
              <a:t>Elbow method to find out the ‘K’</a:t>
            </a:r>
            <a:endParaRPr lang="en-GB" sz="2000" dirty="0"/>
          </a:p>
          <a:p>
            <a:pPr marL="0" indent="0" algn="ctr">
              <a:buNone/>
            </a:pPr>
            <a:endParaRPr lang="en-GB" altLang="en-US" sz="2000" dirty="0">
              <a:sym typeface="+mn-ea"/>
            </a:endParaRPr>
          </a:p>
        </p:txBody>
      </p:sp>
      <p:pic>
        <p:nvPicPr>
          <p:cNvPr id="2" name="Picture 1" descr="kmeans"/>
          <p:cNvPicPr>
            <a:picLocks noChangeAspect="1"/>
          </p:cNvPicPr>
          <p:nvPr/>
        </p:nvPicPr>
        <p:blipFill>
          <a:blip r:embed="rId1"/>
          <a:srcRect l="14539" t="20556" r="25947" b="2185"/>
          <a:stretch>
            <a:fillRect/>
          </a:stretch>
        </p:blipFill>
        <p:spPr>
          <a:xfrm>
            <a:off x="4146550" y="3914775"/>
            <a:ext cx="3468370" cy="2484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bg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533718"/>
            <a:ext cx="10972800" cy="1143000"/>
          </a:xfrm>
        </p:spPr>
        <p:txBody>
          <a:bodyPr/>
          <a:p>
            <a:r>
              <a:rPr lang="" altLang="en-US" i="1"/>
              <a:t>Clustering of Areas into 3 Segments</a:t>
            </a:r>
            <a:endParaRPr lang="" altLang="en-US" i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endParaRPr lang="en-US" altLang="en-US" sz="2400"/>
          </a:p>
          <a:p>
            <a:pPr marL="0" indent="0" algn="ctr">
              <a:buNone/>
            </a:pPr>
            <a:endParaRPr lang="en-GB" altLang="en-US" sz="2000" dirty="0">
              <a:sym typeface="+mn-ea"/>
            </a:endParaRPr>
          </a:p>
        </p:txBody>
      </p:sp>
      <p:pic>
        <p:nvPicPr>
          <p:cNvPr id="3" name="Picture 4" descr="clusterdiagramone"/>
          <p:cNvPicPr>
            <a:picLocks noChangeAspect="1"/>
          </p:cNvPicPr>
          <p:nvPr/>
        </p:nvPicPr>
        <p:blipFill>
          <a:blip r:embed="rId1"/>
          <a:srcRect l="7671" t="33115" r="2845" b="24772"/>
          <a:stretch>
            <a:fillRect/>
          </a:stretch>
        </p:blipFill>
        <p:spPr>
          <a:xfrm>
            <a:off x="911860" y="2077720"/>
            <a:ext cx="10368915" cy="3635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bg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533718"/>
            <a:ext cx="10972800" cy="1143000"/>
          </a:xfrm>
        </p:spPr>
        <p:txBody>
          <a:bodyPr/>
          <a:p>
            <a:r>
              <a:rPr lang="" altLang="en-US" i="1"/>
              <a:t>Result and Analysis </a:t>
            </a:r>
            <a:endParaRPr lang="" altLang="en-US" i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endParaRPr lang="en-US" altLang="en-US" sz="2400"/>
          </a:p>
          <a:p>
            <a:pPr marL="0" indent="0" algn="ctr">
              <a:buNone/>
            </a:pPr>
            <a:endParaRPr lang="en-GB" altLang="en-US" sz="2000" dirty="0">
              <a:sym typeface="+mn-ea"/>
            </a:endParaRPr>
          </a:p>
        </p:txBody>
      </p:sp>
      <p:pic>
        <p:nvPicPr>
          <p:cNvPr id="13" name="Picture 13" descr="boxplotclusterprice"/>
          <p:cNvPicPr>
            <a:picLocks noChangeAspect="1"/>
          </p:cNvPicPr>
          <p:nvPr/>
        </p:nvPicPr>
        <p:blipFill>
          <a:blip r:embed="rId1"/>
          <a:srcRect l="8606" t="16648" r="30625" b="22769"/>
          <a:stretch>
            <a:fillRect/>
          </a:stretch>
        </p:blipFill>
        <p:spPr>
          <a:xfrm>
            <a:off x="1225550" y="3170555"/>
            <a:ext cx="4979035" cy="2740025"/>
          </a:xfrm>
          <a:prstGeom prst="rect">
            <a:avLst/>
          </a:prstGeom>
        </p:spPr>
      </p:pic>
      <p:pic>
        <p:nvPicPr>
          <p:cNvPr id="14" name="Picture 14" descr="boxplotclusterdemand"/>
          <p:cNvPicPr>
            <a:picLocks noChangeAspect="1"/>
          </p:cNvPicPr>
          <p:nvPr/>
        </p:nvPicPr>
        <p:blipFill>
          <a:blip r:embed="rId2"/>
          <a:srcRect l="8355" t="20219" r="32475" b="16940"/>
          <a:stretch>
            <a:fillRect/>
          </a:stretch>
        </p:blipFill>
        <p:spPr>
          <a:xfrm>
            <a:off x="6504940" y="3170555"/>
            <a:ext cx="4674870" cy="2740660"/>
          </a:xfrm>
          <a:prstGeom prst="rect">
            <a:avLst/>
          </a:prstGeom>
        </p:spPr>
      </p:pic>
      <p:sp>
        <p:nvSpPr>
          <p:cNvPr id="2" name="Content Placeholder 4"/>
          <p:cNvSpPr>
            <a:spLocks noGrp="1"/>
          </p:cNvSpPr>
          <p:nvPr/>
        </p:nvSpPr>
        <p:spPr>
          <a:xfrm>
            <a:off x="736600" y="1727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altLang="en-US" sz="2400"/>
          </a:p>
          <a:p>
            <a:pPr marL="0" indent="0" algn="ctr">
              <a:buNone/>
            </a:pPr>
            <a:r>
              <a:rPr lang="en-US" altLang="en-US" sz="2400"/>
              <a:t>-</a:t>
            </a:r>
            <a:r>
              <a:rPr lang="en-US" altLang="en-US" sz="2000"/>
              <a:t> </a:t>
            </a:r>
            <a:r>
              <a:rPr lang="" altLang="en-US" sz="2000"/>
              <a:t>Analysing the performance of each cluster against the feautures in the data set to determine which of them will be our ideal Cluster for investment</a:t>
            </a:r>
            <a:endParaRPr lang="en-GB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bg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533718"/>
            <a:ext cx="10972800" cy="1143000"/>
          </a:xfrm>
        </p:spPr>
        <p:txBody>
          <a:bodyPr/>
          <a:p>
            <a:r>
              <a:rPr lang="en-US" altLang="en-US" i="1">
                <a:sym typeface="+mn-ea"/>
              </a:rPr>
              <a:t>Result and Analysis </a:t>
            </a:r>
            <a:r>
              <a:rPr lang="" altLang="en-US" i="1">
                <a:sym typeface="+mn-ea"/>
              </a:rPr>
              <a:t>contd</a:t>
            </a:r>
            <a:endParaRPr lang="" altLang="en-US" i="1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endParaRPr lang="en-US" altLang="en-US" sz="2400"/>
          </a:p>
          <a:p>
            <a:pPr marL="0" indent="0" algn="ctr">
              <a:buNone/>
            </a:pPr>
            <a:endParaRPr lang="en-GB" altLang="en-US" sz="2000" dirty="0">
              <a:sym typeface="+mn-ea"/>
            </a:endParaRPr>
          </a:p>
          <a:p>
            <a:pPr marL="0" indent="0" algn="ctr">
              <a:buNone/>
            </a:pPr>
            <a:endParaRPr lang="en-GB" altLang="en-US" sz="2000" dirty="0">
              <a:sym typeface="+mn-ea"/>
            </a:endParaRPr>
          </a:p>
          <a:p>
            <a:pPr marL="0" indent="0" algn="ctr">
              <a:buNone/>
            </a:pPr>
            <a:endParaRPr lang="en-GB" altLang="en-US" sz="2000" dirty="0">
              <a:sym typeface="+mn-ea"/>
            </a:endParaRPr>
          </a:p>
          <a:p>
            <a:pPr marL="0" indent="0" algn="ctr">
              <a:buNone/>
            </a:pPr>
            <a:endParaRPr lang="en-GB" altLang="en-US" sz="2000" dirty="0">
              <a:sym typeface="+mn-ea"/>
            </a:endParaRPr>
          </a:p>
          <a:p>
            <a:pPr marL="0" indent="0" algn="ctr">
              <a:buNone/>
            </a:pPr>
            <a:endParaRPr lang="en-GB" altLang="en-US" sz="2000" dirty="0">
              <a:sym typeface="+mn-ea"/>
            </a:endParaRPr>
          </a:p>
          <a:p>
            <a:pPr marL="0" indent="0" algn="ctr">
              <a:buNone/>
            </a:pPr>
            <a:endParaRPr lang="en-GB" altLang="en-US" sz="2000" dirty="0">
              <a:sym typeface="+mn-ea"/>
            </a:endParaRPr>
          </a:p>
          <a:p>
            <a:pPr marL="0" indent="0" algn="ctr">
              <a:buNone/>
            </a:pPr>
            <a:endParaRPr lang="en-GB" altLang="en-US" sz="2000" dirty="0">
              <a:sym typeface="+mn-ea"/>
            </a:endParaRPr>
          </a:p>
          <a:p>
            <a:pPr marL="0" indent="0" algn="ctr">
              <a:buNone/>
            </a:pPr>
            <a:endParaRPr lang="en-GB" altLang="en-US" sz="2000" dirty="0">
              <a:sym typeface="+mn-ea"/>
            </a:endParaRPr>
          </a:p>
          <a:p>
            <a:pPr marL="0" indent="0" algn="l">
              <a:buNone/>
            </a:pPr>
            <a:r>
              <a:rPr lang="" altLang="en-GB" sz="2000" dirty="0">
                <a:sym typeface="+mn-ea"/>
              </a:rPr>
              <a:t>	At the box-plots clearly shows, areas in cluster 0 are the top 	recommendations for investment</a:t>
            </a:r>
            <a:endParaRPr lang="" altLang="en-GB" sz="2000" dirty="0">
              <a:sym typeface="+mn-ea"/>
            </a:endParaRPr>
          </a:p>
        </p:txBody>
      </p:sp>
      <p:pic>
        <p:nvPicPr>
          <p:cNvPr id="12" name="Picture 12" descr="boxplotclusterrentprice"/>
          <p:cNvPicPr>
            <a:picLocks noChangeAspect="1"/>
          </p:cNvPicPr>
          <p:nvPr/>
        </p:nvPicPr>
        <p:blipFill>
          <a:blip r:embed="rId1"/>
          <a:srcRect l="7993" t="22095" r="27770" b="14827"/>
          <a:stretch>
            <a:fillRect/>
          </a:stretch>
        </p:blipFill>
        <p:spPr>
          <a:xfrm>
            <a:off x="6189345" y="2127885"/>
            <a:ext cx="4801870" cy="2602865"/>
          </a:xfrm>
          <a:prstGeom prst="rect">
            <a:avLst/>
          </a:prstGeom>
        </p:spPr>
      </p:pic>
      <p:pic>
        <p:nvPicPr>
          <p:cNvPr id="11" name="Picture 11" descr="boxplotclustervenues"/>
          <p:cNvPicPr>
            <a:picLocks noChangeAspect="1"/>
          </p:cNvPicPr>
          <p:nvPr/>
        </p:nvPicPr>
        <p:blipFill>
          <a:blip r:embed="rId2"/>
          <a:srcRect l="6937" t="17432" r="27408" b="21421"/>
          <a:stretch>
            <a:fillRect/>
          </a:stretch>
        </p:blipFill>
        <p:spPr>
          <a:xfrm>
            <a:off x="911225" y="2127250"/>
            <a:ext cx="5062855" cy="2602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bg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533718"/>
            <a:ext cx="10972800" cy="1143000"/>
          </a:xfrm>
        </p:spPr>
        <p:txBody>
          <a:bodyPr/>
          <a:p>
            <a:r>
              <a:rPr lang="" altLang="en-US" i="1">
                <a:sym typeface="+mn-ea"/>
              </a:rPr>
              <a:t>Discussion</a:t>
            </a:r>
            <a:endParaRPr lang="" altLang="en-US" i="1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endParaRPr lang="en-US" altLang="en-US" sz="2400"/>
          </a:p>
          <a:p>
            <a:pPr marL="0" indent="0" algn="ctr">
              <a:buNone/>
            </a:pPr>
            <a:r>
              <a:rPr lang="" altLang="en-GB" sz="2000" u="sng" dirty="0">
                <a:sym typeface="+mn-ea"/>
              </a:rPr>
              <a:t>Topics</a:t>
            </a:r>
            <a:endParaRPr lang="" altLang="en-GB" sz="2000" u="sng" dirty="0">
              <a:sym typeface="+mn-ea"/>
            </a:endParaRPr>
          </a:p>
        </p:txBody>
      </p:sp>
      <p:sp>
        <p:nvSpPr>
          <p:cNvPr id="3" name="Content Placeholder 4"/>
          <p:cNvSpPr>
            <a:spLocks noGrp="1"/>
          </p:cNvSpPr>
          <p:nvPr/>
        </p:nvSpPr>
        <p:spPr>
          <a:xfrm>
            <a:off x="736600" y="2274570"/>
            <a:ext cx="10972800" cy="35217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" altLang="en-US" sz="2000"/>
              <a:t>	</a:t>
            </a:r>
            <a:endParaRPr lang="" altLang="en-US" sz="2000"/>
          </a:p>
          <a:p>
            <a:pPr marL="0" indent="0" algn="l">
              <a:buNone/>
            </a:pPr>
            <a:r>
              <a:rPr lang="" altLang="en-US" sz="2000"/>
              <a:t>	</a:t>
            </a:r>
            <a:endParaRPr lang="" altLang="en-US" sz="2000"/>
          </a:p>
          <a:p>
            <a:pPr marL="0" indent="0" algn="l">
              <a:buNone/>
            </a:pPr>
            <a:r>
              <a:rPr lang="" altLang="en-US" sz="2000"/>
              <a:t>	</a:t>
            </a:r>
            <a:r>
              <a:rPr lang="en-US" altLang="en-US" sz="2000"/>
              <a:t>- </a:t>
            </a:r>
            <a:r>
              <a:rPr lang="" altLang="en-US" sz="2000"/>
              <a:t>Outlining the limitations of our data</a:t>
            </a:r>
            <a:endParaRPr lang="" altLang="en-US" sz="2000"/>
          </a:p>
          <a:p>
            <a:pPr marL="0" indent="0" algn="ctr">
              <a:buNone/>
            </a:pPr>
            <a:endParaRPr lang="en-US" altLang="en-US" sz="2400"/>
          </a:p>
          <a:p>
            <a:pPr marL="0" indent="0" algn="ctr">
              <a:buNone/>
            </a:pPr>
            <a:r>
              <a:rPr lang="" altLang="en-US" sz="2000"/>
              <a:t>-Exploring the other metrics that can help improve our clustering like </a:t>
            </a:r>
            <a:endParaRPr lang="" altLang="en-US" sz="2000"/>
          </a:p>
          <a:p>
            <a:pPr marL="0" indent="0" algn="l">
              <a:buNone/>
            </a:pPr>
            <a:r>
              <a:rPr lang="" altLang="en-US" sz="2000" dirty="0">
                <a:sym typeface="+mn-ea"/>
              </a:rPr>
              <a:t>		- Cap Rate</a:t>
            </a:r>
            <a:endParaRPr lang="" altLang="en-US" sz="2000" dirty="0">
              <a:sym typeface="+mn-ea"/>
            </a:endParaRPr>
          </a:p>
          <a:p>
            <a:pPr marL="0" indent="0" algn="l">
              <a:buNone/>
            </a:pPr>
            <a:r>
              <a:rPr lang="" altLang="en-US" sz="2000" dirty="0">
                <a:sym typeface="+mn-ea"/>
              </a:rPr>
              <a:t>		- ROI</a:t>
            </a:r>
            <a:endParaRPr lang="" altLang="en-US" sz="2000" dirty="0">
              <a:sym typeface="+mn-ea"/>
            </a:endParaRPr>
          </a:p>
          <a:p>
            <a:pPr marL="0" indent="0" algn="ctr">
              <a:buNone/>
            </a:pPr>
            <a:endParaRPr lang="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bg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533718"/>
            <a:ext cx="10972800" cy="1143000"/>
          </a:xfrm>
        </p:spPr>
        <p:txBody>
          <a:bodyPr/>
          <a:p>
            <a:r>
              <a:rPr lang="" altLang="en-US" i="1">
                <a:sym typeface="+mn-ea"/>
              </a:rPr>
              <a:t>CONCLUSION</a:t>
            </a:r>
            <a:endParaRPr lang="" altLang="en-US" i="1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116195"/>
          </a:xfrm>
        </p:spPr>
        <p:txBody>
          <a:bodyPr/>
          <a:p>
            <a:pPr marL="0" indent="0" algn="l">
              <a:buNone/>
            </a:pPr>
            <a:endParaRPr lang="en-US" altLang="en-US" sz="2400"/>
          </a:p>
          <a:p>
            <a:pPr marL="0" indent="0" algn="ctr">
              <a:buNone/>
            </a:pPr>
            <a:r>
              <a:rPr lang="" altLang="en-US" sz="2000" dirty="0">
                <a:sym typeface="+mn-ea"/>
              </a:rPr>
              <a:t>The following areas in the order of their investment potentials</a:t>
            </a:r>
            <a:endParaRPr lang="" altLang="en-US" sz="2000" dirty="0">
              <a:sym typeface="+mn-ea"/>
            </a:endParaRPr>
          </a:p>
          <a:p>
            <a:pPr marL="0" indent="0" algn="ctr">
              <a:buNone/>
            </a:pPr>
            <a:endParaRPr lang="" altLang="en-US" sz="2000" u="sng" dirty="0">
              <a:sym typeface="+mn-ea"/>
            </a:endParaRPr>
          </a:p>
        </p:txBody>
      </p:sp>
      <p:pic>
        <p:nvPicPr>
          <p:cNvPr id="2" name="Picture 5" descr="conclusion"/>
          <p:cNvPicPr>
            <a:picLocks noChangeAspect="1"/>
          </p:cNvPicPr>
          <p:nvPr/>
        </p:nvPicPr>
        <p:blipFill>
          <a:blip r:embed="rId1"/>
          <a:srcRect l="2001" t="6321" r="4374" b="10565"/>
          <a:stretch>
            <a:fillRect/>
          </a:stretch>
        </p:blipFill>
        <p:spPr>
          <a:xfrm>
            <a:off x="923925" y="2609850"/>
            <a:ext cx="10265410" cy="3861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1223</Words>
  <Application>WPS Presentation</Application>
  <PresentationFormat>宽屏</PresentationFormat>
  <Paragraphs>65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MT Extra</vt:lpstr>
      <vt:lpstr>Wingdings</vt:lpstr>
      <vt:lpstr>Phetsarath OT</vt:lpstr>
      <vt:lpstr>Default Design</vt:lpstr>
      <vt:lpstr>PowerPoint 演示文稿</vt:lpstr>
      <vt:lpstr>PowerPoint 演示文稿</vt:lpstr>
      <vt:lpstr>INTRODUCTION</vt:lpstr>
      <vt:lpstr>DATA EXPLORATION</vt:lpstr>
      <vt:lpstr>METHODOLOGY</vt:lpstr>
      <vt:lpstr>Clustering of Areas into 3 Segments</vt:lpstr>
      <vt:lpstr>Analysis and Discusssion</vt:lpstr>
      <vt:lpstr>Result and Analysis 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peterolayinka</dc:creator>
  <cp:lastModifiedBy>peterolayinka</cp:lastModifiedBy>
  <cp:revision>9</cp:revision>
  <dcterms:created xsi:type="dcterms:W3CDTF">2021-01-13T12:41:40Z</dcterms:created>
  <dcterms:modified xsi:type="dcterms:W3CDTF">2021-01-13T12:41:40Z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