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268" r:id="rId2"/>
    <p:sldId id="270" r:id="rId3"/>
    <p:sldId id="272" r:id="rId4"/>
    <p:sldId id="273" r:id="rId5"/>
    <p:sldId id="300" r:id="rId6"/>
    <p:sldId id="274" r:id="rId7"/>
    <p:sldId id="275" r:id="rId8"/>
    <p:sldId id="276" r:id="rId9"/>
    <p:sldId id="277" r:id="rId10"/>
    <p:sldId id="278" r:id="rId11"/>
    <p:sldId id="302" r:id="rId12"/>
    <p:sldId id="301" r:id="rId13"/>
    <p:sldId id="306" r:id="rId14"/>
    <p:sldId id="282" r:id="rId15"/>
    <p:sldId id="303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307" r:id="rId25"/>
    <p:sldId id="292" r:id="rId26"/>
    <p:sldId id="293" r:id="rId27"/>
    <p:sldId id="294" r:id="rId28"/>
    <p:sldId id="295" r:id="rId29"/>
    <p:sldId id="299" r:id="rId30"/>
    <p:sldId id="313" r:id="rId31"/>
    <p:sldId id="309" r:id="rId32"/>
    <p:sldId id="312" r:id="rId33"/>
    <p:sldId id="297" r:id="rId34"/>
    <p:sldId id="298" r:id="rId3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27-8-2014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27-8-2014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27-8-2014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g.csail.mit.edu/jsr3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ypes.cs.washington.edu/jsr30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85800" y="22764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0000FF"/>
                </a:solidFill>
              </a:rPr>
              <a:t>Detecting and preventing bugs</a:t>
            </a:r>
            <a:br>
              <a:rPr lang="en-US" sz="4400" b="1" dirty="0" smtClean="0">
                <a:solidFill>
                  <a:srgbClr val="0000FF"/>
                </a:solidFill>
              </a:rPr>
            </a:br>
            <a:r>
              <a:rPr lang="en-US" sz="4400" b="1" dirty="0" smtClean="0">
                <a:solidFill>
                  <a:srgbClr val="0000FF"/>
                </a:solidFill>
              </a:rPr>
              <a:t>with pluggable type-checking</a:t>
            </a:r>
            <a:endParaRPr kumimoji="0" lang="nl-NL" sz="4400" b="1" i="0" u="none" strike="noStrike" kern="1200" cap="all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50800" dist="38100" dir="2700000">
                  <a:schemeClr val="bg1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1371600" y="3867148"/>
            <a:ext cx="6400800" cy="235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800" dirty="0" smtClean="0"/>
              <a:t>University of Washington</a:t>
            </a:r>
            <a:endParaRPr lang="en-US" sz="24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,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http</a:t>
            </a:r>
            <a:r>
              <a:rPr lang="en-US" sz="2400" dirty="0" smtClean="0"/>
              <a:t>://checkerframework.org/</a:t>
            </a:r>
            <a:endParaRPr lang="en-US" sz="24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268513" y="447675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563429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</a:t>
            </a:r>
            <a:r>
              <a:rPr lang="en-US" sz="2200" dirty="0" smtClean="0"/>
              <a:t>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</a:t>
            </a:r>
            <a:r>
              <a:rPr lang="en-US" dirty="0" smtClean="0"/>
              <a:t>amiliar workflow and error </a:t>
            </a:r>
            <a:r>
              <a:rPr lang="en-US" dirty="0" smtClean="0"/>
              <a:t>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3,000,000 LOC </a:t>
            </a:r>
            <a:r>
              <a:rPr lang="en-US" dirty="0" smtClean="0"/>
              <a:t>checked (as of 2011)</a:t>
            </a:r>
            <a:endParaRPr lang="en-US" dirty="0" smtClean="0"/>
          </a:p>
          <a:p>
            <a:r>
              <a:rPr lang="en-US" dirty="0" smtClean="0"/>
              <a:t>Each checker found errors in each code base it ran on</a:t>
            </a:r>
          </a:p>
          <a:p>
            <a:pPr lvl="1"/>
            <a:r>
              <a:rPr lang="en-US" dirty="0" smtClean="0"/>
              <a:t>Verified by a human and fixed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case </a:t>
            </a:r>
            <a:r>
              <a:rPr lang="en-US" dirty="0" smtClean="0"/>
              <a:t>study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9861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Compiler messages:  8 wrong keys in Checker Framework</a:t>
            </a:r>
          </a:p>
          <a:p>
            <a:r>
              <a:rPr lang="en-US" sz="3400" dirty="0" smtClean="0"/>
              <a:t>Fake enumerations:  minor problems in Swing, </a:t>
            </a:r>
            <a:r>
              <a:rPr lang="en-US" sz="3400" dirty="0" err="1" smtClean="0"/>
              <a:t>JabRef</a:t>
            </a:r>
            <a:endParaRPr lang="en-US" sz="3400" dirty="0" smtClean="0"/>
          </a:p>
          <a:p>
            <a:r>
              <a:rPr lang="en-US" sz="3400" dirty="0" smtClean="0"/>
              <a:t>Signature strings:  28 errors in </a:t>
            </a:r>
            <a:r>
              <a:rPr lang="en-US" sz="3400" dirty="0" err="1" smtClean="0"/>
              <a:t>OpenJDK</a:t>
            </a:r>
            <a:r>
              <a:rPr lang="en-US" sz="3400" dirty="0" smtClean="0"/>
              <a:t>, ASM, AFU</a:t>
            </a:r>
          </a:p>
          <a:p>
            <a:r>
              <a:rPr lang="en-US" sz="3400" dirty="0" smtClean="0"/>
              <a:t>Interning:  &gt;200 minor problems in </a:t>
            </a:r>
            <a:r>
              <a:rPr lang="en-US" sz="3400" dirty="0" err="1" smtClean="0"/>
              <a:t>Xerces</a:t>
            </a:r>
            <a:r>
              <a:rPr lang="en-US" sz="3400" dirty="0" smtClean="0"/>
              <a:t>, </a:t>
            </a:r>
            <a:r>
              <a:rPr lang="en-US" sz="3400" dirty="0" err="1" smtClean="0"/>
              <a:t>Lucene</a:t>
            </a:r>
            <a:endParaRPr lang="en-US" sz="3400" dirty="0" smtClean="0"/>
          </a:p>
          <a:p>
            <a:r>
              <a:rPr lang="en-US" sz="3400" dirty="0" err="1" smtClean="0"/>
              <a:t>Nullness</a:t>
            </a:r>
            <a:r>
              <a:rPr lang="en-US" sz="3400" dirty="0" smtClean="0"/>
              <a:t>:  &gt;200 errors in Google Collections, Daikon, </a:t>
            </a:r>
            <a:r>
              <a:rPr lang="en-US" sz="3400" dirty="0" err="1" smtClean="0"/>
              <a:t>javac</a:t>
            </a:r>
            <a:endParaRPr lang="en-US" sz="3400" dirty="0" smtClean="0"/>
          </a:p>
          <a:p>
            <a:r>
              <a:rPr lang="en-US" sz="3400" dirty="0" smtClean="0"/>
              <a:t>Regular expressions:  50 errors in Apache, etc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Format strings: 100 errors, only 100 annotations required</a:t>
            </a:r>
            <a:endParaRPr lang="en-US" sz="3400" dirty="0" smtClean="0"/>
          </a:p>
          <a:p>
            <a:endParaRPr lang="en-US" sz="3400" dirty="0"/>
          </a:p>
          <a:p>
            <a:r>
              <a:rPr lang="en-US" sz="3400" dirty="0" smtClean="0"/>
              <a:t>First-year CS majors used the Checker Framework</a:t>
            </a:r>
          </a:p>
          <a:p>
            <a:pPr lvl="1"/>
            <a:r>
              <a:rPr lang="en-US" dirty="0" smtClean="0"/>
              <a:t>Stated they preferred using it to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9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</a:t>
            </a:r>
            <a:r>
              <a:rPr lang="en-US" dirty="0" smtClean="0"/>
              <a:t>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latin typeface="Calibri" pitchFamily="34" charset="0"/>
              </a:rPr>
              <a:t>Distributed with </a:t>
            </a:r>
            <a:r>
              <a:rPr lang="en-US" sz="2000" dirty="0" err="1" smtClean="0">
                <a:latin typeface="Calibri" pitchFamily="34" charset="0"/>
              </a:rPr>
              <a:t>Daikon</a:t>
            </a:r>
            <a:r>
              <a:rPr lang="en-US" sz="2000" dirty="0" smtClean="0">
                <a:latin typeface="Calibri" pitchFamily="34" charset="0"/>
              </a:rPr>
              <a:t> (&gt;100KLOC verified by our checker)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Also, errors in Google Collections (&gt;20,000 tests, </a:t>
            </a:r>
            <a:r>
              <a:rPr lang="en-US" sz="2400" dirty="0" err="1" smtClean="0">
                <a:latin typeface="Calibri" pitchFamily="34" charset="0"/>
              </a:rPr>
              <a:t>FindBugs</a:t>
            </a:r>
            <a:r>
              <a:rPr lang="en-US" sz="2400" dirty="0" smtClean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featureful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type systems:  inheritance, overriding, etc. </a:t>
            </a:r>
          </a:p>
          <a:p>
            <a:r>
              <a:rPr lang="en-US" dirty="0" smtClean="0"/>
              <a:t>Generics (type polymorphism)</a:t>
            </a:r>
          </a:p>
          <a:p>
            <a:pPr lvl="1"/>
            <a:r>
              <a:rPr lang="en-US" dirty="0" smtClean="0"/>
              <a:t>Also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Infers types for local variables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49656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</a:t>
            </a:r>
            <a:r>
              <a:rPr lang="en-US" dirty="0" err="1" smtClean="0"/>
              <a:t>toolchain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Few false positives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</a:t>
            </a:r>
            <a:r>
              <a:rPr lang="en-US" dirty="0" smtClean="0"/>
              <a:t>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tools:  </a:t>
            </a:r>
            <a:r>
              <a:rPr lang="en-US" dirty="0" err="1" smtClean="0"/>
              <a:t>nullness</a:t>
            </a:r>
            <a:r>
              <a:rPr lang="en-US" dirty="0" smtClean="0"/>
              <a:t>, </a:t>
            </a:r>
            <a:r>
              <a:rPr lang="en-US" dirty="0" smtClean="0"/>
              <a:t>mutability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Adds annotations throughout your </a:t>
            </a:r>
            <a:r>
              <a:rPr lang="en-US" dirty="0" smtClean="0"/>
              <a:t>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More forthcoming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“hello ” + getName()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Boolean.TRUE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“hello”;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().add(“One”);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</a:t>
            </a:r>
            <a:r>
              <a:rPr lang="en-US" dirty="0" smtClean="0"/>
              <a:t>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</a:t>
            </a:r>
            <a:r>
              <a:rPr lang="en-US" dirty="0" smtClean="0"/>
              <a:t>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4"/>
              </a:rPr>
              <a:t>checkerframework.org/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</a:t>
            </a:r>
            <a:r>
              <a:rPr lang="en-US" sz="2400" smtClean="0"/>
              <a:t>Checker </a:t>
            </a:r>
            <a:r>
              <a:rPr lang="en-US" sz="2400" smtClean="0"/>
              <a:t>Framework”)</a:t>
            </a:r>
            <a:endParaRPr lang="en-US" sz="2400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1411061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“Java epoch”);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“Linux epoch”);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 Your code has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Who discovers the problems?</a:t>
            </a:r>
          </a:p>
          <a:p>
            <a:pPr lvl="1"/>
            <a:r>
              <a:rPr lang="en-US" dirty="0" smtClean="0"/>
              <a:t>If you are very lucky,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discovers (some of) them</a:t>
            </a:r>
          </a:p>
          <a:p>
            <a:pPr lvl="1"/>
            <a:r>
              <a:rPr lang="en-US" dirty="0" smtClean="0"/>
              <a:t>If you are unlucky, your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discovers them</a:t>
            </a:r>
          </a:p>
          <a:p>
            <a:pPr lvl="1"/>
            <a:r>
              <a:rPr lang="en-US" dirty="0" smtClean="0"/>
              <a:t>If you are very unlucky, </a:t>
            </a:r>
            <a:r>
              <a:rPr lang="en-US" dirty="0" smtClean="0">
                <a:solidFill>
                  <a:srgbClr val="FF0000"/>
                </a:solidFill>
              </a:rPr>
              <a:t>hackers</a:t>
            </a:r>
            <a:r>
              <a:rPr lang="en-US" dirty="0" smtClean="0"/>
              <a:t> discover them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are smart, the </a:t>
            </a:r>
            <a:r>
              <a:rPr lang="en-US" dirty="0" smtClean="0">
                <a:solidFill>
                  <a:srgbClr val="FF0000"/>
                </a:solidFill>
              </a:rPr>
              <a:t>compiler</a:t>
            </a:r>
            <a:r>
              <a:rPr lang="en-US" dirty="0" smtClean="0"/>
              <a:t> discovers them</a:t>
            </a:r>
          </a:p>
          <a:p>
            <a:endParaRPr lang="en-US" dirty="0" smtClean="0"/>
          </a:p>
          <a:p>
            <a:r>
              <a:rPr lang="en-US" dirty="0" smtClean="0"/>
              <a:t>It’s better to be </a:t>
            </a:r>
            <a:r>
              <a:rPr lang="en-US" dirty="0" smtClean="0">
                <a:solidFill>
                  <a:srgbClr val="FF0000"/>
                </a:solidFill>
              </a:rPr>
              <a:t>smart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FF0000"/>
                </a:solidFill>
              </a:rPr>
              <a:t>lucky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449" y="1926336"/>
            <a:ext cx="1581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</a:t>
            </a:r>
            <a:r>
              <a:rPr lang="en-US" b="1" dirty="0" smtClean="0"/>
              <a:t>Java </a:t>
            </a:r>
            <a:r>
              <a:rPr lang="en-US" b="1" dirty="0" smtClean="0"/>
              <a:t>8</a:t>
            </a:r>
            <a:r>
              <a:rPr lang="en-US" dirty="0" smtClean="0"/>
              <a:t>:  </a:t>
            </a:r>
            <a:r>
              <a:rPr lang="en-US" dirty="0" smtClean="0"/>
              <a:t>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b="1" dirty="0" smtClean="0"/>
              <a:t> (</a:t>
            </a:r>
            <a:r>
              <a:rPr lang="en-US" b="1" i="1" dirty="0" smtClean="0"/>
              <a:t>not</a:t>
            </a:r>
            <a:r>
              <a:rPr lang="en-US" b="1" dirty="0" smtClean="0"/>
              <a:t> in Java 8)</a:t>
            </a:r>
            <a:r>
              <a:rPr lang="en-US" dirty="0" smtClean="0"/>
              <a:t>:  compile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68443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assertions and run-time checks</a:t>
            </a:r>
          </a:p>
          <a:p>
            <a:endParaRPr lang="en-US" dirty="0" smtClean="0"/>
          </a:p>
          <a:p>
            <a:r>
              <a:rPr lang="en-US" dirty="0" smtClean="0"/>
              <a:t>Possible negatives:</a:t>
            </a:r>
          </a:p>
          <a:p>
            <a:pPr lvl="1"/>
            <a:r>
              <a:rPr lang="en-US" dirty="0" smtClean="0"/>
              <a:t>Must write the types (or use type inference)</a:t>
            </a:r>
          </a:p>
          <a:p>
            <a:pPr lvl="1"/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1462</Words>
  <Application>Microsoft Office PowerPoint</Application>
  <PresentationFormat>On-screen Show (4:3)</PresentationFormat>
  <Paragraphs>369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Helvetica Neue</vt:lpstr>
      <vt:lpstr>Symbol</vt:lpstr>
      <vt:lpstr>Office-thema</vt:lpstr>
      <vt:lpstr>PowerPoint Presentation</vt:lpstr>
      <vt:lpstr>Motivation</vt:lpstr>
      <vt:lpstr>Java’s type checking is too weak</vt:lpstr>
      <vt:lpstr>Some errors are silent</vt:lpstr>
      <vt:lpstr>Problem:  Your code has bugs</vt:lpstr>
      <vt:lpstr>Solution:  Pluggable type systems</vt:lpstr>
      <vt:lpstr>Outline</vt:lpstr>
      <vt:lpstr>Type qualifiers</vt:lpstr>
      <vt:lpstr>Benefits of type qualifiers</vt:lpstr>
      <vt:lpstr>Outline</vt:lpstr>
      <vt:lpstr>What bugs can you detect &amp; prevent? </vt:lpstr>
      <vt:lpstr>Using a checker</vt:lpstr>
      <vt:lpstr>Nullness and mutation demo</vt:lpstr>
      <vt:lpstr>Checkers are effective</vt:lpstr>
      <vt:lpstr>Selected case study results</vt:lpstr>
      <vt:lpstr>Comparison:  other nullness tools</vt:lpstr>
      <vt:lpstr>Checkers are featureful</vt:lpstr>
      <vt:lpstr>Checkers are usable</vt:lpstr>
      <vt:lpstr>What a checker guarantees</vt:lpstr>
      <vt:lpstr>Annotating libraries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145</cp:revision>
  <dcterms:created xsi:type="dcterms:W3CDTF">2009-10-09T08:48:41Z</dcterms:created>
  <dcterms:modified xsi:type="dcterms:W3CDTF">2014-08-27T03:44:36Z</dcterms:modified>
</cp:coreProperties>
</file>