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75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27/1/2019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multimodal_audi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245"/>
            <a:ext cx="9144000" cy="2387600"/>
          </a:xfrm>
        </p:spPr>
        <p:txBody>
          <a:bodyPr>
            <a:noAutofit/>
          </a:bodyPr>
          <a:lstStyle/>
          <a:p>
            <a:pPr algn="ctr"/>
            <a:br>
              <a:rPr lang="el-GR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b="1" dirty="0">
                <a:solidFill>
                  <a:schemeClr val="tx2"/>
                </a:solidFill>
              </a:rPr>
              <a:t>Multimodal Information Processing and Analysis </a:t>
            </a:r>
            <a:endParaRPr lang="el-GR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7"/>
            <a:ext cx="9144000" cy="36390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Alevizopoulou Sofia 2022201704002</a:t>
            </a:r>
          </a:p>
          <a:p>
            <a:pPr algn="ctr"/>
            <a:r>
              <a:rPr lang="en-US" sz="1600" dirty="0"/>
              <a:t>Avgeros Giannis 2022201704003</a:t>
            </a:r>
          </a:p>
          <a:p>
            <a:pPr algn="ctr"/>
            <a:r>
              <a:rPr lang="en-US" sz="1600" dirty="0" err="1"/>
              <a:t>Tsiatsios</a:t>
            </a:r>
            <a:r>
              <a:rPr lang="en-US" sz="1600" dirty="0"/>
              <a:t> George 2022201704024</a:t>
            </a:r>
          </a:p>
          <a:p>
            <a:pPr algn="ctr"/>
            <a:r>
              <a:rPr lang="en-US" sz="1800" b="1" dirty="0"/>
              <a:t>MSC Data Science</a:t>
            </a:r>
            <a:br>
              <a:rPr lang="en-US" sz="1800" b="1" dirty="0"/>
            </a:br>
            <a:r>
              <a:rPr lang="en-US" sz="1800" b="1" dirty="0"/>
              <a:t>Athens 2019</a:t>
            </a:r>
            <a:endParaRPr lang="el-GR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718D5B-6847-4274-8489-3DA6282A0B75}"/>
              </a:ext>
            </a:extLst>
          </p:cNvPr>
          <p:cNvSpPr txBox="1">
            <a:spLocks/>
          </p:cNvSpPr>
          <p:nvPr/>
        </p:nvSpPr>
        <p:spPr>
          <a:xfrm>
            <a:off x="1524000" y="19360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000" dirty="0">
              <a:solidFill>
                <a:schemeClr val="tx2"/>
              </a:solidFill>
            </a:endParaRPr>
          </a:p>
          <a:p>
            <a:pPr algn="ctr"/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P3 Large – scale cross – modal speech emotion recognition </a:t>
            </a:r>
            <a:endParaRPr lang="el-G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168877" y="1816961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E84B092D-3B23-4927-82B0-0199803A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665" y="2052381"/>
            <a:ext cx="914400" cy="914400"/>
          </a:xfrm>
          <a:prstGeom prst="rect">
            <a:avLst/>
          </a:prstGeom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3B47995C-733A-4C8B-8708-5711933A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846" y="2384701"/>
            <a:ext cx="914400" cy="91440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8A8AC5CC-E4DA-4909-8355-0B16814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135" y="902561"/>
            <a:ext cx="914400" cy="914400"/>
          </a:xfrm>
          <a:prstGeom prst="rect">
            <a:avLst/>
          </a:prstGeom>
        </p:spPr>
      </p:pic>
      <p:grpSp>
        <p:nvGrpSpPr>
          <p:cNvPr id="22" name="Graphic 16" descr="Smiling Face with No Fill">
            <a:extLst>
              <a:ext uri="{FF2B5EF4-FFF2-40B4-BE49-F238E27FC236}">
                <a16:creationId xmlns:a16="http://schemas.microsoft.com/office/drawing/2014/main" id="{C224F0EA-78FB-473E-B550-00DDA3786661}"/>
              </a:ext>
            </a:extLst>
          </p:cNvPr>
          <p:cNvGrpSpPr/>
          <p:nvPr/>
        </p:nvGrpSpPr>
        <p:grpSpPr>
          <a:xfrm>
            <a:off x="2379429" y="1662789"/>
            <a:ext cx="914400" cy="914400"/>
            <a:chOff x="6808839" y="3360510"/>
            <a:chExt cx="914400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F6A7CA-44F7-41EC-AB42-7080C054C22B}"/>
                </a:ext>
              </a:extLst>
            </p:cNvPr>
            <p:cNvSpPr/>
            <p:nvPr/>
          </p:nvSpPr>
          <p:spPr>
            <a:xfrm>
              <a:off x="70493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141B5B-CFD3-4CC4-9F95-793A114956EC}"/>
                </a:ext>
              </a:extLst>
            </p:cNvPr>
            <p:cNvSpPr/>
            <p:nvPr/>
          </p:nvSpPr>
          <p:spPr>
            <a:xfrm>
              <a:off x="73541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1B99-AC3C-418C-A3B9-EC35A61638AC}"/>
                </a:ext>
              </a:extLst>
            </p:cNvPr>
            <p:cNvSpPr/>
            <p:nvPr/>
          </p:nvSpPr>
          <p:spPr>
            <a:xfrm>
              <a:off x="7066490" y="3934391"/>
              <a:ext cx="390525" cy="133350"/>
            </a:xfrm>
            <a:custGeom>
              <a:avLst/>
              <a:gdLst>
                <a:gd name="connsiteX0" fmla="*/ 372904 w 390525"/>
                <a:gd name="connsiteY0" fmla="*/ 7144 h 133350"/>
                <a:gd name="connsiteX1" fmla="*/ 357664 w 390525"/>
                <a:gd name="connsiteY1" fmla="*/ 14764 h 133350"/>
                <a:gd name="connsiteX2" fmla="*/ 199549 w 390525"/>
                <a:gd name="connsiteY2" fmla="*/ 91916 h 133350"/>
                <a:gd name="connsiteX3" fmla="*/ 41434 w 390525"/>
                <a:gd name="connsiteY3" fmla="*/ 14764 h 133350"/>
                <a:gd name="connsiteX4" fmla="*/ 26194 w 390525"/>
                <a:gd name="connsiteY4" fmla="*/ 7144 h 133350"/>
                <a:gd name="connsiteX5" fmla="*/ 7144 w 390525"/>
                <a:gd name="connsiteY5" fmla="*/ 26194 h 133350"/>
                <a:gd name="connsiteX6" fmla="*/ 10954 w 390525"/>
                <a:gd name="connsiteY6" fmla="*/ 37624 h 133350"/>
                <a:gd name="connsiteX7" fmla="*/ 199549 w 390525"/>
                <a:gd name="connsiteY7" fmla="*/ 130969 h 133350"/>
                <a:gd name="connsiteX8" fmla="*/ 388144 w 390525"/>
                <a:gd name="connsiteY8" fmla="*/ 37624 h 133350"/>
                <a:gd name="connsiteX9" fmla="*/ 391954 w 390525"/>
                <a:gd name="connsiteY9" fmla="*/ 26194 h 133350"/>
                <a:gd name="connsiteX10" fmla="*/ 372904 w 390525"/>
                <a:gd name="connsiteY10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372904" y="7144"/>
                  </a:moveTo>
                  <a:cubicBezTo>
                    <a:pt x="366236" y="7144"/>
                    <a:pt x="360521" y="10001"/>
                    <a:pt x="357664" y="14764"/>
                  </a:cubicBezTo>
                  <a:cubicBezTo>
                    <a:pt x="321469" y="62389"/>
                    <a:pt x="264319" y="91916"/>
                    <a:pt x="199549" y="91916"/>
                  </a:cubicBezTo>
                  <a:cubicBezTo>
                    <a:pt x="134779" y="91916"/>
                    <a:pt x="78581" y="62389"/>
                    <a:pt x="41434" y="14764"/>
                  </a:cubicBezTo>
                  <a:cubicBezTo>
                    <a:pt x="37624" y="10001"/>
                    <a:pt x="31909" y="7144"/>
                    <a:pt x="26194" y="7144"/>
                  </a:cubicBez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0004"/>
                    <a:pt x="8096" y="33814"/>
                    <a:pt x="10954" y="37624"/>
                  </a:cubicBezTo>
                  <a:cubicBezTo>
                    <a:pt x="54769" y="94774"/>
                    <a:pt x="122396" y="130969"/>
                    <a:pt x="199549" y="130969"/>
                  </a:cubicBezTo>
                  <a:cubicBezTo>
                    <a:pt x="276701" y="130969"/>
                    <a:pt x="344329" y="94774"/>
                    <a:pt x="388144" y="37624"/>
                  </a:cubicBezTo>
                  <a:cubicBezTo>
                    <a:pt x="390049" y="34766"/>
                    <a:pt x="391954" y="30956"/>
                    <a:pt x="391954" y="26194"/>
                  </a:cubicBezTo>
                  <a:cubicBezTo>
                    <a:pt x="391954" y="15716"/>
                    <a:pt x="383381" y="7144"/>
                    <a:pt x="37290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C6899-45B3-4B78-94FC-875A3B5929A6}"/>
                </a:ext>
              </a:extLst>
            </p:cNvPr>
            <p:cNvSpPr/>
            <p:nvPr/>
          </p:nvSpPr>
          <p:spPr>
            <a:xfrm>
              <a:off x="6896945" y="34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27" name="Graphic 18" descr="Neutral Face with No Fill">
            <a:extLst>
              <a:ext uri="{FF2B5EF4-FFF2-40B4-BE49-F238E27FC236}">
                <a16:creationId xmlns:a16="http://schemas.microsoft.com/office/drawing/2014/main" id="{7F290690-FB5F-4058-97FF-F4A6F965692B}"/>
              </a:ext>
            </a:extLst>
          </p:cNvPr>
          <p:cNvGrpSpPr/>
          <p:nvPr/>
        </p:nvGrpSpPr>
        <p:grpSpPr>
          <a:xfrm>
            <a:off x="8142246" y="2971800"/>
            <a:ext cx="914400" cy="914400"/>
            <a:chOff x="6958839" y="3510510"/>
            <a:chExt cx="914400" cy="9144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3889CB-E246-4C65-A57B-BF96A399BD30}"/>
                </a:ext>
              </a:extLst>
            </p:cNvPr>
            <p:cNvSpPr/>
            <p:nvPr/>
          </p:nvSpPr>
          <p:spPr>
            <a:xfrm>
              <a:off x="7285070" y="4103441"/>
              <a:ext cx="257175" cy="47625"/>
            </a:xfrm>
            <a:custGeom>
              <a:avLst/>
              <a:gdLst>
                <a:gd name="connsiteX0" fmla="*/ 235744 w 257175"/>
                <a:gd name="connsiteY0" fmla="*/ 7144 h 47625"/>
                <a:gd name="connsiteX1" fmla="*/ 26194 w 257175"/>
                <a:gd name="connsiteY1" fmla="*/ 7144 h 47625"/>
                <a:gd name="connsiteX2" fmla="*/ 7144 w 257175"/>
                <a:gd name="connsiteY2" fmla="*/ 26194 h 47625"/>
                <a:gd name="connsiteX3" fmla="*/ 26194 w 257175"/>
                <a:gd name="connsiteY3" fmla="*/ 45244 h 47625"/>
                <a:gd name="connsiteX4" fmla="*/ 235744 w 257175"/>
                <a:gd name="connsiteY4" fmla="*/ 45244 h 47625"/>
                <a:gd name="connsiteX5" fmla="*/ 254794 w 257175"/>
                <a:gd name="connsiteY5" fmla="*/ 26194 h 47625"/>
                <a:gd name="connsiteX6" fmla="*/ 235744 w 25717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47625">
                  <a:moveTo>
                    <a:pt x="2357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235744" y="45244"/>
                  </a:lnTo>
                  <a:cubicBezTo>
                    <a:pt x="246221" y="45244"/>
                    <a:pt x="254794" y="36671"/>
                    <a:pt x="254794" y="26194"/>
                  </a:cubicBezTo>
                  <a:cubicBezTo>
                    <a:pt x="254794" y="15716"/>
                    <a:pt x="246221" y="7144"/>
                    <a:pt x="23574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873F8-6F7C-407F-B4B7-964D90EB9DE1}"/>
                </a:ext>
              </a:extLst>
            </p:cNvPr>
            <p:cNvSpPr/>
            <p:nvPr/>
          </p:nvSpPr>
          <p:spPr>
            <a:xfrm>
              <a:off x="7180295" y="3805309"/>
              <a:ext cx="161925" cy="47625"/>
            </a:xfrm>
            <a:custGeom>
              <a:avLst/>
              <a:gdLst>
                <a:gd name="connsiteX0" fmla="*/ 140494 w 161925"/>
                <a:gd name="connsiteY0" fmla="*/ 45244 h 47625"/>
                <a:gd name="connsiteX1" fmla="*/ 159544 w 161925"/>
                <a:gd name="connsiteY1" fmla="*/ 26194 h 47625"/>
                <a:gd name="connsiteX2" fmla="*/ 140494 w 161925"/>
                <a:gd name="connsiteY2" fmla="*/ 7144 h 47625"/>
                <a:gd name="connsiteX3" fmla="*/ 26194 w 161925"/>
                <a:gd name="connsiteY3" fmla="*/ 7144 h 47625"/>
                <a:gd name="connsiteX4" fmla="*/ 7144 w 161925"/>
                <a:gd name="connsiteY4" fmla="*/ 26194 h 47625"/>
                <a:gd name="connsiteX5" fmla="*/ 26194 w 161925"/>
                <a:gd name="connsiteY5" fmla="*/ 45244 h 47625"/>
                <a:gd name="connsiteX6" fmla="*/ 140494 w 161925"/>
                <a:gd name="connsiteY6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45244"/>
                  </a:move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A11CF5-4295-4D6E-90D0-AC71AD276777}"/>
                </a:ext>
              </a:extLst>
            </p:cNvPr>
            <p:cNvSpPr/>
            <p:nvPr/>
          </p:nvSpPr>
          <p:spPr>
            <a:xfrm>
              <a:off x="71993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E773E-9AAB-41B3-9310-76AB8346C0FA}"/>
                </a:ext>
              </a:extLst>
            </p:cNvPr>
            <p:cNvSpPr/>
            <p:nvPr/>
          </p:nvSpPr>
          <p:spPr>
            <a:xfrm>
              <a:off x="7485095" y="3805309"/>
              <a:ext cx="161925" cy="47625"/>
            </a:xfrm>
            <a:custGeom>
              <a:avLst/>
              <a:gdLst>
                <a:gd name="connsiteX0" fmla="*/ 140494 w 161925"/>
                <a:gd name="connsiteY0" fmla="*/ 7144 h 47625"/>
                <a:gd name="connsiteX1" fmla="*/ 26194 w 161925"/>
                <a:gd name="connsiteY1" fmla="*/ 7144 h 47625"/>
                <a:gd name="connsiteX2" fmla="*/ 7144 w 161925"/>
                <a:gd name="connsiteY2" fmla="*/ 26194 h 47625"/>
                <a:gd name="connsiteX3" fmla="*/ 26194 w 161925"/>
                <a:gd name="connsiteY3" fmla="*/ 45244 h 47625"/>
                <a:gd name="connsiteX4" fmla="*/ 140494 w 161925"/>
                <a:gd name="connsiteY4" fmla="*/ 45244 h 47625"/>
                <a:gd name="connsiteX5" fmla="*/ 159544 w 161925"/>
                <a:gd name="connsiteY5" fmla="*/ 26194 h 47625"/>
                <a:gd name="connsiteX6" fmla="*/ 140494 w 16192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BCB84E-F9F3-450C-BC9B-BEFFF6F46825}"/>
                </a:ext>
              </a:extLst>
            </p:cNvPr>
            <p:cNvSpPr/>
            <p:nvPr/>
          </p:nvSpPr>
          <p:spPr>
            <a:xfrm>
              <a:off x="75041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5AF315-238C-4D26-8CB8-AA33CAE799D6}"/>
                </a:ext>
              </a:extLst>
            </p:cNvPr>
            <p:cNvSpPr/>
            <p:nvPr/>
          </p:nvSpPr>
          <p:spPr>
            <a:xfrm>
              <a:off x="7046945" y="359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/>
            </a:p>
          </p:txBody>
        </p:sp>
      </p:grpSp>
      <p:pic>
        <p:nvPicPr>
          <p:cNvPr id="39" name="Graphic 38" descr="Music">
            <a:extLst>
              <a:ext uri="{FF2B5EF4-FFF2-40B4-BE49-F238E27FC236}">
                <a16:creationId xmlns:a16="http://schemas.microsoft.com/office/drawing/2014/main" id="{D023881D-4FDA-49D6-BE0A-3A27A96E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902" y="3395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C8-9611-4657-BDCC-28458989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565755-E599-400B-ABB2-E8344F1D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6228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Crawled videos that contain English dialogs from YouTube</a:t>
            </a:r>
          </a:p>
          <a:p>
            <a:r>
              <a:rPr lang="en-US" sz="2100" dirty="0"/>
              <a:t>3 sentiments classifiers used to recognize negative, neutral and positive sentiments</a:t>
            </a:r>
          </a:p>
          <a:p>
            <a:pPr lvl="1"/>
            <a:r>
              <a:rPr lang="en-US" sz="1600" dirty="0"/>
              <a:t>most confident of these decisions will be used to train an audio-based emotion recognizer</a:t>
            </a:r>
            <a:endParaRPr lang="en-US" sz="2100" dirty="0"/>
          </a:p>
          <a:p>
            <a:r>
              <a:rPr lang="en-US" sz="2100" dirty="0"/>
              <a:t>Use the train model to classify other testing videos</a:t>
            </a:r>
          </a:p>
          <a:p>
            <a:r>
              <a:rPr lang="en-US" sz="2100" dirty="0"/>
              <a:t>Evaluate the model by defining the ground truth</a:t>
            </a:r>
          </a:p>
          <a:p>
            <a:pPr lvl="2"/>
            <a:r>
              <a:rPr lang="en-US" sz="1600" dirty="0"/>
              <a:t>100 samples of negative, neutral and positive were evaluated by listening them and put a sentiment tag</a:t>
            </a:r>
          </a:p>
          <a:p>
            <a:r>
              <a:rPr lang="en-US" sz="1900" dirty="0"/>
              <a:t>Train dataset</a:t>
            </a:r>
          </a:p>
          <a:p>
            <a:pPr lvl="1"/>
            <a:r>
              <a:rPr lang="en-US" dirty="0"/>
              <a:t>125 random interviews from YouTube</a:t>
            </a:r>
          </a:p>
          <a:p>
            <a:r>
              <a:rPr lang="en-US" sz="1900" dirty="0"/>
              <a:t>Test dataset </a:t>
            </a:r>
          </a:p>
          <a:p>
            <a:pPr lvl="1"/>
            <a:r>
              <a:rPr lang="en-US" dirty="0"/>
              <a:t>10 random interviews from YouTube</a:t>
            </a:r>
            <a:endParaRPr lang="en-US" sz="1900" dirty="0"/>
          </a:p>
          <a:p>
            <a:r>
              <a:rPr lang="en-US" sz="2100" dirty="0"/>
              <a:t>Each video has a unique Id</a:t>
            </a:r>
            <a:endParaRPr lang="el-GR" sz="2100" dirty="0"/>
          </a:p>
          <a:p>
            <a:endParaRPr lang="en-US" sz="1900" dirty="0"/>
          </a:p>
          <a:p>
            <a:pPr lvl="2"/>
            <a:endParaRPr lang="en-US" sz="1600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3FAA30-8412-4390-8015-F3560F209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62" y="1845734"/>
            <a:ext cx="4729315" cy="26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for negative, neutral and positive sentiments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Captions data Preprocessing </a:t>
            </a:r>
          </a:p>
          <a:p>
            <a:pPr lvl="1"/>
            <a:r>
              <a:rPr lang="en-US" dirty="0"/>
              <a:t>exclude the segments that has no actual text and contain only tags</a:t>
            </a:r>
          </a:p>
          <a:p>
            <a:pPr lvl="1"/>
            <a:r>
              <a:rPr lang="en-US" dirty="0"/>
              <a:t>excluded segments whose duration is less than 2 secs</a:t>
            </a:r>
          </a:p>
          <a:p>
            <a:pPr lvl="1"/>
            <a:r>
              <a:rPr lang="en-US" dirty="0"/>
              <a:t>excluded segments with less than 4 words</a:t>
            </a:r>
          </a:p>
          <a:p>
            <a:r>
              <a:rPr lang="en-US" dirty="0"/>
              <a:t>Sentiment classifier</a:t>
            </a:r>
          </a:p>
          <a:p>
            <a:pPr marL="201168" lvl="1" indent="0">
              <a:buNone/>
            </a:pPr>
            <a:r>
              <a:rPr lang="en-US" dirty="0"/>
              <a:t>3 sentiment classifiers</a:t>
            </a:r>
          </a:p>
          <a:p>
            <a:pPr lvl="2"/>
            <a:r>
              <a:rPr lang="en-US" dirty="0"/>
              <a:t>VADER</a:t>
            </a:r>
          </a:p>
          <a:p>
            <a:pPr lvl="2"/>
            <a:r>
              <a:rPr lang="en-US" dirty="0" err="1"/>
              <a:t>Textblob</a:t>
            </a:r>
            <a:endParaRPr lang="en-US" dirty="0"/>
          </a:p>
          <a:p>
            <a:pPr lvl="2"/>
            <a:r>
              <a:rPr lang="en-US" dirty="0" err="1"/>
              <a:t>en.pattern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Excluded segments at which the above sentiment classifiers had different results</a:t>
            </a:r>
          </a:p>
          <a:p>
            <a:pPr marL="201168" lvl="1" indent="0">
              <a:buNone/>
            </a:pPr>
            <a:r>
              <a:rPr lang="en-US" dirty="0"/>
              <a:t>Final score of sentiment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average outcome of the 3 classifiers for each segment</a:t>
            </a:r>
          </a:p>
          <a:p>
            <a:pPr marL="201168" lvl="1" indent="0">
              <a:buNone/>
            </a:pPr>
            <a:r>
              <a:rPr lang="en-US" dirty="0"/>
              <a:t>Reject positives and negatives segments whose polarity is less than 0.25 (absolute value)</a:t>
            </a:r>
          </a:p>
          <a:p>
            <a:pPr marL="201168" lvl="1" indent="0">
              <a:buNone/>
            </a:pPr>
            <a:r>
              <a:rPr lang="en-US" dirty="0"/>
              <a:t>The outcome of each video will be saved at a pickle file and will be used from the audio classifier</a:t>
            </a:r>
          </a:p>
          <a:p>
            <a:pPr marL="201168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4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emotion recognizer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Each wav from the train dataset </a:t>
            </a:r>
            <a:r>
              <a:rPr lang="en-US" sz="1800" dirty="0" err="1"/>
              <a:t>splitted</a:t>
            </a:r>
            <a:r>
              <a:rPr lang="en-US" sz="1800" dirty="0"/>
              <a:t> in the segments that are referred at sentiment analysis</a:t>
            </a:r>
          </a:p>
          <a:p>
            <a:r>
              <a:rPr lang="en-US" sz="1800" dirty="0"/>
              <a:t>A folder per </a:t>
            </a:r>
            <a:r>
              <a:rPr lang="en-US" sz="1800" dirty="0" err="1"/>
              <a:t>VideoID</a:t>
            </a:r>
            <a:r>
              <a:rPr lang="en-US" sz="1800" dirty="0"/>
              <a:t> will be created</a:t>
            </a:r>
          </a:p>
          <a:p>
            <a:r>
              <a:rPr lang="en-US" sz="1800" dirty="0"/>
              <a:t>Functions from </a:t>
            </a:r>
            <a:r>
              <a:rPr lang="en-US" sz="1800" dirty="0" err="1"/>
              <a:t>pyAudioAnalysis</a:t>
            </a:r>
            <a:r>
              <a:rPr lang="en-US" sz="1800" dirty="0"/>
              <a:t> are used</a:t>
            </a:r>
          </a:p>
          <a:p>
            <a:pPr lvl="1"/>
            <a:r>
              <a:rPr lang="en-US" sz="1600" dirty="0" err="1"/>
              <a:t>dirsWavFeatureExtraction</a:t>
            </a:r>
            <a:r>
              <a:rPr lang="en-US" sz="1600" dirty="0"/>
              <a:t> of </a:t>
            </a:r>
            <a:r>
              <a:rPr lang="en-US" sz="1600" dirty="0" err="1"/>
              <a:t>pyaudioanalysis</a:t>
            </a:r>
            <a:r>
              <a:rPr lang="en-US" sz="1600" dirty="0"/>
              <a:t> for audio sentiment classification</a:t>
            </a:r>
          </a:p>
          <a:p>
            <a:pPr lvl="1"/>
            <a:r>
              <a:rPr lang="en-US" sz="1600" dirty="0"/>
              <a:t>Features set are normalized to 0-mean and 1-std, to avoid any outliers </a:t>
            </a:r>
          </a:p>
          <a:p>
            <a:pPr lvl="1"/>
            <a:r>
              <a:rPr lang="en-US" sz="1600" dirty="0"/>
              <a:t>Perform Cross Validation</a:t>
            </a:r>
          </a:p>
          <a:p>
            <a:pPr lvl="2"/>
            <a:r>
              <a:rPr lang="en-US" dirty="0"/>
              <a:t>select the best C parameter for the </a:t>
            </a:r>
            <a:r>
              <a:rPr lang="en-US" b="1" dirty="0"/>
              <a:t>SVM</a:t>
            </a:r>
            <a:r>
              <a:rPr lang="en-US" dirty="0"/>
              <a:t> classifier based on the best fold</a:t>
            </a:r>
          </a:p>
          <a:p>
            <a:pPr lvl="2"/>
            <a:r>
              <a:rPr lang="en-US" dirty="0"/>
              <a:t>Split per </a:t>
            </a:r>
            <a:r>
              <a:rPr lang="en-US" dirty="0" err="1"/>
              <a:t>VideoId</a:t>
            </a:r>
            <a:r>
              <a:rPr lang="en-US" dirty="0"/>
              <a:t> and no per segment for the cross validation</a:t>
            </a:r>
          </a:p>
          <a:p>
            <a:pPr lvl="2"/>
            <a:r>
              <a:rPr lang="en-US" dirty="0"/>
              <a:t>Negative, Positive and Neutral classes become balanced using SMOTE from </a:t>
            </a:r>
            <a:r>
              <a:rPr lang="en-US" i="1" dirty="0" err="1"/>
              <a:t>imblearn</a:t>
            </a:r>
            <a:r>
              <a:rPr lang="en-US" dirty="0"/>
              <a:t> library</a:t>
            </a:r>
          </a:p>
          <a:p>
            <a:r>
              <a:rPr lang="en-US" sz="1800" dirty="0"/>
              <a:t>The final model is saved at a pickle to be used for test dataset</a:t>
            </a:r>
            <a:endParaRPr lang="el-GR" sz="1800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1E99FC5-9610-45D6-A42F-0D52E3BD42F3}"/>
              </a:ext>
            </a:extLst>
          </p:cNvPr>
          <p:cNvPicPr/>
          <p:nvPr/>
        </p:nvPicPr>
        <p:blipFill rotWithShape="1">
          <a:blip r:embed="rId2"/>
          <a:srcRect r="74080" b="10770"/>
          <a:stretch/>
        </p:blipFill>
        <p:spPr>
          <a:xfrm>
            <a:off x="8940189" y="3670600"/>
            <a:ext cx="1276416" cy="2107790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85382990-88C9-45FB-81E9-5C936DE0065A}"/>
              </a:ext>
            </a:extLst>
          </p:cNvPr>
          <p:cNvPicPr/>
          <p:nvPr/>
        </p:nvPicPr>
        <p:blipFill rotWithShape="1">
          <a:blip r:embed="rId3"/>
          <a:srcRect r="63926" b="38858"/>
          <a:stretch/>
        </p:blipFill>
        <p:spPr>
          <a:xfrm>
            <a:off x="8650381" y="2170808"/>
            <a:ext cx="1903565" cy="1578232"/>
          </a:xfrm>
          <a:prstGeom prst="rect">
            <a:avLst/>
          </a:prstGeom>
          <a:ln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DB100-6DD0-4230-9ECF-DFC7CC2A3E32}"/>
              </a:ext>
            </a:extLst>
          </p:cNvPr>
          <p:cNvCxnSpPr/>
          <p:nvPr/>
        </p:nvCxnSpPr>
        <p:spPr>
          <a:xfrm flipH="1" flipV="1">
            <a:off x="9261987" y="3429000"/>
            <a:ext cx="12781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[1/5]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026"/>
            <a:ext cx="10058400" cy="44298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Evaluate the ground-truth (sentiment analysis) of train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train dataset to declare its polarity and compare then with the results of the sentiment classifiers</a:t>
            </a:r>
          </a:p>
          <a:p>
            <a:pPr lvl="2"/>
            <a:r>
              <a:rPr lang="en-US" sz="1600" dirty="0"/>
              <a:t>3 different polarities declared and at the final state the majority sentiment is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 form the </a:t>
            </a:r>
          </a:p>
          <a:p>
            <a:pPr marL="384048" lvl="2" indent="0">
              <a:buNone/>
            </a:pPr>
            <a:r>
              <a:rPr lang="en-US" dirty="0"/>
              <a:t>sentiment classifiers and on y-axis the results which are </a:t>
            </a:r>
          </a:p>
          <a:p>
            <a:pPr marL="384048" lvl="2" indent="0">
              <a:buNone/>
            </a:pPr>
            <a:r>
              <a:rPr lang="en-US" dirty="0"/>
              <a:t>declared by us, listening the segments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1C943-B7AF-44D2-93B0-58F61F56A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2004" y="2920241"/>
            <a:ext cx="3465195" cy="2760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9932-A718-41C4-A895-197E870457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62032" y="2920241"/>
            <a:ext cx="3465195" cy="27603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542800-4B35-4CD2-878C-CA906F8DA15F}"/>
              </a:ext>
            </a:extLst>
          </p:cNvPr>
          <p:cNvSpPr/>
          <p:nvPr/>
        </p:nvSpPr>
        <p:spPr>
          <a:xfrm>
            <a:off x="9754676" y="4152929"/>
            <a:ext cx="2250640" cy="204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of segments are well classified with sentiment analysis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 0.7890368491509899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0.8132850241545894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Recall: 0.7908742444346161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[3/5]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of the audio-based emotion recognizer on train dataset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sz="1300" dirty="0"/>
          </a:p>
          <a:p>
            <a:pPr marL="201168" lvl="1" indent="0">
              <a:buNone/>
            </a:pPr>
            <a:r>
              <a:rPr lang="en-US" sz="1300" dirty="0"/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300" dirty="0"/>
              <a:t>and on y-axis the results from sentiment analysis. </a:t>
            </a:r>
            <a:endParaRPr lang="el-GR" sz="1300" dirty="0"/>
          </a:p>
          <a:p>
            <a:endParaRPr lang="el-G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1CE074B-66C0-4947-81CC-07F123807317}"/>
              </a:ext>
            </a:extLst>
          </p:cNvPr>
          <p:cNvPicPr/>
          <p:nvPr/>
        </p:nvPicPr>
        <p:blipFill rotWithShape="1">
          <a:blip r:embed="rId2"/>
          <a:srcRect l="-122" t="14241" r="51118" b="8339"/>
          <a:stretch/>
        </p:blipFill>
        <p:spPr>
          <a:xfrm>
            <a:off x="1036320" y="2310579"/>
            <a:ext cx="2994907" cy="2810061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551BE-6408-47FD-BB78-2819E040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82" y="2465899"/>
            <a:ext cx="2994907" cy="26368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5B4AE-D687-4B3D-98C3-B963018BD08A}"/>
              </a:ext>
            </a:extLst>
          </p:cNvPr>
          <p:cNvSpPr/>
          <p:nvPr/>
        </p:nvSpPr>
        <p:spPr>
          <a:xfrm>
            <a:off x="9538365" y="4719482"/>
            <a:ext cx="2574977" cy="15240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60% of the positive,55% of neutral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of negative segments are predicted well.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F1_score:0.4833333333333333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[4/5]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Evaluate the sentiment analysis on test dataset</a:t>
            </a:r>
          </a:p>
          <a:p>
            <a:pPr marL="201168" lvl="1" indent="0">
              <a:buNone/>
            </a:pPr>
            <a:r>
              <a:rPr lang="en-US" sz="2000" dirty="0"/>
              <a:t>Listen 100 segments from the test dataset to declare its polarity and compare then with the results of the sentiment classifiers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</a:t>
            </a:r>
          </a:p>
          <a:p>
            <a:pPr marL="384048" lvl="2" indent="0">
              <a:buNone/>
            </a:pPr>
            <a:r>
              <a:rPr lang="en-US" dirty="0"/>
              <a:t>form the sentiment classifiers and on y-axis the </a:t>
            </a:r>
          </a:p>
          <a:p>
            <a:pPr marL="384048" lvl="2" indent="0">
              <a:buNone/>
            </a:pPr>
            <a:r>
              <a:rPr lang="en-US" dirty="0"/>
              <a:t>results which are declared by us, listening the segments</a:t>
            </a:r>
            <a:endParaRPr lang="en-US" sz="1600" dirty="0"/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1F7FA-43F7-46D3-A36F-87B5A738F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3146" y="2750574"/>
            <a:ext cx="3308985" cy="271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1FAB-B231-4A26-83E1-C4A90C0AD3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078" y="2826333"/>
            <a:ext cx="3384284" cy="263569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3B76F2-FCA8-4798-B9E7-553EC8B973DA}"/>
              </a:ext>
            </a:extLst>
          </p:cNvPr>
          <p:cNvSpPr/>
          <p:nvPr/>
        </p:nvSpPr>
        <p:spPr>
          <a:xfrm>
            <a:off x="9277959" y="4513006"/>
            <a:ext cx="2761790" cy="1661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75% positive, 65% neutral and 80% of negative segments are well classified with sentiment analysis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 0.7467068878833585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Precision: 0.779031612645058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Recall: 0.740270926317438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[5/5]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Performance of the audio-based emotion recognizer on test dataset</a:t>
            </a:r>
          </a:p>
          <a:p>
            <a:pPr marL="201168" lvl="1" indent="0">
              <a:buNone/>
            </a:pPr>
            <a:r>
              <a:rPr lang="en-US" sz="1700" dirty="0"/>
              <a:t>Ground truth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listen 100 segments from the test dataset, from all sentiments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F11A-7030-4A5D-A8DF-F1F077A34F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4" y="2473839"/>
            <a:ext cx="3841750" cy="324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3FF43-D4E6-4699-B23C-F38F1F7B5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7862" y="2640361"/>
            <a:ext cx="3841750" cy="3077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1163D-BB0F-4AFA-847B-5E76CE4E6F9A}"/>
              </a:ext>
            </a:extLst>
          </p:cNvPr>
          <p:cNvSpPr txBox="1"/>
          <p:nvPr/>
        </p:nvSpPr>
        <p:spPr>
          <a:xfrm>
            <a:off x="1103179" y="5717571"/>
            <a:ext cx="35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on y-axis the results from sentiment analysis. </a:t>
            </a:r>
            <a:endParaRPr lang="el-G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CAA18D-3503-4C3F-A00A-95751764A0A2}"/>
              </a:ext>
            </a:extLst>
          </p:cNvPr>
          <p:cNvSpPr/>
          <p:nvPr/>
        </p:nvSpPr>
        <p:spPr>
          <a:xfrm>
            <a:off x="9277959" y="4837470"/>
            <a:ext cx="2761790" cy="1337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37% of the positives, 50% of the neutral and 37% of negative segments are predicted well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F1_score:0.43121387283236995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el-G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AEEC2-8727-41E4-8628-28A6723B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93353"/>
              </p:ext>
            </p:extLst>
          </p:nvPr>
        </p:nvGraphicFramePr>
        <p:xfrm>
          <a:off x="1097280" y="1857947"/>
          <a:ext cx="10058400" cy="4263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528">
                  <a:extLst>
                    <a:ext uri="{9D8B030D-6E8A-4147-A177-3AD203B41FA5}">
                      <a16:colId xmlns:a16="http://schemas.microsoft.com/office/drawing/2014/main" val="1097911276"/>
                    </a:ext>
                  </a:extLst>
                </a:gridCol>
                <a:gridCol w="4037158">
                  <a:extLst>
                    <a:ext uri="{9D8B030D-6E8A-4147-A177-3AD203B41FA5}">
                      <a16:colId xmlns:a16="http://schemas.microsoft.com/office/drawing/2014/main" val="1147645009"/>
                    </a:ext>
                  </a:extLst>
                </a:gridCol>
                <a:gridCol w="4259714">
                  <a:extLst>
                    <a:ext uri="{9D8B030D-6E8A-4147-A177-3AD203B41FA5}">
                      <a16:colId xmlns:a16="http://schemas.microsoft.com/office/drawing/2014/main" val="1419466670"/>
                    </a:ext>
                  </a:extLst>
                </a:gridCol>
              </a:tblGrid>
              <a:tr h="187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630006"/>
                  </a:ext>
                </a:extLst>
              </a:tr>
              <a:tr h="2016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automatic text sentiment 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80/% of segments are well classified with sentiment analysis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0.7890368491509899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0.8132850241545894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0.7908742444346161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75% positive, 65% neutral and 80% of negative segments are well classified with sentiment analysis.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 0.7467068878833585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0.779031612645058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 0.740270926317438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66023"/>
                  </a:ext>
                </a:extLst>
              </a:tr>
              <a:tr h="1640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Audio-based 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60% of the positive, 55% of neutral and 30%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0.4833333333333333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37% of the positives, 50% of the neutral and 37%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0.43121387283236995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325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F8CB99-5B45-4F63-9A9B-4435A0110D79}"/>
              </a:ext>
            </a:extLst>
          </p:cNvPr>
          <p:cNvSpPr/>
          <p:nvPr/>
        </p:nvSpPr>
        <p:spPr>
          <a:xfrm>
            <a:off x="7075293" y="6415548"/>
            <a:ext cx="4975122" cy="4424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2"/>
              </a:rPr>
              <a:t>https://github.com/salevizo/multimodal_audio.git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0511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3821</TotalTime>
  <Words>749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Retrospect</vt:lpstr>
      <vt:lpstr>  Multimodal Information Processing and Analysis </vt:lpstr>
      <vt:lpstr>Introduction</vt:lpstr>
      <vt:lpstr>Sentiment classification for negative, neutral and positive sentiments</vt:lpstr>
      <vt:lpstr>Audio-based emotion recognizer</vt:lpstr>
      <vt:lpstr>Audio-based model performance [1/5]</vt:lpstr>
      <vt:lpstr>Audio-based model performance [3/5]</vt:lpstr>
      <vt:lpstr>Audio-based model performance [4/5]</vt:lpstr>
      <vt:lpstr>Audio-based model performance [5/5]</vt:lpstr>
      <vt:lpstr>Final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598</cp:revision>
  <dcterms:created xsi:type="dcterms:W3CDTF">2018-10-10T11:21:44Z</dcterms:created>
  <dcterms:modified xsi:type="dcterms:W3CDTF">2019-01-27T10:28:52Z</dcterms:modified>
</cp:coreProperties>
</file>