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2"/>
  </p:notesMasterIdLst>
  <p:sldIdLst>
    <p:sldId id="275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CFE5F-FD4F-9FFB-A766-8252B26514BB}" v="42" dt="2018-11-09T12:22:22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107C4-8A98-4363-BC93-CD76F67EC9A2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4CAF3-7E90-4AAD-B160-6D6885140FD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814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8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56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686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95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888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099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354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906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318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109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A70E78-2C06-4430-A401-D2D6150D7B5A}" type="datetimeFigureOut">
              <a:rPr lang="el-GR" smtClean="0"/>
              <a:t>8/1/2019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9E0CE1-BCA3-4285-9DFE-6D1DF8AEA745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6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evizo/multimodal_audio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42D9-EB69-4EED-BE0B-8789755EF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2245"/>
            <a:ext cx="9144000" cy="2387600"/>
          </a:xfrm>
        </p:spPr>
        <p:txBody>
          <a:bodyPr>
            <a:noAutofit/>
          </a:bodyPr>
          <a:lstStyle/>
          <a:p>
            <a:pPr algn="ctr"/>
            <a:br>
              <a:rPr lang="el-GR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 </a:t>
            </a:r>
            <a:r>
              <a:rPr lang="en-US" sz="6000" b="1" dirty="0">
                <a:solidFill>
                  <a:schemeClr val="tx2"/>
                </a:solidFill>
              </a:rPr>
              <a:t>Multimodal Information Processing and Analysis </a:t>
            </a:r>
            <a:endParaRPr lang="el-GR" sz="6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595E6-F68E-4F9C-927F-97AAC17FC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975" y="3144837"/>
            <a:ext cx="9144000" cy="3639011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000" dirty="0"/>
          </a:p>
          <a:p>
            <a:pPr algn="ctr"/>
            <a:r>
              <a:rPr lang="en-US" sz="1600" dirty="0"/>
              <a:t>Alevizopoulou Sofia 2022201704002</a:t>
            </a:r>
          </a:p>
          <a:p>
            <a:pPr algn="ctr"/>
            <a:r>
              <a:rPr lang="en-US" sz="1600" dirty="0"/>
              <a:t>Avgeros Giannis 2022201704003</a:t>
            </a:r>
          </a:p>
          <a:p>
            <a:pPr algn="ctr"/>
            <a:r>
              <a:rPr lang="en-US" sz="1600" dirty="0" err="1"/>
              <a:t>Tsiatsios</a:t>
            </a:r>
            <a:r>
              <a:rPr lang="en-US" sz="1600" dirty="0"/>
              <a:t> George 2022201704024</a:t>
            </a:r>
          </a:p>
          <a:p>
            <a:pPr algn="ctr"/>
            <a:r>
              <a:rPr lang="en-US" sz="1800" b="1" dirty="0"/>
              <a:t>MSC Data Science</a:t>
            </a:r>
            <a:br>
              <a:rPr lang="en-US" sz="1800" b="1" dirty="0"/>
            </a:br>
            <a:r>
              <a:rPr lang="en-US" sz="1800" b="1" dirty="0"/>
              <a:t>Athens 2019</a:t>
            </a:r>
            <a:endParaRPr lang="el-GR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8BE64-8B19-4264-90DC-45BF66B4BF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9550" y="426718"/>
            <a:ext cx="3352800" cy="74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0B816-E130-4509-94FB-2C9E4B201F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473690" y="234630"/>
            <a:ext cx="1508760" cy="11303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718D5B-6847-4274-8489-3DA6282A0B75}"/>
              </a:ext>
            </a:extLst>
          </p:cNvPr>
          <p:cNvSpPr txBox="1">
            <a:spLocks/>
          </p:cNvSpPr>
          <p:nvPr/>
        </p:nvSpPr>
        <p:spPr>
          <a:xfrm>
            <a:off x="1524000" y="193604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sz="5000" dirty="0">
              <a:solidFill>
                <a:schemeClr val="tx2"/>
              </a:solidFill>
            </a:endParaRPr>
          </a:p>
          <a:p>
            <a:pPr algn="ctr"/>
            <a:r>
              <a:rPr lang="en-US" sz="5000" dirty="0">
                <a:solidFill>
                  <a:schemeClr val="tx2"/>
                </a:solidFill>
              </a:rPr>
              <a:t> </a:t>
            </a:r>
            <a:r>
              <a:rPr lang="en-US" sz="4000" dirty="0">
                <a:solidFill>
                  <a:schemeClr val="tx2"/>
                </a:solidFill>
              </a:rPr>
              <a:t>P3 Large – scale cross – modal speech emotion recognition </a:t>
            </a:r>
            <a:endParaRPr lang="el-GR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8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D50A4D-C8A6-4BB4-920A-A5799B39834D}"/>
              </a:ext>
            </a:extLst>
          </p:cNvPr>
          <p:cNvSpPr/>
          <p:nvPr/>
        </p:nvSpPr>
        <p:spPr>
          <a:xfrm>
            <a:off x="4168877" y="1816961"/>
            <a:ext cx="3323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</a:t>
            </a:r>
            <a:endParaRPr lang="el-G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3" name="Graphic 12" descr="Music">
            <a:extLst>
              <a:ext uri="{FF2B5EF4-FFF2-40B4-BE49-F238E27FC236}">
                <a16:creationId xmlns:a16="http://schemas.microsoft.com/office/drawing/2014/main" id="{E84B092D-3B23-4927-82B0-0199803AA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419" y="5863918"/>
            <a:ext cx="914400" cy="914400"/>
          </a:xfrm>
          <a:prstGeom prst="rect">
            <a:avLst/>
          </a:prstGeom>
        </p:spPr>
      </p:pic>
      <p:pic>
        <p:nvPicPr>
          <p:cNvPr id="14" name="Graphic 13" descr="Music">
            <a:extLst>
              <a:ext uri="{FF2B5EF4-FFF2-40B4-BE49-F238E27FC236}">
                <a16:creationId xmlns:a16="http://schemas.microsoft.com/office/drawing/2014/main" id="{3B47995C-733A-4C8B-8708-5711933A7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5360" y="5092393"/>
            <a:ext cx="914400" cy="914400"/>
          </a:xfrm>
          <a:prstGeom prst="rect">
            <a:avLst/>
          </a:prstGeom>
        </p:spPr>
      </p:pic>
      <p:pic>
        <p:nvPicPr>
          <p:cNvPr id="15" name="Graphic 14" descr="Music">
            <a:extLst>
              <a:ext uri="{FF2B5EF4-FFF2-40B4-BE49-F238E27FC236}">
                <a16:creationId xmlns:a16="http://schemas.microsoft.com/office/drawing/2014/main" id="{8A8AC5CC-E4DA-4909-8355-0B168142A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743" y="5376238"/>
            <a:ext cx="914400" cy="914400"/>
          </a:xfrm>
          <a:prstGeom prst="rect">
            <a:avLst/>
          </a:prstGeom>
        </p:spPr>
      </p:pic>
      <p:grpSp>
        <p:nvGrpSpPr>
          <p:cNvPr id="22" name="Graphic 16" descr="Smiling Face with No Fill">
            <a:extLst>
              <a:ext uri="{FF2B5EF4-FFF2-40B4-BE49-F238E27FC236}">
                <a16:creationId xmlns:a16="http://schemas.microsoft.com/office/drawing/2014/main" id="{C224F0EA-78FB-473E-B550-00DDA3786661}"/>
              </a:ext>
            </a:extLst>
          </p:cNvPr>
          <p:cNvGrpSpPr/>
          <p:nvPr/>
        </p:nvGrpSpPr>
        <p:grpSpPr>
          <a:xfrm>
            <a:off x="1546752" y="5376238"/>
            <a:ext cx="914400" cy="914400"/>
            <a:chOff x="6808839" y="3360510"/>
            <a:chExt cx="914400" cy="9144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F6A7CA-44F7-41EC-AB42-7080C054C22B}"/>
                </a:ext>
              </a:extLst>
            </p:cNvPr>
            <p:cNvSpPr/>
            <p:nvPr/>
          </p:nvSpPr>
          <p:spPr>
            <a:xfrm>
              <a:off x="7049345" y="3696266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9141B5B-CFD3-4CC4-9F95-793A114956EC}"/>
                </a:ext>
              </a:extLst>
            </p:cNvPr>
            <p:cNvSpPr/>
            <p:nvPr/>
          </p:nvSpPr>
          <p:spPr>
            <a:xfrm>
              <a:off x="7354145" y="3696266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21B99-AC3C-418C-A3B9-EC35A61638AC}"/>
                </a:ext>
              </a:extLst>
            </p:cNvPr>
            <p:cNvSpPr/>
            <p:nvPr/>
          </p:nvSpPr>
          <p:spPr>
            <a:xfrm>
              <a:off x="7066490" y="3934391"/>
              <a:ext cx="390525" cy="133350"/>
            </a:xfrm>
            <a:custGeom>
              <a:avLst/>
              <a:gdLst>
                <a:gd name="connsiteX0" fmla="*/ 372904 w 390525"/>
                <a:gd name="connsiteY0" fmla="*/ 7144 h 133350"/>
                <a:gd name="connsiteX1" fmla="*/ 357664 w 390525"/>
                <a:gd name="connsiteY1" fmla="*/ 14764 h 133350"/>
                <a:gd name="connsiteX2" fmla="*/ 199549 w 390525"/>
                <a:gd name="connsiteY2" fmla="*/ 91916 h 133350"/>
                <a:gd name="connsiteX3" fmla="*/ 41434 w 390525"/>
                <a:gd name="connsiteY3" fmla="*/ 14764 h 133350"/>
                <a:gd name="connsiteX4" fmla="*/ 26194 w 390525"/>
                <a:gd name="connsiteY4" fmla="*/ 7144 h 133350"/>
                <a:gd name="connsiteX5" fmla="*/ 7144 w 390525"/>
                <a:gd name="connsiteY5" fmla="*/ 26194 h 133350"/>
                <a:gd name="connsiteX6" fmla="*/ 10954 w 390525"/>
                <a:gd name="connsiteY6" fmla="*/ 37624 h 133350"/>
                <a:gd name="connsiteX7" fmla="*/ 199549 w 390525"/>
                <a:gd name="connsiteY7" fmla="*/ 130969 h 133350"/>
                <a:gd name="connsiteX8" fmla="*/ 388144 w 390525"/>
                <a:gd name="connsiteY8" fmla="*/ 37624 h 133350"/>
                <a:gd name="connsiteX9" fmla="*/ 391954 w 390525"/>
                <a:gd name="connsiteY9" fmla="*/ 26194 h 133350"/>
                <a:gd name="connsiteX10" fmla="*/ 372904 w 390525"/>
                <a:gd name="connsiteY10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525" h="133350">
                  <a:moveTo>
                    <a:pt x="372904" y="7144"/>
                  </a:moveTo>
                  <a:cubicBezTo>
                    <a:pt x="366236" y="7144"/>
                    <a:pt x="360521" y="10001"/>
                    <a:pt x="357664" y="14764"/>
                  </a:cubicBezTo>
                  <a:cubicBezTo>
                    <a:pt x="321469" y="62389"/>
                    <a:pt x="264319" y="91916"/>
                    <a:pt x="199549" y="91916"/>
                  </a:cubicBezTo>
                  <a:cubicBezTo>
                    <a:pt x="134779" y="91916"/>
                    <a:pt x="78581" y="62389"/>
                    <a:pt x="41434" y="14764"/>
                  </a:cubicBezTo>
                  <a:cubicBezTo>
                    <a:pt x="37624" y="10001"/>
                    <a:pt x="31909" y="7144"/>
                    <a:pt x="26194" y="7144"/>
                  </a:cubicBezTo>
                  <a:cubicBezTo>
                    <a:pt x="15716" y="7144"/>
                    <a:pt x="7144" y="15716"/>
                    <a:pt x="7144" y="26194"/>
                  </a:cubicBezTo>
                  <a:cubicBezTo>
                    <a:pt x="7144" y="30004"/>
                    <a:pt x="8096" y="33814"/>
                    <a:pt x="10954" y="37624"/>
                  </a:cubicBezTo>
                  <a:cubicBezTo>
                    <a:pt x="54769" y="94774"/>
                    <a:pt x="122396" y="130969"/>
                    <a:pt x="199549" y="130969"/>
                  </a:cubicBezTo>
                  <a:cubicBezTo>
                    <a:pt x="276701" y="130969"/>
                    <a:pt x="344329" y="94774"/>
                    <a:pt x="388144" y="37624"/>
                  </a:cubicBezTo>
                  <a:cubicBezTo>
                    <a:pt x="390049" y="34766"/>
                    <a:pt x="391954" y="30956"/>
                    <a:pt x="391954" y="26194"/>
                  </a:cubicBezTo>
                  <a:cubicBezTo>
                    <a:pt x="391954" y="15716"/>
                    <a:pt x="383381" y="7144"/>
                    <a:pt x="37290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4C6899-45B3-4B78-94FC-875A3B5929A6}"/>
                </a:ext>
              </a:extLst>
            </p:cNvPr>
            <p:cNvSpPr/>
            <p:nvPr/>
          </p:nvSpPr>
          <p:spPr>
            <a:xfrm>
              <a:off x="6896945" y="3448616"/>
              <a:ext cx="733425" cy="733425"/>
            </a:xfrm>
            <a:custGeom>
              <a:avLst/>
              <a:gdLst>
                <a:gd name="connsiteX0" fmla="*/ 369094 w 733425"/>
                <a:gd name="connsiteY0" fmla="*/ 45244 h 733425"/>
                <a:gd name="connsiteX1" fmla="*/ 692944 w 733425"/>
                <a:gd name="connsiteY1" fmla="*/ 369094 h 733425"/>
                <a:gd name="connsiteX2" fmla="*/ 369094 w 733425"/>
                <a:gd name="connsiteY2" fmla="*/ 692944 h 733425"/>
                <a:gd name="connsiteX3" fmla="*/ 45244 w 733425"/>
                <a:gd name="connsiteY3" fmla="*/ 369094 h 733425"/>
                <a:gd name="connsiteX4" fmla="*/ 369094 w 733425"/>
                <a:gd name="connsiteY4" fmla="*/ 45244 h 733425"/>
                <a:gd name="connsiteX5" fmla="*/ 369094 w 733425"/>
                <a:gd name="connsiteY5" fmla="*/ 7144 h 733425"/>
                <a:gd name="connsiteX6" fmla="*/ 7144 w 733425"/>
                <a:gd name="connsiteY6" fmla="*/ 369094 h 733425"/>
                <a:gd name="connsiteX7" fmla="*/ 369094 w 733425"/>
                <a:gd name="connsiteY7" fmla="*/ 731044 h 733425"/>
                <a:gd name="connsiteX8" fmla="*/ 731044 w 733425"/>
                <a:gd name="connsiteY8" fmla="*/ 369094 h 733425"/>
                <a:gd name="connsiteX9" fmla="*/ 369094 w 733425"/>
                <a:gd name="connsiteY9" fmla="*/ 7144 h 733425"/>
                <a:gd name="connsiteX10" fmla="*/ 369094 w 733425"/>
                <a:gd name="connsiteY10" fmla="*/ 71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425" h="733425">
                  <a:moveTo>
                    <a:pt x="369094" y="45244"/>
                  </a:moveTo>
                  <a:cubicBezTo>
                    <a:pt x="547211" y="45244"/>
                    <a:pt x="692944" y="190976"/>
                    <a:pt x="692944" y="369094"/>
                  </a:cubicBezTo>
                  <a:cubicBezTo>
                    <a:pt x="692944" y="547211"/>
                    <a:pt x="547211" y="692944"/>
                    <a:pt x="369094" y="692944"/>
                  </a:cubicBezTo>
                  <a:cubicBezTo>
                    <a:pt x="190976" y="692944"/>
                    <a:pt x="45244" y="547211"/>
                    <a:pt x="45244" y="369094"/>
                  </a:cubicBezTo>
                  <a:cubicBezTo>
                    <a:pt x="45244" y="190976"/>
                    <a:pt x="190976" y="45244"/>
                    <a:pt x="369094" y="45244"/>
                  </a:cubicBezTo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lnTo>
                    <a:pt x="36909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</p:grpSp>
      <p:grpSp>
        <p:nvGrpSpPr>
          <p:cNvPr id="27" name="Graphic 18" descr="Neutral Face with No Fill">
            <a:extLst>
              <a:ext uri="{FF2B5EF4-FFF2-40B4-BE49-F238E27FC236}">
                <a16:creationId xmlns:a16="http://schemas.microsoft.com/office/drawing/2014/main" id="{7F290690-FB5F-4058-97FF-F4A6F965692B}"/>
              </a:ext>
            </a:extLst>
          </p:cNvPr>
          <p:cNvGrpSpPr/>
          <p:nvPr/>
        </p:nvGrpSpPr>
        <p:grpSpPr>
          <a:xfrm>
            <a:off x="5726150" y="5835819"/>
            <a:ext cx="914400" cy="914400"/>
            <a:chOff x="6958839" y="3510510"/>
            <a:chExt cx="914400" cy="9144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3889CB-E246-4C65-A57B-BF96A399BD30}"/>
                </a:ext>
              </a:extLst>
            </p:cNvPr>
            <p:cNvSpPr/>
            <p:nvPr/>
          </p:nvSpPr>
          <p:spPr>
            <a:xfrm>
              <a:off x="7285070" y="4103441"/>
              <a:ext cx="257175" cy="47625"/>
            </a:xfrm>
            <a:custGeom>
              <a:avLst/>
              <a:gdLst>
                <a:gd name="connsiteX0" fmla="*/ 235744 w 257175"/>
                <a:gd name="connsiteY0" fmla="*/ 7144 h 47625"/>
                <a:gd name="connsiteX1" fmla="*/ 26194 w 257175"/>
                <a:gd name="connsiteY1" fmla="*/ 7144 h 47625"/>
                <a:gd name="connsiteX2" fmla="*/ 7144 w 257175"/>
                <a:gd name="connsiteY2" fmla="*/ 26194 h 47625"/>
                <a:gd name="connsiteX3" fmla="*/ 26194 w 257175"/>
                <a:gd name="connsiteY3" fmla="*/ 45244 h 47625"/>
                <a:gd name="connsiteX4" fmla="*/ 235744 w 257175"/>
                <a:gd name="connsiteY4" fmla="*/ 45244 h 47625"/>
                <a:gd name="connsiteX5" fmla="*/ 254794 w 257175"/>
                <a:gd name="connsiteY5" fmla="*/ 26194 h 47625"/>
                <a:gd name="connsiteX6" fmla="*/ 235744 w 257175"/>
                <a:gd name="connsiteY6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" h="47625">
                  <a:moveTo>
                    <a:pt x="235744" y="7144"/>
                  </a:move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cubicBezTo>
                    <a:pt x="7144" y="36671"/>
                    <a:pt x="15716" y="45244"/>
                    <a:pt x="26194" y="45244"/>
                  </a:cubicBezTo>
                  <a:lnTo>
                    <a:pt x="235744" y="45244"/>
                  </a:lnTo>
                  <a:cubicBezTo>
                    <a:pt x="246221" y="45244"/>
                    <a:pt x="254794" y="36671"/>
                    <a:pt x="254794" y="26194"/>
                  </a:cubicBezTo>
                  <a:cubicBezTo>
                    <a:pt x="254794" y="15716"/>
                    <a:pt x="246221" y="7144"/>
                    <a:pt x="23574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E9873F8-6F7C-407F-B4B7-964D90EB9DE1}"/>
                </a:ext>
              </a:extLst>
            </p:cNvPr>
            <p:cNvSpPr/>
            <p:nvPr/>
          </p:nvSpPr>
          <p:spPr>
            <a:xfrm>
              <a:off x="7180295" y="3805309"/>
              <a:ext cx="161925" cy="47625"/>
            </a:xfrm>
            <a:custGeom>
              <a:avLst/>
              <a:gdLst>
                <a:gd name="connsiteX0" fmla="*/ 140494 w 161925"/>
                <a:gd name="connsiteY0" fmla="*/ 45244 h 47625"/>
                <a:gd name="connsiteX1" fmla="*/ 159544 w 161925"/>
                <a:gd name="connsiteY1" fmla="*/ 26194 h 47625"/>
                <a:gd name="connsiteX2" fmla="*/ 140494 w 161925"/>
                <a:gd name="connsiteY2" fmla="*/ 7144 h 47625"/>
                <a:gd name="connsiteX3" fmla="*/ 26194 w 161925"/>
                <a:gd name="connsiteY3" fmla="*/ 7144 h 47625"/>
                <a:gd name="connsiteX4" fmla="*/ 7144 w 161925"/>
                <a:gd name="connsiteY4" fmla="*/ 26194 h 47625"/>
                <a:gd name="connsiteX5" fmla="*/ 26194 w 161925"/>
                <a:gd name="connsiteY5" fmla="*/ 45244 h 47625"/>
                <a:gd name="connsiteX6" fmla="*/ 140494 w 161925"/>
                <a:gd name="connsiteY6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7625">
                  <a:moveTo>
                    <a:pt x="140494" y="45244"/>
                  </a:moveTo>
                  <a:cubicBezTo>
                    <a:pt x="150971" y="45244"/>
                    <a:pt x="159544" y="36671"/>
                    <a:pt x="159544" y="26194"/>
                  </a:cubicBezTo>
                  <a:cubicBezTo>
                    <a:pt x="159544" y="15716"/>
                    <a:pt x="150971" y="7144"/>
                    <a:pt x="140494" y="7144"/>
                  </a:cubicBez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cubicBezTo>
                    <a:pt x="7144" y="36671"/>
                    <a:pt x="15716" y="45244"/>
                    <a:pt x="26194" y="45244"/>
                  </a:cubicBezTo>
                  <a:lnTo>
                    <a:pt x="140494" y="452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A11CF5-4295-4D6E-90D0-AC71AD276777}"/>
                </a:ext>
              </a:extLst>
            </p:cNvPr>
            <p:cNvSpPr/>
            <p:nvPr/>
          </p:nvSpPr>
          <p:spPr>
            <a:xfrm>
              <a:off x="7199345" y="3871984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23E773E-9AAB-41B3-9310-76AB8346C0FA}"/>
                </a:ext>
              </a:extLst>
            </p:cNvPr>
            <p:cNvSpPr/>
            <p:nvPr/>
          </p:nvSpPr>
          <p:spPr>
            <a:xfrm>
              <a:off x="7485095" y="3805309"/>
              <a:ext cx="161925" cy="47625"/>
            </a:xfrm>
            <a:custGeom>
              <a:avLst/>
              <a:gdLst>
                <a:gd name="connsiteX0" fmla="*/ 140494 w 161925"/>
                <a:gd name="connsiteY0" fmla="*/ 7144 h 47625"/>
                <a:gd name="connsiteX1" fmla="*/ 26194 w 161925"/>
                <a:gd name="connsiteY1" fmla="*/ 7144 h 47625"/>
                <a:gd name="connsiteX2" fmla="*/ 7144 w 161925"/>
                <a:gd name="connsiteY2" fmla="*/ 26194 h 47625"/>
                <a:gd name="connsiteX3" fmla="*/ 26194 w 161925"/>
                <a:gd name="connsiteY3" fmla="*/ 45244 h 47625"/>
                <a:gd name="connsiteX4" fmla="*/ 140494 w 161925"/>
                <a:gd name="connsiteY4" fmla="*/ 45244 h 47625"/>
                <a:gd name="connsiteX5" fmla="*/ 159544 w 161925"/>
                <a:gd name="connsiteY5" fmla="*/ 26194 h 47625"/>
                <a:gd name="connsiteX6" fmla="*/ 140494 w 161925"/>
                <a:gd name="connsiteY6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7625">
                  <a:moveTo>
                    <a:pt x="140494" y="7144"/>
                  </a:move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cubicBezTo>
                    <a:pt x="7144" y="36671"/>
                    <a:pt x="15716" y="45244"/>
                    <a:pt x="26194" y="45244"/>
                  </a:cubicBezTo>
                  <a:lnTo>
                    <a:pt x="140494" y="45244"/>
                  </a:lnTo>
                  <a:cubicBezTo>
                    <a:pt x="150971" y="45244"/>
                    <a:pt x="159544" y="36671"/>
                    <a:pt x="159544" y="26194"/>
                  </a:cubicBezTo>
                  <a:cubicBezTo>
                    <a:pt x="159544" y="15716"/>
                    <a:pt x="150971" y="7144"/>
                    <a:pt x="14049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BCB84E-F9F3-450C-BC9B-BEFFF6F46825}"/>
                </a:ext>
              </a:extLst>
            </p:cNvPr>
            <p:cNvSpPr/>
            <p:nvPr/>
          </p:nvSpPr>
          <p:spPr>
            <a:xfrm>
              <a:off x="7504145" y="3871984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5AF315-238C-4D26-8CB8-AA33CAE799D6}"/>
                </a:ext>
              </a:extLst>
            </p:cNvPr>
            <p:cNvSpPr/>
            <p:nvPr/>
          </p:nvSpPr>
          <p:spPr>
            <a:xfrm>
              <a:off x="7046945" y="3598616"/>
              <a:ext cx="733425" cy="733425"/>
            </a:xfrm>
            <a:custGeom>
              <a:avLst/>
              <a:gdLst>
                <a:gd name="connsiteX0" fmla="*/ 369094 w 733425"/>
                <a:gd name="connsiteY0" fmla="*/ 45244 h 733425"/>
                <a:gd name="connsiteX1" fmla="*/ 692944 w 733425"/>
                <a:gd name="connsiteY1" fmla="*/ 369094 h 733425"/>
                <a:gd name="connsiteX2" fmla="*/ 369094 w 733425"/>
                <a:gd name="connsiteY2" fmla="*/ 692944 h 733425"/>
                <a:gd name="connsiteX3" fmla="*/ 45244 w 733425"/>
                <a:gd name="connsiteY3" fmla="*/ 369094 h 733425"/>
                <a:gd name="connsiteX4" fmla="*/ 369094 w 733425"/>
                <a:gd name="connsiteY4" fmla="*/ 45244 h 733425"/>
                <a:gd name="connsiteX5" fmla="*/ 369094 w 733425"/>
                <a:gd name="connsiteY5" fmla="*/ 7144 h 733425"/>
                <a:gd name="connsiteX6" fmla="*/ 7144 w 733425"/>
                <a:gd name="connsiteY6" fmla="*/ 369094 h 733425"/>
                <a:gd name="connsiteX7" fmla="*/ 369094 w 733425"/>
                <a:gd name="connsiteY7" fmla="*/ 731044 h 733425"/>
                <a:gd name="connsiteX8" fmla="*/ 731044 w 733425"/>
                <a:gd name="connsiteY8" fmla="*/ 369094 h 733425"/>
                <a:gd name="connsiteX9" fmla="*/ 369094 w 733425"/>
                <a:gd name="connsiteY9" fmla="*/ 7144 h 733425"/>
                <a:gd name="connsiteX10" fmla="*/ 369094 w 733425"/>
                <a:gd name="connsiteY10" fmla="*/ 71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425" h="733425">
                  <a:moveTo>
                    <a:pt x="369094" y="45244"/>
                  </a:moveTo>
                  <a:cubicBezTo>
                    <a:pt x="547211" y="45244"/>
                    <a:pt x="692944" y="190976"/>
                    <a:pt x="692944" y="369094"/>
                  </a:cubicBezTo>
                  <a:cubicBezTo>
                    <a:pt x="692944" y="547211"/>
                    <a:pt x="547211" y="692944"/>
                    <a:pt x="369094" y="692944"/>
                  </a:cubicBezTo>
                  <a:cubicBezTo>
                    <a:pt x="190976" y="692944"/>
                    <a:pt x="45244" y="547211"/>
                    <a:pt x="45244" y="369094"/>
                  </a:cubicBezTo>
                  <a:cubicBezTo>
                    <a:pt x="45244" y="190976"/>
                    <a:pt x="190976" y="45244"/>
                    <a:pt x="369094" y="45244"/>
                  </a:cubicBezTo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lnTo>
                    <a:pt x="36909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</p:grpSp>
      <p:grpSp>
        <p:nvGrpSpPr>
          <p:cNvPr id="34" name="Graphic 20" descr="Sad Face with No Fill">
            <a:extLst>
              <a:ext uri="{FF2B5EF4-FFF2-40B4-BE49-F238E27FC236}">
                <a16:creationId xmlns:a16="http://schemas.microsoft.com/office/drawing/2014/main" id="{E1BCA359-8729-4203-84B9-947F239450F9}"/>
              </a:ext>
            </a:extLst>
          </p:cNvPr>
          <p:cNvGrpSpPr/>
          <p:nvPr/>
        </p:nvGrpSpPr>
        <p:grpSpPr>
          <a:xfrm>
            <a:off x="9922778" y="5007144"/>
            <a:ext cx="914400" cy="914400"/>
            <a:chOff x="7108839" y="3660510"/>
            <a:chExt cx="914400" cy="9144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E1A10F-551E-46E5-B902-DF974899171A}"/>
                </a:ext>
              </a:extLst>
            </p:cNvPr>
            <p:cNvSpPr/>
            <p:nvPr/>
          </p:nvSpPr>
          <p:spPr>
            <a:xfrm>
              <a:off x="7366490" y="4205816"/>
              <a:ext cx="390525" cy="133350"/>
            </a:xfrm>
            <a:custGeom>
              <a:avLst/>
              <a:gdLst>
                <a:gd name="connsiteX0" fmla="*/ 10954 w 390525"/>
                <a:gd name="connsiteY0" fmla="*/ 100489 h 133350"/>
                <a:gd name="connsiteX1" fmla="*/ 7144 w 390525"/>
                <a:gd name="connsiteY1" fmla="*/ 111919 h 133350"/>
                <a:gd name="connsiteX2" fmla="*/ 26194 w 390525"/>
                <a:gd name="connsiteY2" fmla="*/ 130969 h 133350"/>
                <a:gd name="connsiteX3" fmla="*/ 41434 w 390525"/>
                <a:gd name="connsiteY3" fmla="*/ 123349 h 133350"/>
                <a:gd name="connsiteX4" fmla="*/ 199549 w 390525"/>
                <a:gd name="connsiteY4" fmla="*/ 46196 h 133350"/>
                <a:gd name="connsiteX5" fmla="*/ 357664 w 390525"/>
                <a:gd name="connsiteY5" fmla="*/ 123349 h 133350"/>
                <a:gd name="connsiteX6" fmla="*/ 372904 w 390525"/>
                <a:gd name="connsiteY6" fmla="*/ 130969 h 133350"/>
                <a:gd name="connsiteX7" fmla="*/ 391954 w 390525"/>
                <a:gd name="connsiteY7" fmla="*/ 111919 h 133350"/>
                <a:gd name="connsiteX8" fmla="*/ 388144 w 390525"/>
                <a:gd name="connsiteY8" fmla="*/ 100489 h 133350"/>
                <a:gd name="connsiteX9" fmla="*/ 199549 w 390525"/>
                <a:gd name="connsiteY9" fmla="*/ 7144 h 133350"/>
                <a:gd name="connsiteX10" fmla="*/ 10954 w 390525"/>
                <a:gd name="connsiteY10" fmla="*/ 10048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0525" h="133350">
                  <a:moveTo>
                    <a:pt x="10954" y="100489"/>
                  </a:moveTo>
                  <a:cubicBezTo>
                    <a:pt x="9049" y="103346"/>
                    <a:pt x="7144" y="107156"/>
                    <a:pt x="7144" y="111919"/>
                  </a:cubicBezTo>
                  <a:cubicBezTo>
                    <a:pt x="7144" y="122396"/>
                    <a:pt x="15716" y="130969"/>
                    <a:pt x="26194" y="130969"/>
                  </a:cubicBezTo>
                  <a:cubicBezTo>
                    <a:pt x="32861" y="130969"/>
                    <a:pt x="38576" y="128111"/>
                    <a:pt x="41434" y="123349"/>
                  </a:cubicBezTo>
                  <a:cubicBezTo>
                    <a:pt x="77629" y="75724"/>
                    <a:pt x="134779" y="46196"/>
                    <a:pt x="199549" y="46196"/>
                  </a:cubicBezTo>
                  <a:cubicBezTo>
                    <a:pt x="264319" y="46196"/>
                    <a:pt x="320516" y="75724"/>
                    <a:pt x="357664" y="123349"/>
                  </a:cubicBezTo>
                  <a:cubicBezTo>
                    <a:pt x="361474" y="128111"/>
                    <a:pt x="367189" y="130969"/>
                    <a:pt x="372904" y="130969"/>
                  </a:cubicBezTo>
                  <a:cubicBezTo>
                    <a:pt x="383381" y="130969"/>
                    <a:pt x="391954" y="122396"/>
                    <a:pt x="391954" y="111919"/>
                  </a:cubicBezTo>
                  <a:cubicBezTo>
                    <a:pt x="391954" y="108109"/>
                    <a:pt x="391001" y="104299"/>
                    <a:pt x="388144" y="100489"/>
                  </a:cubicBezTo>
                  <a:cubicBezTo>
                    <a:pt x="344329" y="44291"/>
                    <a:pt x="276701" y="7144"/>
                    <a:pt x="199549" y="7144"/>
                  </a:cubicBezTo>
                  <a:cubicBezTo>
                    <a:pt x="122396" y="7144"/>
                    <a:pt x="54769" y="44291"/>
                    <a:pt x="10954" y="10048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84CC764-4CE7-46F3-9880-C92D7B4CC721}"/>
                </a:ext>
              </a:extLst>
            </p:cNvPr>
            <p:cNvSpPr/>
            <p:nvPr/>
          </p:nvSpPr>
          <p:spPr>
            <a:xfrm>
              <a:off x="7654145" y="3996266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49995D-AB97-4553-BC56-558EF77328B7}"/>
                </a:ext>
              </a:extLst>
            </p:cNvPr>
            <p:cNvSpPr/>
            <p:nvPr/>
          </p:nvSpPr>
          <p:spPr>
            <a:xfrm>
              <a:off x="7349345" y="3996266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18310F6-2443-4C62-8330-31E87092D346}"/>
                </a:ext>
              </a:extLst>
            </p:cNvPr>
            <p:cNvSpPr/>
            <p:nvPr/>
          </p:nvSpPr>
          <p:spPr>
            <a:xfrm>
              <a:off x="7196945" y="3748616"/>
              <a:ext cx="733425" cy="733425"/>
            </a:xfrm>
            <a:custGeom>
              <a:avLst/>
              <a:gdLst>
                <a:gd name="connsiteX0" fmla="*/ 369094 w 733425"/>
                <a:gd name="connsiteY0" fmla="*/ 45244 h 733425"/>
                <a:gd name="connsiteX1" fmla="*/ 692944 w 733425"/>
                <a:gd name="connsiteY1" fmla="*/ 369094 h 733425"/>
                <a:gd name="connsiteX2" fmla="*/ 369094 w 733425"/>
                <a:gd name="connsiteY2" fmla="*/ 692944 h 733425"/>
                <a:gd name="connsiteX3" fmla="*/ 45244 w 733425"/>
                <a:gd name="connsiteY3" fmla="*/ 369094 h 733425"/>
                <a:gd name="connsiteX4" fmla="*/ 369094 w 733425"/>
                <a:gd name="connsiteY4" fmla="*/ 45244 h 733425"/>
                <a:gd name="connsiteX5" fmla="*/ 369094 w 733425"/>
                <a:gd name="connsiteY5" fmla="*/ 7144 h 733425"/>
                <a:gd name="connsiteX6" fmla="*/ 7144 w 733425"/>
                <a:gd name="connsiteY6" fmla="*/ 369094 h 733425"/>
                <a:gd name="connsiteX7" fmla="*/ 369094 w 733425"/>
                <a:gd name="connsiteY7" fmla="*/ 731044 h 733425"/>
                <a:gd name="connsiteX8" fmla="*/ 731044 w 733425"/>
                <a:gd name="connsiteY8" fmla="*/ 369094 h 733425"/>
                <a:gd name="connsiteX9" fmla="*/ 369094 w 733425"/>
                <a:gd name="connsiteY9" fmla="*/ 7144 h 733425"/>
                <a:gd name="connsiteX10" fmla="*/ 369094 w 733425"/>
                <a:gd name="connsiteY10" fmla="*/ 714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425" h="733425">
                  <a:moveTo>
                    <a:pt x="369094" y="45244"/>
                  </a:moveTo>
                  <a:cubicBezTo>
                    <a:pt x="547211" y="45244"/>
                    <a:pt x="692944" y="190976"/>
                    <a:pt x="692944" y="369094"/>
                  </a:cubicBezTo>
                  <a:cubicBezTo>
                    <a:pt x="692944" y="547211"/>
                    <a:pt x="547211" y="692944"/>
                    <a:pt x="369094" y="692944"/>
                  </a:cubicBezTo>
                  <a:cubicBezTo>
                    <a:pt x="190976" y="692944"/>
                    <a:pt x="45244" y="547211"/>
                    <a:pt x="45244" y="369094"/>
                  </a:cubicBezTo>
                  <a:cubicBezTo>
                    <a:pt x="45244" y="190976"/>
                    <a:pt x="190976" y="45244"/>
                    <a:pt x="369094" y="45244"/>
                  </a:cubicBezTo>
                  <a:moveTo>
                    <a:pt x="369094" y="7144"/>
                  </a:moveTo>
                  <a:cubicBezTo>
                    <a:pt x="169069" y="7144"/>
                    <a:pt x="7144" y="169069"/>
                    <a:pt x="7144" y="369094"/>
                  </a:cubicBezTo>
                  <a:cubicBezTo>
                    <a:pt x="7144" y="569119"/>
                    <a:pt x="169069" y="731044"/>
                    <a:pt x="369094" y="731044"/>
                  </a:cubicBezTo>
                  <a:cubicBezTo>
                    <a:pt x="569119" y="731044"/>
                    <a:pt x="731044" y="569119"/>
                    <a:pt x="731044" y="369094"/>
                  </a:cubicBezTo>
                  <a:cubicBezTo>
                    <a:pt x="731044" y="169069"/>
                    <a:pt x="569119" y="7144"/>
                    <a:pt x="369094" y="7144"/>
                  </a:cubicBezTo>
                  <a:lnTo>
                    <a:pt x="369094" y="7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168549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10C8-9611-4657-BDCC-28458989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l-G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565755-E599-400B-ABB2-E8344F1D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62282" cy="4023360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Crawled videos that contain English dialogs from YouTube</a:t>
            </a:r>
          </a:p>
          <a:p>
            <a:r>
              <a:rPr lang="en-US" sz="2100" dirty="0"/>
              <a:t>3 sentiments classifiers used to recognize negative, neutral and positive sentiments</a:t>
            </a:r>
          </a:p>
          <a:p>
            <a:pPr lvl="1"/>
            <a:r>
              <a:rPr lang="en-US" sz="1600" dirty="0"/>
              <a:t>most confident of these decisions will be used to train an audio-based emotion recognizer</a:t>
            </a:r>
            <a:endParaRPr lang="en-US" sz="2100" dirty="0"/>
          </a:p>
          <a:p>
            <a:r>
              <a:rPr lang="en-US" sz="2100" dirty="0"/>
              <a:t>Use the train model to classify other testing videos</a:t>
            </a:r>
          </a:p>
          <a:p>
            <a:r>
              <a:rPr lang="en-US" sz="2100" dirty="0"/>
              <a:t>Evaluate the model by defining the ground truth</a:t>
            </a:r>
          </a:p>
          <a:p>
            <a:pPr lvl="2"/>
            <a:r>
              <a:rPr lang="en-US" sz="1600" dirty="0"/>
              <a:t>100 samples of negative, neutral and positive were evaluated by listening them and put a sentiment tag</a:t>
            </a:r>
          </a:p>
          <a:p>
            <a:r>
              <a:rPr lang="en-US" sz="1900" dirty="0"/>
              <a:t>Train dataset</a:t>
            </a:r>
          </a:p>
          <a:p>
            <a:pPr lvl="1"/>
            <a:r>
              <a:rPr lang="en-US" dirty="0"/>
              <a:t>125 random interviews from YouTube</a:t>
            </a:r>
          </a:p>
          <a:p>
            <a:r>
              <a:rPr lang="en-US" sz="1900" dirty="0"/>
              <a:t>Test dataset </a:t>
            </a:r>
          </a:p>
          <a:p>
            <a:pPr lvl="1"/>
            <a:r>
              <a:rPr lang="en-US" dirty="0"/>
              <a:t>10 random interviews from YouTube</a:t>
            </a:r>
            <a:endParaRPr lang="en-US" sz="1900" dirty="0"/>
          </a:p>
          <a:p>
            <a:r>
              <a:rPr lang="en-US" sz="2100" dirty="0"/>
              <a:t>Each video has a unique Id</a:t>
            </a:r>
            <a:endParaRPr lang="el-GR" sz="2100" dirty="0"/>
          </a:p>
          <a:p>
            <a:endParaRPr lang="en-US" sz="1900" dirty="0"/>
          </a:p>
          <a:p>
            <a:pPr lvl="2"/>
            <a:endParaRPr lang="en-US" sz="1600" dirty="0"/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F3FAA30-8412-4390-8015-F3560F2092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62" y="1845734"/>
            <a:ext cx="4729315" cy="26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68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B073-8352-4806-8ACA-C3068E26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classification for negative, neutral and positive sentiments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49AA-6F7C-4FEB-AEC6-1B51AE1A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Captions data Preprocessing </a:t>
            </a:r>
          </a:p>
          <a:p>
            <a:pPr lvl="1"/>
            <a:r>
              <a:rPr lang="en-US" dirty="0"/>
              <a:t>exclude the segments that has no actual text and contain only tags</a:t>
            </a:r>
          </a:p>
          <a:p>
            <a:pPr lvl="1"/>
            <a:r>
              <a:rPr lang="en-US" dirty="0"/>
              <a:t>excluded segments whose duration is less than 2 secs</a:t>
            </a:r>
          </a:p>
          <a:p>
            <a:r>
              <a:rPr lang="en-US" dirty="0"/>
              <a:t>Sentiment classifier</a:t>
            </a:r>
          </a:p>
          <a:p>
            <a:pPr marL="201168" lvl="1" indent="0">
              <a:buNone/>
            </a:pPr>
            <a:r>
              <a:rPr lang="en-US" dirty="0"/>
              <a:t>3 sentiment classifiers</a:t>
            </a:r>
          </a:p>
          <a:p>
            <a:pPr lvl="2"/>
            <a:r>
              <a:rPr lang="en-US" dirty="0"/>
              <a:t>VADER</a:t>
            </a:r>
          </a:p>
          <a:p>
            <a:pPr lvl="2"/>
            <a:r>
              <a:rPr lang="en-US" dirty="0" err="1"/>
              <a:t>Textblob</a:t>
            </a:r>
            <a:endParaRPr lang="en-US" dirty="0"/>
          </a:p>
          <a:p>
            <a:pPr lvl="2"/>
            <a:r>
              <a:rPr lang="en-US" dirty="0" err="1"/>
              <a:t>en.pattern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Excluded segments at which the above sentiment classifiers had different results</a:t>
            </a:r>
          </a:p>
          <a:p>
            <a:pPr marL="201168" lvl="1" indent="0">
              <a:buNone/>
            </a:pPr>
            <a:r>
              <a:rPr lang="en-US" dirty="0"/>
              <a:t>Final score of sentiment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the average outcome of the 3 classifiers for each segment</a:t>
            </a:r>
          </a:p>
          <a:p>
            <a:pPr marL="201168" lvl="1" indent="0">
              <a:buNone/>
            </a:pPr>
            <a:r>
              <a:rPr lang="en-US" dirty="0"/>
              <a:t>Reject positives and negatives segments whose polarity is less than 0.25 (absolute value)</a:t>
            </a:r>
          </a:p>
          <a:p>
            <a:pPr marL="201168" lvl="1" indent="0">
              <a:buNone/>
            </a:pPr>
            <a:r>
              <a:rPr lang="en-US" dirty="0"/>
              <a:t>The outcome of each video will be saved at a csv file located and will be used from the audio classifier</a:t>
            </a:r>
          </a:p>
          <a:p>
            <a:pPr marL="201168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048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B073-8352-4806-8ACA-C3068E26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Audio-based emotion recognizer [1/2]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49AA-6F7C-4FEB-AEC6-1B51AE1A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Each wav from the train dataset </a:t>
            </a:r>
            <a:r>
              <a:rPr lang="en-US" sz="1800" dirty="0" err="1"/>
              <a:t>splitted</a:t>
            </a:r>
            <a:r>
              <a:rPr lang="en-US" sz="1800" dirty="0"/>
              <a:t> in the segments that are referred at sentiment analysis</a:t>
            </a:r>
          </a:p>
          <a:p>
            <a:r>
              <a:rPr lang="en-US" sz="1800" dirty="0"/>
              <a:t>A folder per </a:t>
            </a:r>
            <a:r>
              <a:rPr lang="en-US" sz="1800" dirty="0" err="1"/>
              <a:t>VideoID</a:t>
            </a:r>
            <a:r>
              <a:rPr lang="en-US" sz="1800" dirty="0"/>
              <a:t> will be created</a:t>
            </a:r>
          </a:p>
          <a:p>
            <a:r>
              <a:rPr lang="en-US" sz="1800" dirty="0"/>
              <a:t>Functions from </a:t>
            </a:r>
            <a:r>
              <a:rPr lang="en-US" sz="1800" dirty="0" err="1"/>
              <a:t>from</a:t>
            </a:r>
            <a:r>
              <a:rPr lang="en-US" sz="1800" dirty="0"/>
              <a:t> </a:t>
            </a:r>
            <a:r>
              <a:rPr lang="en-US" sz="1800" dirty="0" err="1"/>
              <a:t>pyAudioAnalysis</a:t>
            </a:r>
            <a:r>
              <a:rPr lang="en-US" sz="1800" dirty="0"/>
              <a:t> are used</a:t>
            </a:r>
          </a:p>
          <a:p>
            <a:pPr lvl="1"/>
            <a:r>
              <a:rPr lang="en-US" sz="1600" dirty="0" err="1"/>
              <a:t>dirsWavFeatureExtraction</a:t>
            </a:r>
            <a:r>
              <a:rPr lang="en-US" sz="1600" dirty="0"/>
              <a:t> of </a:t>
            </a:r>
            <a:r>
              <a:rPr lang="en-US" sz="1600" dirty="0" err="1"/>
              <a:t>pyaudio</a:t>
            </a:r>
            <a:r>
              <a:rPr lang="en-US" sz="1600" dirty="0"/>
              <a:t> analysis to do audio sentiment classification</a:t>
            </a:r>
          </a:p>
          <a:p>
            <a:pPr lvl="1"/>
            <a:r>
              <a:rPr lang="en-US" sz="1600" dirty="0"/>
              <a:t>Features set are normalized to 0-mean and 1-std, to avoid any outliers </a:t>
            </a:r>
          </a:p>
          <a:p>
            <a:pPr lvl="1"/>
            <a:r>
              <a:rPr lang="en-US" sz="1600" dirty="0"/>
              <a:t>Perform Cross Validation</a:t>
            </a:r>
          </a:p>
          <a:p>
            <a:pPr lvl="2"/>
            <a:r>
              <a:rPr lang="en-US" dirty="0"/>
              <a:t>select the best C parameter for the </a:t>
            </a:r>
            <a:r>
              <a:rPr lang="en-US" b="1" dirty="0"/>
              <a:t>SVM</a:t>
            </a:r>
            <a:r>
              <a:rPr lang="en-US" dirty="0"/>
              <a:t> classifier based on the best fold</a:t>
            </a:r>
          </a:p>
          <a:p>
            <a:pPr lvl="2"/>
            <a:r>
              <a:rPr lang="en-US" dirty="0"/>
              <a:t>Split per </a:t>
            </a:r>
            <a:r>
              <a:rPr lang="en-US" dirty="0" err="1"/>
              <a:t>VideoId</a:t>
            </a:r>
            <a:r>
              <a:rPr lang="en-US" dirty="0"/>
              <a:t> and no per segment for the cross validation</a:t>
            </a:r>
          </a:p>
          <a:p>
            <a:pPr lvl="2"/>
            <a:r>
              <a:rPr lang="en-US" dirty="0"/>
              <a:t>Negative, Positive and Neutral classes become balanced using SMOTE from </a:t>
            </a:r>
            <a:r>
              <a:rPr lang="en-US" i="1" dirty="0" err="1"/>
              <a:t>imblearn</a:t>
            </a:r>
            <a:r>
              <a:rPr lang="en-US" dirty="0"/>
              <a:t> library</a:t>
            </a:r>
          </a:p>
          <a:p>
            <a:r>
              <a:rPr lang="en-US" sz="1800" dirty="0"/>
              <a:t>The final model is saved at a pickle to be used for test dataset</a:t>
            </a:r>
            <a:endParaRPr lang="el-GR" sz="1800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F1E99FC5-9610-45D6-A42F-0D52E3BD42F3}"/>
              </a:ext>
            </a:extLst>
          </p:cNvPr>
          <p:cNvPicPr/>
          <p:nvPr/>
        </p:nvPicPr>
        <p:blipFill rotWithShape="1">
          <a:blip r:embed="rId2"/>
          <a:srcRect r="74080" b="10770"/>
          <a:stretch/>
        </p:blipFill>
        <p:spPr>
          <a:xfrm>
            <a:off x="8940189" y="3670600"/>
            <a:ext cx="1276416" cy="2107790"/>
          </a:xfrm>
          <a:prstGeom prst="rect">
            <a:avLst/>
          </a:prstGeom>
          <a:ln/>
        </p:spPr>
      </p:pic>
      <p:pic>
        <p:nvPicPr>
          <p:cNvPr id="5" name="image2.png">
            <a:extLst>
              <a:ext uri="{FF2B5EF4-FFF2-40B4-BE49-F238E27FC236}">
                <a16:creationId xmlns:a16="http://schemas.microsoft.com/office/drawing/2014/main" id="{85382990-88C9-45FB-81E9-5C936DE0065A}"/>
              </a:ext>
            </a:extLst>
          </p:cNvPr>
          <p:cNvPicPr/>
          <p:nvPr/>
        </p:nvPicPr>
        <p:blipFill rotWithShape="1">
          <a:blip r:embed="rId3"/>
          <a:srcRect r="63926" b="38858"/>
          <a:stretch/>
        </p:blipFill>
        <p:spPr>
          <a:xfrm>
            <a:off x="8650381" y="2170808"/>
            <a:ext cx="1903565" cy="1578232"/>
          </a:xfrm>
          <a:prstGeom prst="rect">
            <a:avLst/>
          </a:prstGeom>
          <a:ln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0DB100-6DD0-4230-9ECF-DFC7CC2A3E32}"/>
              </a:ext>
            </a:extLst>
          </p:cNvPr>
          <p:cNvCxnSpPr/>
          <p:nvPr/>
        </p:nvCxnSpPr>
        <p:spPr>
          <a:xfrm flipH="1" flipV="1">
            <a:off x="9261987" y="3429000"/>
            <a:ext cx="127819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8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B073-8352-4806-8ACA-C3068E26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Audio-based model performance [2/2]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49AA-6F7C-4FEB-AEC6-1B51AE1A6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8026"/>
            <a:ext cx="10058400" cy="44298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Evaluate the ground-truth (sentiment analysis) of train dataset</a:t>
            </a:r>
          </a:p>
          <a:p>
            <a:pPr marL="201168" lvl="1" indent="0">
              <a:buNone/>
            </a:pPr>
            <a:r>
              <a:rPr lang="en-US" dirty="0"/>
              <a:t>Listen 100 segments from the train dataset to declare its polarity</a:t>
            </a:r>
          </a:p>
          <a:p>
            <a:pPr lvl="2"/>
            <a:r>
              <a:rPr lang="en-US" sz="1600" dirty="0"/>
              <a:t>3 different polarities declared and at the final state the majority sentiment to used as ground truth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384048" lvl="2" indent="0">
              <a:buNone/>
            </a:pPr>
            <a:r>
              <a:rPr lang="en-US" dirty="0"/>
              <a:t>On x-axis are presented the sentiment analysis form the </a:t>
            </a:r>
          </a:p>
          <a:p>
            <a:pPr marL="384048" lvl="2" indent="0">
              <a:buNone/>
            </a:pPr>
            <a:r>
              <a:rPr lang="en-US" dirty="0"/>
              <a:t>sentiment classifiers and on y-axis the results which are </a:t>
            </a:r>
          </a:p>
          <a:p>
            <a:pPr marL="384048" lvl="2" indent="0">
              <a:buNone/>
            </a:pPr>
            <a:r>
              <a:rPr lang="en-US" dirty="0"/>
              <a:t>declared by us, listening the segments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1C943-B7AF-44D2-93B0-58F61F56A7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9655" y="2772757"/>
            <a:ext cx="3465195" cy="2760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2A9932-A718-41C4-A895-197E870457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03923" y="2843050"/>
            <a:ext cx="3601829" cy="31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9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B073-8352-4806-8ACA-C3068E26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49AA-6F7C-4FEB-AEC6-1B51AE1A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 and F1 score for train dataset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sz="1300" dirty="0"/>
              <a:t>On the x-axis are presented the predictions </a:t>
            </a:r>
          </a:p>
          <a:p>
            <a:pPr marL="201168" lvl="1" indent="0">
              <a:buNone/>
            </a:pPr>
            <a:r>
              <a:rPr lang="en-US" sz="1300" dirty="0"/>
              <a:t>and on y-axis the results from sentiment analysis. </a:t>
            </a:r>
            <a:endParaRPr lang="el-GR" sz="1300" dirty="0"/>
          </a:p>
          <a:p>
            <a:endParaRPr lang="el-GR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A1CE074B-66C0-4947-81CC-07F123807317}"/>
              </a:ext>
            </a:extLst>
          </p:cNvPr>
          <p:cNvPicPr/>
          <p:nvPr/>
        </p:nvPicPr>
        <p:blipFill rotWithShape="1">
          <a:blip r:embed="rId2"/>
          <a:srcRect l="-122" t="14241" b="8339"/>
          <a:stretch/>
        </p:blipFill>
        <p:spPr>
          <a:xfrm>
            <a:off x="1445342" y="2310580"/>
            <a:ext cx="5283303" cy="262521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3906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DF7B-7E8F-4F44-9233-E5157CFA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5D56-5802-4FCD-8259-D20D91A4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550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Evaluate the sentiment analysis on test dataset</a:t>
            </a:r>
          </a:p>
          <a:p>
            <a:pPr marL="201168" lvl="1" indent="0">
              <a:buNone/>
            </a:pPr>
            <a:r>
              <a:rPr lang="en-US" dirty="0"/>
              <a:t>Listen 100 segments from the test dataset</a:t>
            </a:r>
          </a:p>
          <a:p>
            <a:pPr lvl="2"/>
            <a:r>
              <a:rPr lang="en-US" sz="1600" dirty="0"/>
              <a:t>3 different polarities declared and at the final state the majority sentiment to used as ground truth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r>
              <a:rPr lang="en-US" dirty="0"/>
              <a:t>On x-axis are presented the sentiment analysis</a:t>
            </a:r>
          </a:p>
          <a:p>
            <a:pPr marL="384048" lvl="2" indent="0">
              <a:buNone/>
            </a:pPr>
            <a:r>
              <a:rPr lang="en-US" dirty="0"/>
              <a:t>form the sentiment classifiers and on y-axis the </a:t>
            </a:r>
          </a:p>
          <a:p>
            <a:pPr marL="384048" lvl="2" indent="0">
              <a:buNone/>
            </a:pPr>
            <a:r>
              <a:rPr lang="en-US" dirty="0"/>
              <a:t>results which are declared by us, listening the segments</a:t>
            </a:r>
            <a:endParaRPr lang="en-US" sz="1600" dirty="0"/>
          </a:p>
          <a:p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1F7FA-43F7-46D3-A36F-87B5A738F4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3146" y="2750574"/>
            <a:ext cx="3308985" cy="2711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E81FAB-B231-4A26-83E1-C4A90C0AD3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87304" y="2826333"/>
            <a:ext cx="3384284" cy="26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6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DF7B-7E8F-4F44-9233-E5157CFA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5D56-5802-4FCD-8259-D20D91A4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/>
              <a:t>Evaluate the performance of the audio-based emotion recognizer</a:t>
            </a:r>
          </a:p>
          <a:p>
            <a:pPr marL="201168" lvl="1" indent="0">
              <a:buNone/>
            </a:pPr>
            <a:r>
              <a:rPr lang="en-US" sz="1700" dirty="0"/>
              <a:t>Ground truth </a:t>
            </a:r>
            <a:r>
              <a:rPr lang="en-US" sz="1700" dirty="0">
                <a:sym typeface="Wingdings" panose="05000000000000000000" pitchFamily="2" charset="2"/>
              </a:rPr>
              <a:t></a:t>
            </a:r>
            <a:r>
              <a:rPr lang="en-US" sz="1700" dirty="0"/>
              <a:t> listen all segments from the test dataset, from all sentiments in order to confirm its polarity</a:t>
            </a:r>
          </a:p>
          <a:p>
            <a:endParaRPr lang="el-G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DF11A-7030-4A5D-A8DF-F1F077A34F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2955620"/>
            <a:ext cx="3841750" cy="3243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3FF43-D4E6-4699-B23C-F38F1F7B5E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92532" y="3122142"/>
            <a:ext cx="3841750" cy="307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8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DF7B-7E8F-4F44-9233-E5157CFA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  <a:endParaRPr lang="el-G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8AEEC2-8727-41E4-8628-28A6723BA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818286"/>
              </p:ext>
            </p:extLst>
          </p:nvPr>
        </p:nvGraphicFramePr>
        <p:xfrm>
          <a:off x="1097280" y="1857947"/>
          <a:ext cx="10058400" cy="40187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1528">
                  <a:extLst>
                    <a:ext uri="{9D8B030D-6E8A-4147-A177-3AD203B41FA5}">
                      <a16:colId xmlns:a16="http://schemas.microsoft.com/office/drawing/2014/main" val="1097911276"/>
                    </a:ext>
                  </a:extLst>
                </a:gridCol>
                <a:gridCol w="4037158">
                  <a:extLst>
                    <a:ext uri="{9D8B030D-6E8A-4147-A177-3AD203B41FA5}">
                      <a16:colId xmlns:a16="http://schemas.microsoft.com/office/drawing/2014/main" val="1147645009"/>
                    </a:ext>
                  </a:extLst>
                </a:gridCol>
                <a:gridCol w="4259714">
                  <a:extLst>
                    <a:ext uri="{9D8B030D-6E8A-4147-A177-3AD203B41FA5}">
                      <a16:colId xmlns:a16="http://schemas.microsoft.com/office/drawing/2014/main" val="1419466670"/>
                    </a:ext>
                  </a:extLst>
                </a:gridCol>
              </a:tblGrid>
              <a:tr h="187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 dataset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dataset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7630006"/>
                  </a:ext>
                </a:extLst>
              </a:tr>
              <a:tr h="2016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automatic text sentiment 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About 80/% of segments are well classified with sentiment analysis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Performance metrics of the model: 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F1_score: 0.7890368491509899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Precision: 0.8132850241545894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Recall: 0.7908742444346161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About 75% positive, 65% neutral and 80% of segments are well classified with sentiment analysis.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Performance metrics of the model: 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F1_score 0.7467068878833585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Precision: 0.779031612645058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Recall:  0.740270926317438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566023"/>
                  </a:ext>
                </a:extLst>
              </a:tr>
              <a:tr h="1640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Audio-based classifier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About 60% of the positive, 55% of neutral and 30% of negative segments are predicted well.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Performance metrics of the model: 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F1_score: 0.4833333333333333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About 37% of the positives, 50% of the neutral and 37% of negative segments are predicted well.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Performance metrics of the model: </a:t>
                      </a:r>
                      <a:endParaRPr lang="el-GR" sz="15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500" dirty="0">
                          <a:effectLst/>
                        </a:rPr>
                        <a:t>F1_score: 0.43121387283236995</a:t>
                      </a:r>
                      <a:endParaRPr lang="el-GR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l-GR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23255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4F8CB99-5B45-4F63-9A9B-4435A0110D79}"/>
              </a:ext>
            </a:extLst>
          </p:cNvPr>
          <p:cNvSpPr/>
          <p:nvPr/>
        </p:nvSpPr>
        <p:spPr>
          <a:xfrm>
            <a:off x="6180558" y="5909187"/>
            <a:ext cx="4975122" cy="4424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hlinkClick r:id="rId2"/>
              </a:rPr>
              <a:t>https://github.com/salevizo/multimodal_audio.git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805112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3791</TotalTime>
  <Words>605</Words>
  <Application>Microsoft Office PowerPoint</Application>
  <PresentationFormat>Widescreen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Symbol</vt:lpstr>
      <vt:lpstr>Wingdings</vt:lpstr>
      <vt:lpstr>Retrospect</vt:lpstr>
      <vt:lpstr>  Multimodal Information Processing and Analysis </vt:lpstr>
      <vt:lpstr>Introduction</vt:lpstr>
      <vt:lpstr>Sentiment classification for negative, neutral and positive sentiments</vt:lpstr>
      <vt:lpstr>Audio-based emotion recognizer [1/2]</vt:lpstr>
      <vt:lpstr>Audio-based model performance [2/2]</vt:lpstr>
      <vt:lpstr>PowerPoint Presentation</vt:lpstr>
      <vt:lpstr>PowerPoint Presentation</vt:lpstr>
      <vt:lpstr>PowerPoint Presentation</vt:lpstr>
      <vt:lpstr>Final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Evaluation Methods for Detecting Complex Events</dc:title>
  <dc:creator>Alevizopoulou, Sofia (Nokia - GR/Athens)</dc:creator>
  <cp:lastModifiedBy>Alevizopoulou, Sofia (Nokia - GR/Athens)</cp:lastModifiedBy>
  <cp:revision>567</cp:revision>
  <dcterms:created xsi:type="dcterms:W3CDTF">2018-10-10T11:21:44Z</dcterms:created>
  <dcterms:modified xsi:type="dcterms:W3CDTF">2019-01-08T12:16:04Z</dcterms:modified>
</cp:coreProperties>
</file>