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68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title>
      <c:tx>
        <c:rich>
          <a:bodyPr/>
          <a:lstStyle/>
          <a:p>
            <a:pPr>
              <a:defRPr sz="1300" b="0"/>
            </a:pPr>
            <a:r>
              <a:rPr lang="de-DE"/>
              <a:t>Code of Repository</a:t>
            </a:r>
          </a:p>
        </c:rich>
      </c:tx>
      <c:layout>
        <c:manualLayout>
          <c:xMode val="edge"/>
          <c:yMode val="edge"/>
          <c:x val="0.54978404667202019"/>
          <c:y val="2.7860431398898832E-2"/>
        </c:manualLayout>
      </c:layout>
    </c:title>
    <c:plotArea>
      <c:layout>
        <c:manualLayout>
          <c:layoutTarget val="inner"/>
          <c:xMode val="edge"/>
          <c:yMode val="edge"/>
          <c:x val="0.30527752662748325"/>
          <c:y val="0.10093665194530699"/>
          <c:w val="0.71147807110921868"/>
          <c:h val="0.8720122380815698"/>
        </c:manualLayout>
      </c:layout>
      <c:pieChart>
        <c:varyColors val="1"/>
        <c:ser>
          <c:idx val="0"/>
          <c:order val="0"/>
          <c:tx>
            <c:v>Spalte B</c:v>
          </c:tx>
          <c:dPt>
            <c:idx val="0"/>
            <c:spPr>
              <a:solidFill>
                <a:srgbClr val="004586"/>
              </a:solidFill>
              <a:ln>
                <a:solidFill>
                  <a:srgbClr val="000000"/>
                </a:solidFill>
              </a:ln>
            </c:spPr>
          </c:dPt>
          <c:dPt>
            <c:idx val="1"/>
            <c:spPr>
              <a:solidFill>
                <a:srgbClr val="FF420E"/>
              </a:solidFill>
              <a:ln>
                <a:solidFill>
                  <a:srgbClr val="000000"/>
                </a:solidFill>
              </a:ln>
            </c:spPr>
          </c:dPt>
          <c:dPt>
            <c:idx val="2"/>
            <c:spPr>
              <a:solidFill>
                <a:srgbClr val="FFD320"/>
              </a:solidFill>
              <a:ln>
                <a:solidFill>
                  <a:srgbClr val="000000"/>
                </a:solidFill>
              </a:ln>
            </c:spPr>
          </c:dPt>
          <c:dLbls>
            <c:dLbl>
              <c:idx val="0"/>
              <c:numFmt formatCode="0.00%" sourceLinked="0"/>
              <c:spPr/>
              <c:txPr>
                <a:bodyPr/>
                <a:lstStyle/>
                <a:p>
                  <a:pPr>
                    <a:defRPr sz="2000" b="0">
                      <a:solidFill>
                        <a:schemeClr val="bg1"/>
                      </a:solidFill>
                    </a:defRPr>
                  </a:pPr>
                  <a:endParaRPr lang="de-DE"/>
                </a:p>
              </c:txPr>
            </c:dLbl>
            <c:dLbl>
              <c:idx val="1"/>
              <c:layout>
                <c:manualLayout>
                  <c:x val="4.492046733158462E-4"/>
                  <c:y val="0.13969254755629779"/>
                </c:manualLayout>
              </c:layout>
              <c:tx>
                <c:rich>
                  <a:bodyPr/>
                  <a:lstStyle/>
                  <a:p>
                    <a:pPr>
                      <a:defRPr sz="600" b="0">
                        <a:solidFill>
                          <a:schemeClr val="bg1"/>
                        </a:solidFill>
                      </a:defRPr>
                    </a:pPr>
                    <a:r>
                      <a:rPr lang="en-US" sz="2000" smtClean="0">
                        <a:solidFill>
                          <a:schemeClr val="bg1"/>
                        </a:solidFill>
                      </a:rPr>
                      <a:t>3,40</a:t>
                    </a:r>
                    <a:r>
                      <a:rPr lang="en-US" sz="2000">
                        <a:solidFill>
                          <a:schemeClr val="bg1"/>
                        </a:solidFill>
                      </a:rPr>
                      <a:t>%</a:t>
                    </a:r>
                  </a:p>
                </c:rich>
              </c:tx>
              <c:numFmt formatCode="0.00%" sourceLinked="0"/>
              <c:spPr/>
              <c:showVal val="1"/>
            </c:dLbl>
            <c:dLbl>
              <c:idx val="2"/>
              <c:layout>
                <c:manualLayout>
                  <c:x val="6.9796103845715204E-2"/>
                  <c:y val="0.10501037236124521"/>
                </c:manualLayout>
              </c:layout>
              <c:numFmt formatCode="0.00%" sourceLinked="0"/>
              <c:spPr/>
              <c:txPr>
                <a:bodyPr/>
                <a:lstStyle/>
                <a:p>
                  <a:pPr>
                    <a:defRPr sz="2000" b="0">
                      <a:solidFill>
                        <a:schemeClr val="bg1"/>
                      </a:solidFill>
                    </a:defRPr>
                  </a:pPr>
                  <a:endParaRPr lang="de-DE"/>
                </a:p>
              </c:txPr>
              <c:showVal val="1"/>
            </c:dLbl>
            <c:numFmt formatCode="0.00%" sourceLinked="0"/>
            <c:txPr>
              <a:bodyPr/>
              <a:lstStyle/>
              <a:p>
                <a:pPr>
                  <a:defRPr sz="600" b="0"/>
                </a:pPr>
                <a:endParaRPr lang="de-DE"/>
              </a:p>
            </c:txPr>
            <c:showVal val="1"/>
            <c:showLeaderLines val="1"/>
          </c:dLbls>
          <c:cat>
            <c:strLit>
              <c:ptCount val="3"/>
              <c:pt idx="0">
                <c:v>JavaScript</c:v>
              </c:pt>
              <c:pt idx="1">
                <c:v>PHP</c:v>
              </c:pt>
              <c:pt idx="2">
                <c:v>Java</c:v>
              </c:pt>
            </c:strLit>
          </c:cat>
          <c:val>
            <c:numLit>
              <c:formatCode>General</c:formatCode>
              <c:ptCount val="3"/>
              <c:pt idx="0">
                <c:v>0.95400000000000051</c:v>
              </c:pt>
              <c:pt idx="1">
                <c:v>3.4000000000000009E-2</c:v>
              </c:pt>
              <c:pt idx="2">
                <c:v>1.1000000000000012E-2</c:v>
              </c:pt>
            </c:numLit>
          </c:val>
        </c:ser>
        <c:firstSliceAng val="0"/>
      </c:pieChart>
      <c:spPr>
        <a:noFill/>
        <a:ln>
          <a:solidFill>
            <a:srgbClr val="B3B3B3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4.5391340217158696E-4"/>
          <c:y val="0.42414273086658139"/>
          <c:w val="0.24331205423674687"/>
          <c:h val="0.31520141275295915"/>
        </c:manualLayout>
      </c:layout>
      <c:spPr>
        <a:noFill/>
        <a:ln>
          <a:noFill/>
        </a:ln>
      </c:spPr>
      <c:txPr>
        <a:bodyPr/>
        <a:lstStyle/>
        <a:p>
          <a:pPr>
            <a:defRPr sz="1800" b="0"/>
          </a:pPr>
          <a:endParaRPr lang="de-DE"/>
        </a:p>
      </c:txPr>
    </c:legend>
    <c:plotVisOnly val="1"/>
  </c:chart>
  <c:spPr>
    <a:ln>
      <a:noFill/>
    </a:ln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D7A37-7F7C-4F50-8912-05CAF1FE80D2}" type="datetimeFigureOut">
              <a:rPr lang="de-DE" smtClean="0"/>
              <a:pPr/>
              <a:t>15.01.2013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DB309-9ACD-415D-8F0E-7D8324127B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10A8-237B-40AC-B04E-E134679A7FD9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AFEA-AF26-4B0A-829A-81235F276748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4CF3-97EE-4222-B7E8-3A274816DA08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C199-5C6F-49EF-A39A-81A9E8122708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7439-7515-4427-A5E9-8E6D310DA96F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DFD2-6DEF-433B-98E3-C3107A425DEF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1BA-EFB9-4AC7-AD8F-782E659893CD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6735-051C-46B9-84CB-B92BFE969C5A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224B-E2C9-4966-88F3-4FE3AE3F2A29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7AAF-E235-40BE-8EF6-AD9E7C93F452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D36F-66D4-4B23-BB58-82F6E2218C7C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C9D63-700E-466B-8C2F-7C9FD5769444}" type="datetime1">
              <a:rPr lang="de-DE" smtClean="0"/>
              <a:pPr/>
              <a:t>15.01.2013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htwg.seapal.akjjjh/website/SeaPal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/htwg.seapal.akjjjh/app/logbook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gif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9800" dirty="0" err="1" smtClean="0">
                <a:solidFill>
                  <a:schemeClr val="bg1"/>
                </a:solidFill>
              </a:rPr>
              <a:t>Seapal</a:t>
            </a:r>
            <a:r>
              <a:rPr lang="de-DE" sz="9800" dirty="0" smtClean="0">
                <a:solidFill>
                  <a:schemeClr val="bg1"/>
                </a:solidFill>
              </a:rPr>
              <a:t/>
            </a:r>
            <a:br>
              <a:rPr lang="de-DE" sz="9800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WTEC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Johannes Häussler</a:t>
            </a:r>
          </a:p>
          <a:p>
            <a:r>
              <a:rPr lang="de-DE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Jan Philipp Jägers</a:t>
            </a:r>
          </a:p>
          <a:p>
            <a:r>
              <a:rPr lang="de-DE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Anja Krüger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146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32656"/>
            <a:ext cx="1656184" cy="16561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latin typeface="Arial" pitchFamily="18"/>
                <a:ea typeface="SimSun" pitchFamily="2"/>
                <a:cs typeface="Mangal" pitchFamily="2"/>
              </a:rPr>
              <a:t>Logbuch</a:t>
            </a:r>
          </a:p>
          <a:p>
            <a:pPr lvl="1"/>
            <a:r>
              <a:rPr lang="de-DE" dirty="0" smtClean="0">
                <a:latin typeface="Arial" pitchFamily="18"/>
                <a:ea typeface="SimSun" pitchFamily="2"/>
                <a:cs typeface="Mangal" pitchFamily="2"/>
              </a:rPr>
              <a:t>E</a:t>
            </a:r>
            <a:r>
              <a:rPr lang="de-DE" sz="2800" dirty="0" smtClean="0">
                <a:latin typeface="Arial" pitchFamily="18"/>
                <a:ea typeface="SimSun" pitchFamily="2"/>
                <a:cs typeface="Mangal" pitchFamily="2"/>
              </a:rPr>
              <a:t>rstellen</a:t>
            </a:r>
          </a:p>
          <a:p>
            <a:pPr lvl="1"/>
            <a:r>
              <a:rPr lang="de-DE" sz="3200" dirty="0" smtClean="0">
                <a:latin typeface="Arial" pitchFamily="18"/>
                <a:ea typeface="SimSun" pitchFamily="2"/>
                <a:cs typeface="Mangal" pitchFamily="2"/>
              </a:rPr>
              <a:t>Editieren</a:t>
            </a:r>
          </a:p>
          <a:p>
            <a:pPr lvl="1"/>
            <a:r>
              <a:rPr lang="de-DE" sz="3200" dirty="0" smtClean="0">
                <a:latin typeface="Arial" pitchFamily="18"/>
                <a:ea typeface="SimSun" pitchFamily="2"/>
                <a:cs typeface="Mangal" pitchFamily="2"/>
              </a:rPr>
              <a:t>Löschen</a:t>
            </a:r>
            <a:endParaRPr lang="de-DE" dirty="0" smtClean="0">
              <a:latin typeface="Arial" pitchFamily="18"/>
              <a:ea typeface="SimSun" pitchFamily="2"/>
              <a:cs typeface="Mangal" pitchFamily="2"/>
            </a:endParaRPr>
          </a:p>
          <a:p>
            <a:r>
              <a:rPr lang="de-DE" dirty="0" err="1" smtClean="0">
                <a:latin typeface="Arial" pitchFamily="18"/>
                <a:ea typeface="SimSun" pitchFamily="2"/>
                <a:cs typeface="Mangal" pitchFamily="2"/>
              </a:rPr>
              <a:t>Smartgwt</a:t>
            </a:r>
            <a:endParaRPr lang="de-DE" dirty="0" smtClean="0">
              <a:latin typeface="Arial" pitchFamily="18"/>
              <a:ea typeface="SimSun" pitchFamily="2"/>
              <a:cs typeface="Mangal" pitchFamily="2"/>
            </a:endParaRPr>
          </a:p>
          <a:p>
            <a:r>
              <a:rPr lang="de-DE" dirty="0" smtClean="0">
                <a:latin typeface="Arial" pitchFamily="18"/>
                <a:ea typeface="SimSun" pitchFamily="2"/>
                <a:cs typeface="Mangal" pitchFamily="2"/>
              </a:rPr>
              <a:t>RPC </a:t>
            </a:r>
            <a:r>
              <a:rPr lang="de-DE" dirty="0" smtClean="0">
                <a:latin typeface="Arial" pitchFamily="18"/>
                <a:ea typeface="SimSun" pitchFamily="2"/>
                <a:cs typeface="Mangal" pitchFamily="2"/>
              </a:rPr>
              <a:t>(Server ↔ </a:t>
            </a:r>
            <a:r>
              <a:rPr lang="de-DE" dirty="0" smtClean="0">
                <a:latin typeface="Arial" pitchFamily="18"/>
                <a:ea typeface="SimSun" pitchFamily="2"/>
                <a:cs typeface="Mangal" pitchFamily="2"/>
              </a:rPr>
              <a:t>Client)</a:t>
            </a:r>
          </a:p>
          <a:p>
            <a:r>
              <a:rPr lang="de-DE" dirty="0" err="1" smtClean="0">
                <a:latin typeface="Arial" pitchFamily="18"/>
                <a:ea typeface="SimSun" pitchFamily="2"/>
                <a:cs typeface="Mangal" pitchFamily="2"/>
              </a:rPr>
              <a:t>mysql-connector</a:t>
            </a:r>
            <a:endParaRPr lang="de-DE" dirty="0" smtClean="0">
              <a:latin typeface="Arial" pitchFamily="18"/>
              <a:ea typeface="SimSun" pitchFamily="2"/>
              <a:cs typeface="Mangal" pitchFamily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205689"/>
          </a:solidFill>
          <a:ln>
            <a:solidFill>
              <a:srgbClr val="205689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GWT – Logbuchverwaltung</a:t>
            </a:r>
            <a:endParaRPr kumimoji="0" lang="de-DE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60648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148064" y="2060848"/>
            <a:ext cx="2080800" cy="11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6444208" y="3356992"/>
            <a:ext cx="1868399" cy="5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hangingPunct="0">
              <a:buNone/>
            </a:pPr>
            <a:r>
              <a:rPr lang="de-DE" dirty="0" smtClean="0">
                <a:latin typeface="Arial" pitchFamily="18"/>
              </a:rPr>
              <a:t>&lt; 250 </a:t>
            </a:r>
            <a:r>
              <a:rPr lang="de-DE" dirty="0" err="1" smtClean="0">
                <a:latin typeface="Arial" pitchFamily="18"/>
              </a:rPr>
              <a:t>Commits</a:t>
            </a:r>
            <a:endParaRPr lang="de-DE" dirty="0" smtClean="0">
              <a:latin typeface="Arial" pitchFamily="18"/>
            </a:endParaRPr>
          </a:p>
          <a:p>
            <a:pPr marL="0" lvl="0" indent="0" hangingPunct="0">
              <a:buNone/>
            </a:pPr>
            <a:r>
              <a:rPr lang="de-DE" dirty="0" smtClean="0">
                <a:latin typeface="Arial" pitchFamily="18"/>
              </a:rPr>
              <a:t>~ 95% </a:t>
            </a:r>
            <a:r>
              <a:rPr lang="de-DE" dirty="0" err="1" smtClean="0">
                <a:latin typeface="Arial" pitchFamily="18"/>
              </a:rPr>
              <a:t>Javascript</a:t>
            </a:r>
            <a:endParaRPr lang="de-DE" dirty="0" smtClean="0">
              <a:latin typeface="Arial" pitchFamily="18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205689"/>
          </a:solidFill>
          <a:ln>
            <a:solidFill>
              <a:srgbClr val="205689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Eckdaten</a:t>
            </a:r>
            <a:endParaRPr kumimoji="0" lang="de-DE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60648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graphicFrame>
        <p:nvGraphicFramePr>
          <p:cNvPr id="10" name="Diagramm 9"/>
          <p:cNvGraphicFramePr/>
          <p:nvPr/>
        </p:nvGraphicFramePr>
        <p:xfrm>
          <a:off x="1835696" y="1412776"/>
          <a:ext cx="6804248" cy="4905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205689"/>
          </a:solidFill>
          <a:ln>
            <a:solidFill>
              <a:srgbClr val="205689"/>
            </a:solidFill>
          </a:ln>
        </p:spPr>
        <p:txBody>
          <a:bodyPr/>
          <a:lstStyle/>
          <a:p>
            <a:pPr algn="l"/>
            <a:r>
              <a:rPr lang="de-DE" dirty="0" smtClean="0">
                <a:solidFill>
                  <a:schemeClr val="bg1"/>
                </a:solidFill>
              </a:rPr>
              <a:t>	Übersicht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</a:t>
            </a:r>
          </a:p>
          <a:p>
            <a:r>
              <a:rPr lang="de-DE" dirty="0" smtClean="0"/>
              <a:t>Erste Entwürfe des </a:t>
            </a:r>
            <a:r>
              <a:rPr lang="de-DE" dirty="0" err="1" smtClean="0"/>
              <a:t>App</a:t>
            </a:r>
            <a:r>
              <a:rPr lang="de-DE" dirty="0" smtClean="0"/>
              <a:t>-Layouts</a:t>
            </a:r>
            <a:endParaRPr lang="de-DE" dirty="0" smtClean="0"/>
          </a:p>
          <a:p>
            <a:r>
              <a:rPr lang="de-DE" dirty="0" smtClean="0"/>
              <a:t>Menüführung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6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60648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205689"/>
          </a:solidFill>
          <a:ln>
            <a:solidFill>
              <a:srgbClr val="205689"/>
            </a:solidFill>
          </a:ln>
        </p:spPr>
        <p:txBody>
          <a:bodyPr/>
          <a:lstStyle/>
          <a:p>
            <a:pPr algn="l"/>
            <a:r>
              <a:rPr lang="de-DE" dirty="0" smtClean="0">
                <a:solidFill>
                  <a:schemeClr val="bg1"/>
                </a:solidFill>
              </a:rPr>
              <a:t>	Website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556792"/>
            <a:ext cx="7138956" cy="41445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8" name="Picture 4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3639" y="2448272"/>
            <a:ext cx="6460849" cy="422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6376" y="260648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205689"/>
          </a:solidFill>
          <a:ln>
            <a:solidFill>
              <a:srgbClr val="205689"/>
            </a:solidFill>
          </a:ln>
        </p:spPr>
        <p:txBody>
          <a:bodyPr/>
          <a:lstStyle/>
          <a:p>
            <a:pPr algn="l"/>
            <a:r>
              <a:rPr lang="de-DE" dirty="0" smtClean="0">
                <a:solidFill>
                  <a:schemeClr val="bg1"/>
                </a:solidFill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Layout Logbücher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538899"/>
            <a:ext cx="6552728" cy="52024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260648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556792"/>
            <a:ext cx="6783344" cy="51845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205689"/>
          </a:solidFill>
          <a:ln>
            <a:solidFill>
              <a:srgbClr val="205689"/>
            </a:solidFill>
          </a:ln>
        </p:spPr>
        <p:txBody>
          <a:bodyPr/>
          <a:lstStyle/>
          <a:p>
            <a:pPr algn="l"/>
            <a:r>
              <a:rPr lang="de-DE" dirty="0" smtClean="0">
                <a:solidFill>
                  <a:schemeClr val="bg1"/>
                </a:solidFill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Layout Trips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8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260648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205689"/>
          </a:solidFill>
          <a:ln>
            <a:solidFill>
              <a:srgbClr val="205689"/>
            </a:solidFill>
          </a:ln>
        </p:spPr>
        <p:txBody>
          <a:bodyPr/>
          <a:lstStyle/>
          <a:p>
            <a:pPr algn="l"/>
            <a:r>
              <a:rPr lang="de-DE" dirty="0" smtClean="0">
                <a:solidFill>
                  <a:schemeClr val="bg1"/>
                </a:solidFill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Layout </a:t>
            </a:r>
            <a:r>
              <a:rPr lang="de-DE" dirty="0" err="1" smtClean="0">
                <a:solidFill>
                  <a:schemeClr val="bg1"/>
                </a:solidFill>
              </a:rPr>
              <a:t>Map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566644"/>
            <a:ext cx="6624735" cy="51747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260648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205689"/>
          </a:solidFill>
          <a:ln>
            <a:solidFill>
              <a:srgbClr val="205689"/>
            </a:solidFill>
          </a:ln>
        </p:spPr>
        <p:txBody>
          <a:bodyPr/>
          <a:lstStyle/>
          <a:p>
            <a:pPr algn="l"/>
            <a:r>
              <a:rPr lang="de-DE" dirty="0" smtClean="0">
                <a:solidFill>
                  <a:schemeClr val="bg1"/>
                </a:solidFill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Menüführung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5122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361" y="1539879"/>
            <a:ext cx="7604055" cy="52160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376" y="260648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205689"/>
          </a:solidFill>
          <a:ln>
            <a:solidFill>
              <a:srgbClr val="205689"/>
            </a:solidFill>
          </a:ln>
        </p:spPr>
        <p:txBody>
          <a:bodyPr/>
          <a:lstStyle/>
          <a:p>
            <a:pPr algn="l"/>
            <a:r>
              <a:rPr lang="de-DE" dirty="0" smtClean="0">
                <a:solidFill>
                  <a:schemeClr val="bg1"/>
                </a:solidFill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Technologien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7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60648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827584" y="1484784"/>
            <a:ext cx="1821599" cy="12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203848" y="2780928"/>
            <a:ext cx="1947600" cy="9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179512" y="4653136"/>
            <a:ext cx="2080800" cy="11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alphaModFix/>
            <a:lum/>
          </a:blip>
          <a:srcRect/>
          <a:stretch>
            <a:fillRect/>
          </a:stretch>
        </p:blipFill>
        <p:spPr>
          <a:xfrm>
            <a:off x="1331640" y="5877272"/>
            <a:ext cx="1868399" cy="5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 cstate="print">
            <a:alphaModFix/>
            <a:lum/>
          </a:blip>
          <a:srcRect/>
          <a:stretch>
            <a:fillRect/>
          </a:stretch>
        </p:blipFill>
        <p:spPr>
          <a:xfrm>
            <a:off x="3664800" y="5479200"/>
            <a:ext cx="1915199" cy="6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 cstate="print">
            <a:alphaModFix/>
            <a:lum/>
          </a:blip>
          <a:srcRect/>
          <a:stretch>
            <a:fillRect/>
          </a:stretch>
        </p:blipFill>
        <p:spPr>
          <a:xfrm>
            <a:off x="3635896" y="1844824"/>
            <a:ext cx="2156400" cy="5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9" cstate="print">
            <a:alphaModFix/>
            <a:lum/>
          </a:blip>
          <a:srcRect/>
          <a:stretch>
            <a:fillRect/>
          </a:stretch>
        </p:blipFill>
        <p:spPr>
          <a:xfrm>
            <a:off x="4572000" y="3933056"/>
            <a:ext cx="1828440" cy="113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0" cstate="print">
            <a:alphaModFix/>
            <a:lum/>
          </a:blip>
          <a:srcRect/>
          <a:stretch>
            <a:fillRect/>
          </a:stretch>
        </p:blipFill>
        <p:spPr>
          <a:xfrm>
            <a:off x="5940152" y="2924944"/>
            <a:ext cx="1428480" cy="57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1" cstate="print">
            <a:alphaModFix/>
            <a:lum/>
          </a:blip>
          <a:srcRect/>
          <a:stretch>
            <a:fillRect/>
          </a:stretch>
        </p:blipFill>
        <p:spPr>
          <a:xfrm>
            <a:off x="5868144" y="5013176"/>
            <a:ext cx="2145600" cy="156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2" cstate="print">
            <a:alphaModFix/>
            <a:lum/>
          </a:blip>
          <a:srcRect/>
          <a:stretch>
            <a:fillRect/>
          </a:stretch>
        </p:blipFill>
        <p:spPr>
          <a:xfrm>
            <a:off x="6876256" y="3501008"/>
            <a:ext cx="1868399" cy="13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251520" y="2564904"/>
            <a:ext cx="2124000" cy="11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4" cstate="print">
            <a:alphaModFix/>
            <a:lum/>
          </a:blip>
          <a:srcRect/>
          <a:stretch>
            <a:fillRect/>
          </a:stretch>
        </p:blipFill>
        <p:spPr>
          <a:xfrm>
            <a:off x="2195736" y="3645024"/>
            <a:ext cx="1462680" cy="146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5" cstate="print">
            <a:alphaModFix/>
            <a:lum/>
          </a:blip>
          <a:srcRect/>
          <a:stretch>
            <a:fillRect/>
          </a:stretch>
        </p:blipFill>
        <p:spPr>
          <a:xfrm>
            <a:off x="6588224" y="1556792"/>
            <a:ext cx="1879200" cy="11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latin typeface="Arial" pitchFamily="18"/>
                <a:ea typeface="SimSun" pitchFamily="2"/>
                <a:cs typeface="Mangal" pitchFamily="2"/>
              </a:rPr>
              <a:t>Routen planen</a:t>
            </a:r>
          </a:p>
          <a:p>
            <a:pPr lvl="1"/>
            <a:r>
              <a:rPr lang="de-DE" dirty="0" smtClean="0">
                <a:latin typeface="Arial" pitchFamily="18"/>
                <a:ea typeface="SimSun" pitchFamily="2"/>
                <a:cs typeface="Mangal" pitchFamily="2"/>
              </a:rPr>
              <a:t>Routen aufzeichnen</a:t>
            </a:r>
          </a:p>
          <a:p>
            <a:pPr lvl="1"/>
            <a:r>
              <a:rPr lang="de-DE" dirty="0" smtClean="0">
                <a:latin typeface="Arial" pitchFamily="18"/>
                <a:ea typeface="SimSun" pitchFamily="2"/>
                <a:cs typeface="Mangal" pitchFamily="2"/>
              </a:rPr>
              <a:t>Details editieren</a:t>
            </a:r>
          </a:p>
          <a:p>
            <a:pPr lvl="1"/>
            <a:r>
              <a:rPr lang="de-DE" dirty="0" smtClean="0">
                <a:latin typeface="Arial" pitchFamily="18"/>
                <a:ea typeface="SimSun" pitchFamily="2"/>
                <a:cs typeface="Mangal" pitchFamily="2"/>
              </a:rPr>
              <a:t>Distanztool</a:t>
            </a:r>
          </a:p>
          <a:p>
            <a:endParaRPr lang="de-DE" dirty="0" smtClean="0">
              <a:latin typeface="Arial" pitchFamily="18"/>
              <a:ea typeface="SimSun" pitchFamily="2"/>
              <a:cs typeface="Mangal" pitchFamily="2"/>
            </a:endParaRPr>
          </a:p>
          <a:p>
            <a:r>
              <a:rPr lang="de-DE" dirty="0" smtClean="0">
                <a:latin typeface="Arial" pitchFamily="18"/>
                <a:ea typeface="SimSun" pitchFamily="2"/>
                <a:cs typeface="Mangal" pitchFamily="2"/>
              </a:rPr>
              <a:t>Datenbankanbindung</a:t>
            </a:r>
          </a:p>
          <a:p>
            <a:endParaRPr lang="de-DE" dirty="0" smtClean="0">
              <a:latin typeface="Arial" pitchFamily="18"/>
              <a:ea typeface="SimSun" pitchFamily="2"/>
              <a:cs typeface="Mangal" pitchFamily="2"/>
            </a:endParaRPr>
          </a:p>
          <a:p>
            <a:r>
              <a:rPr lang="de-DE" dirty="0" smtClean="0">
                <a:latin typeface="Arial" pitchFamily="18"/>
                <a:ea typeface="SimSun" pitchFamily="2"/>
                <a:cs typeface="Mangal" pitchFamily="2"/>
              </a:rPr>
              <a:t>Websocket</a:t>
            </a:r>
            <a:endParaRPr lang="de-DE" dirty="0" smtClean="0">
              <a:latin typeface="Arial" pitchFamily="18"/>
              <a:ea typeface="SimSun" pitchFamily="2"/>
              <a:cs typeface="Mangal" pitchFamily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205689"/>
          </a:solidFill>
          <a:ln>
            <a:solidFill>
              <a:srgbClr val="205689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Trip</a:t>
            </a:r>
            <a:endParaRPr kumimoji="0" lang="de-DE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60648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010480" y="1980000"/>
            <a:ext cx="3809520" cy="285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59</Words>
  <Application>Microsoft Office PowerPoint</Application>
  <PresentationFormat>Bildschirmpräsentation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Larissa-Design</vt:lpstr>
      <vt:lpstr>Seapal WTEC</vt:lpstr>
      <vt:lpstr> Übersicht</vt:lpstr>
      <vt:lpstr> Website</vt:lpstr>
      <vt:lpstr> Layout Logbücher</vt:lpstr>
      <vt:lpstr> Layout Trips</vt:lpstr>
      <vt:lpstr> Layout Map</vt:lpstr>
      <vt:lpstr> Menüführung</vt:lpstr>
      <vt:lpstr> Technologien</vt:lpstr>
      <vt:lpstr>Folie 9</vt:lpstr>
      <vt:lpstr>Folie 10</vt:lpstr>
      <vt:lpstr>Folie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Seapal WTEC</dc:title>
  <dc:creator>Anja Krüger</dc:creator>
  <cp:lastModifiedBy>Anja Krüger</cp:lastModifiedBy>
  <cp:revision>42</cp:revision>
  <dcterms:created xsi:type="dcterms:W3CDTF">2013-01-13T22:30:38Z</dcterms:created>
  <dcterms:modified xsi:type="dcterms:W3CDTF">2013-01-15T22:17:45Z</dcterms:modified>
</cp:coreProperties>
</file>