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64" r:id="rId2"/>
    <p:sldId id="269" r:id="rId3"/>
    <p:sldId id="353" r:id="rId4"/>
    <p:sldId id="336" r:id="rId5"/>
    <p:sldId id="295" r:id="rId6"/>
    <p:sldId id="354" r:id="rId7"/>
    <p:sldId id="299" r:id="rId8"/>
    <p:sldId id="297" r:id="rId9"/>
    <p:sldId id="29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5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56" r:id="rId37"/>
    <p:sldId id="366" r:id="rId38"/>
    <p:sldId id="367" r:id="rId39"/>
    <p:sldId id="368" r:id="rId40"/>
    <p:sldId id="369" r:id="rId41"/>
    <p:sldId id="370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EFF"/>
    <a:srgbClr val="C4DCFF"/>
    <a:srgbClr val="DFE8EA"/>
    <a:srgbClr val="A7D2FF"/>
    <a:srgbClr val="2F2E2F"/>
    <a:srgbClr val="626262"/>
    <a:srgbClr val="3F6F9D"/>
    <a:srgbClr val="6272FA"/>
    <a:srgbClr val="BDBC6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4" autoAdjust="0"/>
    <p:restoredTop sz="95897"/>
  </p:normalViewPr>
  <p:slideViewPr>
    <p:cSldViewPr snapToGrid="0" showGuides="1">
      <p:cViewPr>
        <p:scale>
          <a:sx n="119" d="100"/>
          <a:sy n="119" d="100"/>
        </p:scale>
        <p:origin x="1264" y="-4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7E702-D59C-4B5A-8C42-98D1B5BDC2C6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A029B-38DC-445E-887D-1B2E978D9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3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F5-C326-422C-8ED1-AE0A98244EF4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3FE-0046-41C0-AD5B-3F19C6FE8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3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F5-C326-422C-8ED1-AE0A98244EF4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3FE-0046-41C0-AD5B-3F19C6FE8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9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F5-C326-422C-8ED1-AE0A98244EF4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3FE-0046-41C0-AD5B-3F19C6FE8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F5-C326-422C-8ED1-AE0A98244EF4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3FE-0046-41C0-AD5B-3F19C6FE8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F5-C326-422C-8ED1-AE0A98244EF4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3FE-0046-41C0-AD5B-3F19C6FE8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1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F5-C326-422C-8ED1-AE0A98244EF4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3FE-0046-41C0-AD5B-3F19C6FE8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2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F5-C326-422C-8ED1-AE0A98244EF4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3FE-0046-41C0-AD5B-3F19C6FE8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7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F5-C326-422C-8ED1-AE0A98244EF4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3FE-0046-41C0-AD5B-3F19C6FE8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F5-C326-422C-8ED1-AE0A98244EF4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3FE-0046-41C0-AD5B-3F19C6FE8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F5-C326-422C-8ED1-AE0A98244EF4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3FE-0046-41C0-AD5B-3F19C6FE8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0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F5-C326-422C-8ED1-AE0A98244EF4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3FE-0046-41C0-AD5B-3F19C6FE8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42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E1F5-C326-422C-8ED1-AE0A98244EF4}" type="datetimeFigureOut">
              <a:rPr lang="ko-KR" altLang="en-US" smtClean="0"/>
              <a:t>2019. 12. 8.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33FE-0046-41C0-AD5B-3F19C6FE8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4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s://user-images.githubusercontent.com/37579650/69910281-2049d100-144c-11ea-9563-f776de07b241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https://user-images.githubusercontent.com/37579650/69910262-91d54f80-144b-11ea-8a09-06f818d3aebc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https://user-images.githubusercontent.com/57391270/69909778-854cf900-1443-11ea-9e72-a9d8def3975c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https://user-images.githubusercontent.com/57391270/69934639-e1804d80-1515-11ea-9a14-376b4dba5b84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https://user-images.githubusercontent.com/57391270/69969126-2a102900-155f-11ea-8d7a-11130359b0f6.jp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https://lh4.googleusercontent.com/p55pdhwcvlFDM7LMV78b5a8m8meHyYJxKrKFZNY6xtwhLYd998lU6-v6_etGY6wRPb-r2-9SIMCsAmX97b_CZRk3xBLXs6_x5vDx3pS5xKnwaGe7Bj4fJgiQ7P7AAEdUEVcue1Xx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https://lh4.googleusercontent.com/ck19Bq33jf6FwJMVMDkidsLVRJajkjZkmRAtDeugFmakv_lmSSFeC0pOeEY_h_klziuXP88DccXEzOsyzSrLPpUjY2xFbyHwa0ZnrdpXmBXjZ2adjjBo0otIfTqwAUtSTOByK4T4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https://lh5.googleusercontent.com/mjeXs_du47xrXLluz7qS58J-5w-3_GvSw-M9rGOllGiVW9r_99rF1OII_6OY0un5dbr9gMDxgw1mEXyiu5heqqlhCkYEWS_ZP6DV273E25WxuBKSknk7YyxYlfA7N0Ts-GbSKJA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https://lh3.googleusercontent.com/0SeoOXjS_mW-0UTbOaVGQoS5Z8WgwzDfVH6n9_X5FKtgkYmKXFA4SEG4jmIhAlapIwu1Khhz50iCQVzBW_TZYM6j7HLdlC1TgpbfkH4CZpO1GDfSUDROxBEeVYEZ7hEZ3G8Rb3kr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https://lh5.googleusercontent.com/FIJLcOc4mIpKonNnGgFa4EHoNPnkjTdPdukHRhtj0YyLZwLoGo2iYibNlvcXKps4Gxa4gaLNFI4C236yuWhoN1rImei7Uopzi383y7xAc4GlzqwGTvAw3BPuciFzHC85CoCcgIzU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https://lh6.googleusercontent.com/HwY__gdayZVmN_PssI9OqdLpN1-grjmCcVm05yHHl3X2bQ3L5BUFA8By2rvoCIb_QyvRI0EO7iiZ9UY1r45ppwmNOnFJVMy1kBLHwJz8KDAQZReVd4GEGP8xJebgfX0Pr-Vm7HpJ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https://lh4.googleusercontent.com/lulK-B-Zkb5AHEAOcgfPPw4igAlSGPbBoQmAJN62ZQmSTKFmoU1VcZMBabnKUEXuhFOMh--ix1oDyfieilSQllJwkQIwwdWYsB4DNhCekLwyQ1qtB47Ib3eU85FF5B1uUZiuFXz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64944" y="2062203"/>
            <a:ext cx="6315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Jsoup</a:t>
            </a:r>
            <a:r>
              <a:rPr lang="en-US" altLang="ko-KR" sz="2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ko-KR" sz="2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기능 확장 및 설계 개선</a:t>
            </a:r>
            <a:r>
              <a:rPr lang="en-US" altLang="ko-KR" sz="2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(Group_1)</a:t>
            </a:r>
            <a:endParaRPr lang="ko-KR" altLang="en-US" sz="28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CEFC12-DB77-7342-A1F6-F270E99FF977}"/>
              </a:ext>
            </a:extLst>
          </p:cNvPr>
          <p:cNvSpPr txBox="1"/>
          <p:nvPr/>
        </p:nvSpPr>
        <p:spPr>
          <a:xfrm>
            <a:off x="1937270" y="4698435"/>
            <a:ext cx="537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20133659 </a:t>
            </a:r>
            <a:r>
              <a:rPr lang="ko-KR" altLang="ko-KR" sz="1200" dirty="0">
                <a:solidFill>
                  <a:schemeClr val="bg1">
                    <a:lumMod val="6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김성재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 font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20146847 </a:t>
            </a:r>
            <a:r>
              <a:rPr lang="ko-KR" altLang="ko-KR" sz="1200" dirty="0" err="1">
                <a:solidFill>
                  <a:schemeClr val="bg1">
                    <a:lumMod val="6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조호영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 font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20141589 </a:t>
            </a:r>
            <a:r>
              <a:rPr lang="ko-KR" altLang="ko-KR" sz="1200" dirty="0" err="1">
                <a:solidFill>
                  <a:schemeClr val="bg1">
                    <a:lumMod val="6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윤희성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algn="ctr" font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20173298 </a:t>
            </a:r>
            <a:r>
              <a:rPr lang="ko-KR" altLang="ko-KR" sz="1200" dirty="0" err="1">
                <a:solidFill>
                  <a:schemeClr val="bg1">
                    <a:lumMod val="6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오창균</a:t>
            </a:r>
            <a:endParaRPr lang="ko-KR" altLang="en-US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38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566031" y="104708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348598" y="407364"/>
            <a:ext cx="2092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Strategy Pattern</a:t>
            </a:r>
            <a:endParaRPr kumimoji="1" lang="ko-KR" altLang="en-US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F2A03-01BF-DC43-BADA-269489C4B141}"/>
              </a:ext>
            </a:extLst>
          </p:cNvPr>
          <p:cNvSpPr txBox="1"/>
          <p:nvPr/>
        </p:nvSpPr>
        <p:spPr>
          <a:xfrm>
            <a:off x="-99879" y="4583449"/>
            <a:ext cx="4588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2286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Start인지</a:t>
            </a:r>
            <a:r>
              <a:rPr lang="ko-KR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End인지에</a:t>
            </a:r>
            <a:r>
              <a:rPr lang="ko-KR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따라서 다른 행위를 취하는 </a:t>
            </a:r>
            <a:r>
              <a:rPr lang="ko-KR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Strategy</a:t>
            </a:r>
            <a:r>
              <a:rPr lang="ko-KR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Pattern</a:t>
            </a:r>
            <a:r>
              <a:rPr lang="ko-KR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사용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lvl="0" indent="2286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lvl="0" indent="2286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lvl="0" indent="2286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StartTag와</a:t>
            </a:r>
            <a:r>
              <a:rPr lang="ko-KR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EndTag는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process</a:t>
            </a:r>
            <a:r>
              <a:rPr lang="ko-KR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processStartTag</a:t>
            </a:r>
            <a:r>
              <a:rPr lang="ko-KR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processEndTag에서</a:t>
            </a:r>
            <a:r>
              <a:rPr lang="ko-KR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사용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lvl="0" indent="2286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lvl="0" indent="2286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lvl="0" indent="2286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즉, </a:t>
            </a:r>
            <a:r>
              <a:rPr lang="ko-KR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Strategy</a:t>
            </a:r>
            <a:r>
              <a:rPr lang="ko-KR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Pattern으로</a:t>
            </a:r>
            <a:r>
              <a:rPr lang="ko-KR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Token</a:t>
            </a:r>
            <a:r>
              <a:rPr lang="ko-KR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상태에 따라 행위를 결정</a:t>
            </a:r>
            <a:endParaRPr lang="ko-KR" altLang="ko-KR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000" dirty="0">
              <a:solidFill>
                <a:schemeClr val="bg1">
                  <a:lumMod val="50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24ACED-053B-A544-A00D-A91CABCDDEA3}"/>
              </a:ext>
            </a:extLst>
          </p:cNvPr>
          <p:cNvSpPr/>
          <p:nvPr/>
        </p:nvSpPr>
        <p:spPr>
          <a:xfrm>
            <a:off x="4489010" y="1286701"/>
            <a:ext cx="4506147" cy="51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>
            <a:spAutoFit/>
          </a:bodyPr>
          <a:lstStyle/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protected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boolean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process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Token</a:t>
            </a:r>
            <a:r>
              <a:rPr lang="ko-KR" altLang="ko-KR" sz="1000" dirty="0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token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protected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boolean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processStartTag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currentToken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start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 //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don't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recycle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in-use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token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process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Token.StartTag</a:t>
            </a:r>
            <a:r>
              <a:rPr lang="ko-KR" altLang="ko-KR" sz="1000" dirty="0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().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process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start.reset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().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boolean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processStartTag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Attributes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currentToken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start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 //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don't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recycle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in-use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token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process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Token.StartTag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().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nameAttr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</a:t>
            </a: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</a:t>
            </a: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protected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boolean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processEndTag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currentToken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end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 //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don't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recycle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in-use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token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process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Token.EndTag</a:t>
            </a:r>
            <a:r>
              <a:rPr lang="ko-KR" altLang="ko-KR" sz="1000" dirty="0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process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end.reset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().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</a:t>
            </a: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</a:t>
            </a: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StartTag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extends</a:t>
            </a:r>
            <a:r>
              <a:rPr lang="ko-KR" altLang="ko-KR" sz="1000" dirty="0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Tag</a:t>
            </a:r>
            <a:r>
              <a:rPr lang="ko-KR" altLang="ko-KR" sz="1000" dirty="0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...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EndTag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extends</a:t>
            </a:r>
            <a:r>
              <a:rPr lang="ko-KR" altLang="ko-KR" sz="1000" dirty="0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Tag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...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indent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* </a:t>
            </a:r>
            <a:r>
              <a:rPr lang="en" altLang="ko-KR" sz="10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Strategy Pattern</a:t>
            </a:r>
            <a:r>
              <a:rPr lang="ko-KR" altLang="en-US" sz="10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으로</a:t>
            </a:r>
            <a:r>
              <a:rPr lang="ko-KR" altLang="en-US" sz="10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" altLang="ko-KR" sz="10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Token </a:t>
            </a:r>
            <a:r>
              <a:rPr lang="ko-KR" altLang="en-US" sz="10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상태에 따라 행위를 결정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7" name="그림 15">
            <a:extLst>
              <a:ext uri="{FF2B5EF4-FFF2-40B4-BE49-F238E27FC236}">
                <a16:creationId xmlns:a16="http://schemas.microsoft.com/office/drawing/2014/main" id="{8574F157-F0B4-8843-865E-0F6EDBE8F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01" y="1727360"/>
            <a:ext cx="2463800" cy="2463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66847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566031" y="104708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348598" y="407364"/>
            <a:ext cx="17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State Pattern</a:t>
            </a:r>
            <a:endParaRPr kumimoji="1" lang="ko-KR" altLang="en-US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F2A03-01BF-DC43-BADA-269489C4B141}"/>
              </a:ext>
            </a:extLst>
          </p:cNvPr>
          <p:cNvSpPr txBox="1"/>
          <p:nvPr/>
        </p:nvSpPr>
        <p:spPr>
          <a:xfrm>
            <a:off x="433828" y="1146186"/>
            <a:ext cx="4953420" cy="521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Parser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에서는 </a:t>
            </a:r>
            <a:r>
              <a:rPr lang="en-US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HtmlTreeBuilderState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와 </a:t>
            </a:r>
            <a:r>
              <a:rPr lang="en-US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TokeniserState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에서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State Pattern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을 </a:t>
            </a:r>
            <a:r>
              <a:rPr lang="ko-KR" altLang="en-US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적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용</a:t>
            </a:r>
            <a:endParaRPr lang="en-US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TreeBuilder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안에는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process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라는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 method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가 존재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24ACED-053B-A544-A00D-A91CABCDDEA3}"/>
              </a:ext>
            </a:extLst>
          </p:cNvPr>
          <p:cNvSpPr/>
          <p:nvPr/>
        </p:nvSpPr>
        <p:spPr>
          <a:xfrm>
            <a:off x="521963" y="1863626"/>
            <a:ext cx="7757824" cy="265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288000">
            <a:spAutoFit/>
          </a:bodyPr>
          <a:lstStyle/>
          <a:p>
            <a:pPr>
              <a:lnSpc>
                <a:spcPts val="1350"/>
              </a:lnSpc>
            </a:pP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protected abstract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boolean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process(Token token);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BE741-5D92-2142-A564-EBB46ACFB61F}"/>
              </a:ext>
            </a:extLst>
          </p:cNvPr>
          <p:cNvSpPr txBox="1"/>
          <p:nvPr/>
        </p:nvSpPr>
        <p:spPr>
          <a:xfrm>
            <a:off x="521963" y="2246315"/>
            <a:ext cx="4953420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HtmlTreeBuilder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안에는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 method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의 구현체</a:t>
            </a:r>
            <a:r>
              <a:rPr lang="ko-KR" altLang="en-US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가 있음</a:t>
            </a:r>
            <a:endParaRPr lang="en-US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HtmlTreeBuilderState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안의 또 다른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 method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실행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E64611-9E7B-6E4C-A326-4FB365FE5818}"/>
              </a:ext>
            </a:extLst>
          </p:cNvPr>
          <p:cNvSpPr/>
          <p:nvPr/>
        </p:nvSpPr>
        <p:spPr>
          <a:xfrm>
            <a:off x="477894" y="2803766"/>
            <a:ext cx="7757825" cy="3016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0">
            <a:spAutoFit/>
          </a:bodyPr>
          <a:lstStyle/>
          <a:p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public class 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HtmlTreeBuilder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extends 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TreeBuilder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{</a:t>
            </a:r>
          </a:p>
          <a:p>
            <a:r>
              <a:rPr lang="en-US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private </a:t>
            </a:r>
            <a:r>
              <a:rPr lang="en-US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HtmlTreeBuilderState</a:t>
            </a:r>
            <a:r>
              <a:rPr lang="en-US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state;</a:t>
            </a:r>
          </a:p>
          <a:p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@Override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protected 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boolean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process(Token token) {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   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currentToken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= token;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   return</a:t>
            </a:r>
            <a:r>
              <a:rPr lang="en-US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this.state.process</a:t>
            </a:r>
            <a:r>
              <a:rPr lang="en-US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(token, this);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}</a:t>
            </a:r>
            <a:endParaRPr lang="en-US" altLang="ko-KR" sz="1000" kern="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1000" kern="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enum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HtmlTreeBuilderState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</a:p>
          <a:p>
            <a:r>
              <a:rPr lang="en-US" altLang="ko-KR" sz="1000" kern="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Initial {</a:t>
            </a:r>
            <a:r>
              <a:rPr lang="en-US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boolean</a:t>
            </a:r>
            <a:r>
              <a:rPr lang="en-US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process(Token t, </a:t>
            </a:r>
            <a:r>
              <a:rPr lang="en-US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HtmlTreeBuilder</a:t>
            </a:r>
            <a:r>
              <a:rPr lang="en-US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tb</a:t>
            </a:r>
            <a:r>
              <a:rPr lang="en-US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) {</a:t>
            </a:r>
            <a:r>
              <a:rPr lang="en-US" altLang="ko-KR" sz="1000" kern="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...},</a:t>
            </a:r>
            <a:endParaRPr lang="ko-KR" altLang="ko-KR" sz="1000" kern="1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BeforeHtml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{...},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BeforeHead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{...},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InHead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{...},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InHeadNoscript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{...},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AfterHead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{...},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InBody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{...},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Text {...},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...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75DCD-B1EA-0041-A038-570A16A3AF5E}"/>
              </a:ext>
            </a:extLst>
          </p:cNvPr>
          <p:cNvSpPr txBox="1"/>
          <p:nvPr/>
        </p:nvSpPr>
        <p:spPr>
          <a:xfrm>
            <a:off x="566031" y="5983024"/>
            <a:ext cx="4953420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HtmlTreeBuilderState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는 </a:t>
            </a:r>
            <a:r>
              <a:rPr lang="en-US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enum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클래스</a:t>
            </a:r>
            <a:endParaRPr lang="en-US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HtmlTreeBuilderState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안에는 </a:t>
            </a:r>
            <a:r>
              <a:rPr lang="ko-KR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로직들이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있고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process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라는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 </a:t>
            </a:r>
            <a:r>
              <a:rPr lang="ko-KR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메소</a:t>
            </a:r>
            <a:r>
              <a:rPr lang="ko-KR" altLang="en-US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드가</a:t>
            </a:r>
            <a:r>
              <a:rPr lang="ko-KR" altLang="en-US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있음</a:t>
            </a:r>
            <a:endParaRPr lang="en-US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HtmlTreeBuilderState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의 </a:t>
            </a:r>
            <a:r>
              <a:rPr lang="ko-KR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프로퍼티들은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process</a:t>
            </a:r>
            <a:r>
              <a:rPr lang="ko-KR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를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36313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566031" y="104708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348598" y="407364"/>
            <a:ext cx="17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State Pattern</a:t>
            </a:r>
            <a:endParaRPr kumimoji="1" lang="ko-KR" altLang="en-US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F2A03-01BF-DC43-BADA-269489C4B141}"/>
              </a:ext>
            </a:extLst>
          </p:cNvPr>
          <p:cNvSpPr txBox="1"/>
          <p:nvPr/>
        </p:nvSpPr>
        <p:spPr>
          <a:xfrm>
            <a:off x="433828" y="1146186"/>
            <a:ext cx="4953420" cy="2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해당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state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는 </a:t>
            </a:r>
            <a:r>
              <a:rPr lang="en-US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HtmlTreeBuilder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에서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transition method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로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context</a:t>
            </a:r>
            <a:r>
              <a:rPr lang="ko-KR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를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주입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E64611-9E7B-6E4C-A326-4FB365FE5818}"/>
              </a:ext>
            </a:extLst>
          </p:cNvPr>
          <p:cNvSpPr/>
          <p:nvPr/>
        </p:nvSpPr>
        <p:spPr>
          <a:xfrm>
            <a:off x="348598" y="1516800"/>
            <a:ext cx="7757825" cy="4349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0">
            <a:spAutoFit/>
          </a:bodyPr>
          <a:lstStyle/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 transition(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HtmlTreeBuilderState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state) {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en-US" altLang="ko-KR" sz="1000" kern="0" dirty="0" err="1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this.state</a:t>
            </a:r>
            <a:r>
              <a:rPr lang="en-US" altLang="ko-KR" sz="1000" kern="0" dirty="0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state;</a:t>
            </a:r>
            <a:endParaRPr lang="ko-KR" altLang="ko-KR" sz="1000" kern="100" dirty="0">
              <a:solidFill>
                <a:srgbClr val="00B050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resetInsertionMode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boolean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last = false;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for (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pos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stack.size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-1;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pos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&gt;= 0;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pos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--) {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Element node =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stack.get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pos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if (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pos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== 0) {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last = true;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node =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contextElement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}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String name =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node.normalName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if ("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select".equals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(name)) {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</a:t>
            </a:r>
            <a:r>
              <a:rPr lang="en-US" altLang="ko-KR" sz="1000" kern="0" dirty="0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transition(</a:t>
            </a:r>
            <a:r>
              <a:rPr lang="en-US" altLang="ko-KR" sz="1000" kern="0" dirty="0" err="1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HtmlTreeBuilderState.InSelect</a:t>
            </a:r>
            <a:r>
              <a:rPr lang="en-US" altLang="ko-KR" sz="1000" kern="0" dirty="0">
                <a:solidFill>
                  <a:srgbClr val="00B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kern="100" dirty="0">
              <a:solidFill>
                <a:srgbClr val="00B050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break; // frag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} 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	    …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indent="621665"/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} else if ("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html".equals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(name)) {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transition(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HtmlTreeBuilderState.BeforeHead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break; // frag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} else if (last) {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transition(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HtmlTreeBuilderState.InBody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break; // frag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}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75DCD-B1EA-0041-A038-570A16A3AF5E}"/>
              </a:ext>
            </a:extLst>
          </p:cNvPr>
          <p:cNvSpPr txBox="1"/>
          <p:nvPr/>
        </p:nvSpPr>
        <p:spPr>
          <a:xfrm>
            <a:off x="348598" y="5983023"/>
            <a:ext cx="7845959" cy="521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HtmlTreeBuilderState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는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의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tree</a:t>
            </a:r>
            <a:r>
              <a:rPr lang="ko-KR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를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만들 때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tree node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의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state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에 따라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(e.g. Head, Body…) </a:t>
            </a:r>
            <a:r>
              <a:rPr lang="en-US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HtmlTreeBuilder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의 상태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(state)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가 바뀌고 있</a:t>
            </a:r>
            <a:r>
              <a:rPr lang="ko-KR" altLang="en-US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음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즉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process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의 행위가 바뀌도록 하는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State Pattern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을 사용</a:t>
            </a:r>
            <a:r>
              <a:rPr lang="en-US" altLang="ko-KR" sz="1000" kern="100" dirty="0">
                <a:solidFill>
                  <a:srgbClr val="0D0D0D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81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910065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710878" y="407364"/>
            <a:ext cx="1511952" cy="416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2-3. Nodes</a:t>
            </a:r>
            <a:endParaRPr lang="ko-KR" altLang="ko-KR" sz="2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9E882-6A75-B444-BD0B-615CAE2213ED}"/>
              </a:ext>
            </a:extLst>
          </p:cNvPr>
          <p:cNvSpPr txBox="1"/>
          <p:nvPr/>
        </p:nvSpPr>
        <p:spPr>
          <a:xfrm>
            <a:off x="623181" y="1212768"/>
            <a:ext cx="8094566" cy="108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* </a:t>
            </a:r>
            <a:r>
              <a:rPr lang="en-US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Dom tree</a:t>
            </a:r>
            <a:r>
              <a:rPr lang="ko-KR" altLang="en-US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를</a:t>
            </a:r>
            <a:r>
              <a:rPr lang="ko-KR" altLang="en-US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그리는 </a:t>
            </a:r>
            <a:r>
              <a:rPr lang="en-US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en-US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들의 요소를 그리는 역할</a:t>
            </a: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Tree</a:t>
            </a:r>
            <a:r>
              <a:rPr lang="ko-KR" altLang="en-US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를</a:t>
            </a:r>
            <a:r>
              <a:rPr lang="ko-KR" altLang="en-US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그리기 위한 </a:t>
            </a:r>
            <a:r>
              <a:rPr lang="en-US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leaf</a:t>
            </a:r>
            <a:r>
              <a:rPr lang="ko-KR" altLang="en-US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라는 개념이 존재하며 각 </a:t>
            </a:r>
            <a:r>
              <a:rPr lang="en-US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leaf</a:t>
            </a:r>
            <a:r>
              <a:rPr lang="ko-KR" altLang="en-US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는 </a:t>
            </a:r>
            <a:r>
              <a:rPr lang="en-US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dom</a:t>
            </a:r>
            <a:r>
              <a:rPr lang="ko-KR" altLang="en-US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의 특성을 잘 담을 수 있는 클래스로 구성</a:t>
            </a:r>
            <a:endParaRPr lang="en-US" altLang="ko-KR" sz="14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indent="127000" algn="ctr">
              <a:lnSpc>
                <a:spcPct val="107000"/>
              </a:lnSpc>
              <a:spcAft>
                <a:spcPts val="800"/>
              </a:spcAft>
            </a:pPr>
            <a:endParaRPr lang="en-US" altLang="ko-KR" sz="14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indent="127000"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Nodes</a:t>
            </a:r>
            <a:r>
              <a:rPr lang="ko-KR" altLang="en-US" sz="1400" b="1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는 </a:t>
            </a:r>
            <a:r>
              <a:rPr lang="ko-KR" altLang="ko-KR" sz="1400" b="1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크게 다음과 같은 </a:t>
            </a:r>
            <a:r>
              <a:rPr lang="en-US" altLang="ko-KR" sz="1400" b="1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3</a:t>
            </a:r>
            <a:r>
              <a:rPr lang="ko-KR" altLang="ko-KR" sz="1400" b="1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가지의 패턴으로 </a:t>
            </a:r>
            <a:r>
              <a:rPr lang="ko-KR" altLang="en-US" sz="1400" b="1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구성</a:t>
            </a:r>
            <a:endParaRPr lang="ko-KR" altLang="en-US" sz="1400" b="1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grpSp>
        <p:nvGrpSpPr>
          <p:cNvPr id="12" name="그룹 15">
            <a:extLst>
              <a:ext uri="{FF2B5EF4-FFF2-40B4-BE49-F238E27FC236}">
                <a16:creationId xmlns:a16="http://schemas.microsoft.com/office/drawing/2014/main" id="{39A6E788-5D12-9D4E-8679-D4F6FEC9E26B}"/>
              </a:ext>
            </a:extLst>
          </p:cNvPr>
          <p:cNvGrpSpPr/>
          <p:nvPr/>
        </p:nvGrpSpPr>
        <p:grpSpPr>
          <a:xfrm>
            <a:off x="2879252" y="6184556"/>
            <a:ext cx="3333813" cy="364972"/>
            <a:chOff x="8543704" y="3992554"/>
            <a:chExt cx="3333813" cy="364972"/>
          </a:xfrm>
        </p:grpSpPr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21F364C4-8296-424C-ACBC-24606AC84460}"/>
                </a:ext>
              </a:extLst>
            </p:cNvPr>
            <p:cNvSpPr/>
            <p:nvPr/>
          </p:nvSpPr>
          <p:spPr>
            <a:xfrm>
              <a:off x="9197929" y="3992554"/>
              <a:ext cx="2126416" cy="3649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kern="100" dirty="0">
                  <a:latin typeface="맑은 고딕" panose="020B0503020000020004" pitchFamily="34" charset="-127"/>
                  <a:cs typeface="Times New Roman" panose="02020603050405020304" pitchFamily="18" charset="0"/>
                </a:rPr>
                <a:t>Composite Pattern</a:t>
              </a:r>
              <a:endParaRPr lang="ko-KR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5" name="직사각형 13">
              <a:extLst>
                <a:ext uri="{FF2B5EF4-FFF2-40B4-BE49-F238E27FC236}">
                  <a16:creationId xmlns:a16="http://schemas.microsoft.com/office/drawing/2014/main" id="{891D590D-C4D1-E645-8C69-AD7663F9DBAB}"/>
                </a:ext>
              </a:extLst>
            </p:cNvPr>
            <p:cNvSpPr/>
            <p:nvPr/>
          </p:nvSpPr>
          <p:spPr>
            <a:xfrm>
              <a:off x="8543704" y="3992555"/>
              <a:ext cx="3333813" cy="3649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" name="그룹 14">
            <a:extLst>
              <a:ext uri="{FF2B5EF4-FFF2-40B4-BE49-F238E27FC236}">
                <a16:creationId xmlns:a16="http://schemas.microsoft.com/office/drawing/2014/main" id="{3F213759-F6BD-1846-9C6D-F51078007116}"/>
              </a:ext>
            </a:extLst>
          </p:cNvPr>
          <p:cNvGrpSpPr/>
          <p:nvPr/>
        </p:nvGrpSpPr>
        <p:grpSpPr>
          <a:xfrm>
            <a:off x="2879254" y="5734664"/>
            <a:ext cx="3333813" cy="364972"/>
            <a:chOff x="4680856" y="3992554"/>
            <a:chExt cx="3333813" cy="364972"/>
          </a:xfrm>
        </p:grpSpPr>
        <p:sp>
          <p:nvSpPr>
            <p:cNvPr id="17" name="직사각형 4">
              <a:extLst>
                <a:ext uri="{FF2B5EF4-FFF2-40B4-BE49-F238E27FC236}">
                  <a16:creationId xmlns:a16="http://schemas.microsoft.com/office/drawing/2014/main" id="{A9CAF648-8F46-4346-A4D5-003654B1E18D}"/>
                </a:ext>
              </a:extLst>
            </p:cNvPr>
            <p:cNvSpPr/>
            <p:nvPr/>
          </p:nvSpPr>
          <p:spPr>
            <a:xfrm>
              <a:off x="5335083" y="3992554"/>
              <a:ext cx="2025363" cy="3649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kern="100" dirty="0">
                  <a:latin typeface="맑은 고딕" panose="020B0503020000020004" pitchFamily="34" charset="-127"/>
                  <a:cs typeface="Times New Roman" panose="02020603050405020304" pitchFamily="18" charset="0"/>
                </a:rPr>
                <a:t>Prototype Pattern</a:t>
              </a:r>
              <a:endParaRPr lang="ko-KR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직사각형 12">
              <a:extLst>
                <a:ext uri="{FF2B5EF4-FFF2-40B4-BE49-F238E27FC236}">
                  <a16:creationId xmlns:a16="http://schemas.microsoft.com/office/drawing/2014/main" id="{75E62842-A239-594F-8A33-E1D53E6A8F61}"/>
                </a:ext>
              </a:extLst>
            </p:cNvPr>
            <p:cNvSpPr/>
            <p:nvPr/>
          </p:nvSpPr>
          <p:spPr>
            <a:xfrm>
              <a:off x="4680856" y="3992555"/>
              <a:ext cx="3333813" cy="3649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" name="그룹 10">
            <a:extLst>
              <a:ext uri="{FF2B5EF4-FFF2-40B4-BE49-F238E27FC236}">
                <a16:creationId xmlns:a16="http://schemas.microsoft.com/office/drawing/2014/main" id="{948D63ED-EF88-4341-BF95-F68A07E37E44}"/>
              </a:ext>
            </a:extLst>
          </p:cNvPr>
          <p:cNvGrpSpPr/>
          <p:nvPr/>
        </p:nvGrpSpPr>
        <p:grpSpPr>
          <a:xfrm>
            <a:off x="2879253" y="5272126"/>
            <a:ext cx="3333813" cy="377619"/>
            <a:chOff x="622551" y="3979907"/>
            <a:chExt cx="3333813" cy="377619"/>
          </a:xfrm>
        </p:grpSpPr>
        <p:sp>
          <p:nvSpPr>
            <p:cNvPr id="20" name="직사각형 3">
              <a:extLst>
                <a:ext uri="{FF2B5EF4-FFF2-40B4-BE49-F238E27FC236}">
                  <a16:creationId xmlns:a16="http://schemas.microsoft.com/office/drawing/2014/main" id="{6217F711-4DB9-F04D-A3F0-351B86707956}"/>
                </a:ext>
              </a:extLst>
            </p:cNvPr>
            <p:cNvSpPr/>
            <p:nvPr/>
          </p:nvSpPr>
          <p:spPr>
            <a:xfrm>
              <a:off x="1359298" y="3979907"/>
              <a:ext cx="1770228" cy="3649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kern="100" dirty="0">
                  <a:latin typeface="맑은 고딕" panose="020B0503020000020004" pitchFamily="34" charset="-127"/>
                  <a:cs typeface="Times New Roman" panose="02020603050405020304" pitchFamily="18" charset="0"/>
                </a:rPr>
                <a:t>Iterator Pattern</a:t>
              </a:r>
              <a:endParaRPr lang="ko-KR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21" name="직사각형 9">
              <a:extLst>
                <a:ext uri="{FF2B5EF4-FFF2-40B4-BE49-F238E27FC236}">
                  <a16:creationId xmlns:a16="http://schemas.microsoft.com/office/drawing/2014/main" id="{22E61F80-0397-C544-87E3-851CA58B4F44}"/>
                </a:ext>
              </a:extLst>
            </p:cNvPr>
            <p:cNvSpPr/>
            <p:nvPr/>
          </p:nvSpPr>
          <p:spPr>
            <a:xfrm>
              <a:off x="622551" y="3992555"/>
              <a:ext cx="3333813" cy="3649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22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EED9CD3D-6A04-7743-9FE3-95723C657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14" y="1931268"/>
            <a:ext cx="5740400" cy="3086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47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566031" y="104708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348598" y="407364"/>
            <a:ext cx="1962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Iterator Pattern</a:t>
            </a:r>
            <a:endParaRPr kumimoji="1" lang="ko-KR" altLang="en-US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F2A03-01BF-DC43-BADA-269489C4B141}"/>
              </a:ext>
            </a:extLst>
          </p:cNvPr>
          <p:cNvSpPr txBox="1"/>
          <p:nvPr/>
        </p:nvSpPr>
        <p:spPr>
          <a:xfrm>
            <a:off x="635503" y="5860193"/>
            <a:ext cx="33505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Iterator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Interface를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 구현하여,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굴림" panose="020B0600000101010101" pitchFamily="34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굴림" panose="020B0600000101010101" pitchFamily="34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Attribute를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 순회하는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next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hasNext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method를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오버라이딩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24ACED-053B-A544-A00D-A91CABCDDEA3}"/>
              </a:ext>
            </a:extLst>
          </p:cNvPr>
          <p:cNvSpPr/>
          <p:nvPr/>
        </p:nvSpPr>
        <p:spPr>
          <a:xfrm>
            <a:off x="4489010" y="1387551"/>
            <a:ext cx="3442652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Attributes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implements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Iterable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Attribute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Cloneable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...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Iterator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Attribute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iterator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Iterator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Attribute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&gt;()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0;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@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boolean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hasNext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&lt;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@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Attribute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next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Attribute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Attribute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[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],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[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],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Attributes.this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++;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@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remove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Attributes.this.remove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(--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 //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next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advanced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so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rewind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...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</a:b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pic>
        <p:nvPicPr>
          <p:cNvPr id="7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0E4AD585-F812-784F-A1AA-828ACCC4A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56" y="1387551"/>
            <a:ext cx="1932915" cy="419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7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566031" y="104708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635503" y="437196"/>
            <a:ext cx="2243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Prototype Pattern</a:t>
            </a:r>
            <a:endParaRPr kumimoji="1" lang="ko-KR" altLang="en-US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F2A03-01BF-DC43-BADA-269489C4B141}"/>
              </a:ext>
            </a:extLst>
          </p:cNvPr>
          <p:cNvSpPr txBox="1"/>
          <p:nvPr/>
        </p:nvSpPr>
        <p:spPr>
          <a:xfrm>
            <a:off x="2532384" y="5570337"/>
            <a:ext cx="39132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Cloneable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Interface를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구현하여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clone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method를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오버라이딩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객체를 복사하는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Prototype패턴이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적용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24ACED-053B-A544-A00D-A91CABCDDEA3}"/>
              </a:ext>
            </a:extLst>
          </p:cNvPr>
          <p:cNvSpPr/>
          <p:nvPr/>
        </p:nvSpPr>
        <p:spPr>
          <a:xfrm>
            <a:off x="426183" y="1286701"/>
            <a:ext cx="3980564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Attributes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implements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Iterable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Attribute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Cloneable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...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@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Attributes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clone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Attributes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clone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try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clone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Attributes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super.clone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catch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CloneNotSupportedException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throw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RuntimeException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clone.size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copyOf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copyOf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clone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...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E80BBD-6B8B-B24A-9D07-76493D80E0AC}"/>
              </a:ext>
            </a:extLst>
          </p:cNvPr>
          <p:cNvSpPr/>
          <p:nvPr/>
        </p:nvSpPr>
        <p:spPr>
          <a:xfrm>
            <a:off x="4809059" y="1286701"/>
            <a:ext cx="39163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implements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Cloneable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...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@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clone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thisClone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doClone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null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 //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splits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orphan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//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Queue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up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that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need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their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children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cloned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(BFS).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LinkedList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nodesToProcess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LinkedList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&lt;&gt;();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nodesToProcess.add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thisClone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while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(!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nodesToProcess.isEmpty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currParent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nodesToProcess.remove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currParent.childNodeSize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0;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&lt;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++)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List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childNodes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currParent.ensureChildNodes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childClone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childNodes.get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).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doClone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currParent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childNodes.set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childClone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nodesToProcess.add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childClone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thisClone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...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606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566031" y="104708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348598" y="407364"/>
            <a:ext cx="2347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Composite Pattern</a:t>
            </a:r>
            <a:endParaRPr kumimoji="1" lang="ko-KR" altLang="en-US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F2A03-01BF-DC43-BADA-269489C4B141}"/>
              </a:ext>
            </a:extLst>
          </p:cNvPr>
          <p:cNvSpPr txBox="1"/>
          <p:nvPr/>
        </p:nvSpPr>
        <p:spPr>
          <a:xfrm>
            <a:off x="2067696" y="5639855"/>
            <a:ext cx="6205972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Element,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LeafNode</a:t>
            </a:r>
            <a:r>
              <a:rPr lang="ko-KR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는 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Node</a:t>
            </a:r>
            <a:r>
              <a:rPr lang="ko-KR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의 구현체이고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 Element</a:t>
            </a:r>
            <a:r>
              <a:rPr lang="ko-KR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에는 </a:t>
            </a:r>
            <a:r>
              <a:rPr lang="ko-KR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자식노드를</a:t>
            </a:r>
            <a:r>
              <a:rPr lang="ko-KR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 추가 할 수 있지만</a:t>
            </a:r>
            <a:endParaRPr lang="en-US" altLang="ko-KR" sz="1000" kern="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굴림" panose="020B0600000101010101" pitchFamily="34" charset="-127"/>
            </a:endParaRPr>
          </a:p>
          <a:p>
            <a:pPr>
              <a:lnSpc>
                <a:spcPct val="107000"/>
              </a:lnSpc>
            </a:pPr>
            <a:endParaRPr lang="en-US" altLang="ko-KR" sz="1000" kern="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굴림" panose="020B0600000101010101" pitchFamily="34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Leaf</a:t>
            </a:r>
            <a:r>
              <a:rPr lang="ko-KR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에는 </a:t>
            </a:r>
            <a:r>
              <a:rPr lang="ko-KR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자식노드를</a:t>
            </a:r>
            <a:r>
              <a:rPr lang="ko-KR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 추가 할 수 없</a:t>
            </a:r>
            <a:r>
              <a:rPr lang="ko-KR" altLang="en-US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음</a:t>
            </a:r>
            <a:endParaRPr lang="en-US" altLang="ko-KR" sz="1000" kern="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굴림" panose="020B0600000101010101" pitchFamily="34" charset="-127"/>
            </a:endParaRPr>
          </a:p>
          <a:p>
            <a:pPr>
              <a:lnSpc>
                <a:spcPct val="107000"/>
              </a:lnSpc>
            </a:pPr>
            <a:endParaRPr lang="en-US" altLang="ko-KR" sz="1000" kern="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8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3D6BCAA5-4143-F44A-99DE-16E59CA1F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07" y="1403664"/>
            <a:ext cx="6206438" cy="36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4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566031" y="104708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348598" y="407364"/>
            <a:ext cx="2347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Composite Pattern</a:t>
            </a:r>
            <a:endParaRPr kumimoji="1" lang="ko-KR" altLang="en-US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F2A03-01BF-DC43-BADA-269489C4B141}"/>
              </a:ext>
            </a:extLst>
          </p:cNvPr>
          <p:cNvSpPr txBox="1"/>
          <p:nvPr/>
        </p:nvSpPr>
        <p:spPr>
          <a:xfrm>
            <a:off x="3506208" y="6303458"/>
            <a:ext cx="1965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b="1" dirty="0" err="1">
                <a:latin typeface="맑은 고딕" panose="020B0503020000020004" pitchFamily="34" charset="-127"/>
                <a:cs typeface="굴림" panose="020B0600000101010101" pitchFamily="34" charset="-127"/>
              </a:rPr>
              <a:t>Element</a:t>
            </a:r>
            <a:r>
              <a:rPr lang="ko-KR" altLang="ko-KR" sz="1000" b="1" dirty="0">
                <a:latin typeface="맑은 고딕" panose="020B0503020000020004" pitchFamily="34" charset="-127"/>
                <a:cs typeface="굴림" panose="020B0600000101010101" pitchFamily="34" charset="-127"/>
              </a:rPr>
              <a:t> 자식을 추가하는 코드</a:t>
            </a:r>
            <a:endParaRPr lang="ko-KR" altLang="ko-KR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24ACED-053B-A544-A00D-A91CABCDDEA3}"/>
              </a:ext>
            </a:extLst>
          </p:cNvPr>
          <p:cNvSpPr/>
          <p:nvPr/>
        </p:nvSpPr>
        <p:spPr>
          <a:xfrm>
            <a:off x="348598" y="1047087"/>
            <a:ext cx="8266594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extends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appendChild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Validate.notNull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reparentChild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ensureChildNodes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childNodes.add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child.setSiblingIndex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childNodes.size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- 1);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insertChildren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index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Collection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&lt;?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extends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children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Validate.notNull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children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"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Children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collection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to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inserted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must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null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.");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currentSize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childNodeSize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index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&lt; 0)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index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+=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currentSize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+1; //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around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Validate.isTrue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index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&gt;= 0 &amp;&amp;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index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&lt;=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currentSize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"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Insert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position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out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of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bounds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.");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ArrayList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ArrayList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&lt;&gt;(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children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[]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nodeArray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nodes.toArray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[0]);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addChildren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index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nodeArray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insertChildren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index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...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children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Validate.notNull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children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"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Children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collection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to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inserted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must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null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.");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currentSize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childNodeSize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index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&lt; 0)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index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+=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currentSize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+1; //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around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Validate.isTrue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index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&gt;= 0 &amp;&amp;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index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&lt;=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currentSize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"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Insert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position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out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of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bounds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.");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addChildren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index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children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en-US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144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566031" y="104708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348598" y="407364"/>
            <a:ext cx="2347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Composite Pattern</a:t>
            </a:r>
            <a:endParaRPr kumimoji="1" lang="ko-KR" altLang="en-US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F2A03-01BF-DC43-BADA-269489C4B141}"/>
              </a:ext>
            </a:extLst>
          </p:cNvPr>
          <p:cNvSpPr txBox="1"/>
          <p:nvPr/>
        </p:nvSpPr>
        <p:spPr>
          <a:xfrm>
            <a:off x="3019495" y="5664480"/>
            <a:ext cx="2972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b="1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LeafNode에는</a:t>
            </a:r>
            <a:r>
              <a:rPr lang="ko-KR" altLang="ko-KR" sz="1000" b="1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자식을 추가하는 </a:t>
            </a:r>
            <a:r>
              <a:rPr lang="ko-KR" altLang="ko-KR" sz="1000" b="1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Method가</a:t>
            </a:r>
            <a:r>
              <a:rPr lang="ko-KR" altLang="ko-KR" sz="1000" b="1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없</a:t>
            </a:r>
            <a:r>
              <a:rPr lang="ko-KR" altLang="en-US" sz="1000" b="1" dirty="0">
                <a:latin typeface="맑은 고딕" panose="020B0503020000020004" pitchFamily="34" charset="-127"/>
                <a:cs typeface="Times New Roman" panose="02020603050405020304" pitchFamily="18" charset="0"/>
              </a:rPr>
              <a:t>음</a:t>
            </a:r>
            <a:endParaRPr lang="ko-KR" altLang="ko-KR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24ACED-053B-A544-A00D-A91CABCDDEA3}"/>
              </a:ext>
            </a:extLst>
          </p:cNvPr>
          <p:cNvSpPr/>
          <p:nvPr/>
        </p:nvSpPr>
        <p:spPr>
          <a:xfrm>
            <a:off x="372343" y="1763183"/>
            <a:ext cx="8266594" cy="270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LeafNode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extends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protected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boolean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hasAttributes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Attributes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attributes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ensureAttributes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coreValue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coreValue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boolean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hasAttr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removeAttr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absUrl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baseUri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protected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doSetBaseUri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baseUri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childNodeSize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protected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List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ensureChildNodes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69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910065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728383" y="407364"/>
            <a:ext cx="1476943" cy="416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2-4. Select</a:t>
            </a:r>
            <a:endParaRPr lang="ko-KR" altLang="ko-KR" sz="2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9E882-6A75-B444-BD0B-615CAE2213ED}"/>
              </a:ext>
            </a:extLst>
          </p:cNvPr>
          <p:cNvSpPr txBox="1"/>
          <p:nvPr/>
        </p:nvSpPr>
        <p:spPr>
          <a:xfrm>
            <a:off x="623181" y="1212768"/>
            <a:ext cx="8094566" cy="376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Select는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요청한 주소의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Html코드와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div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img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div와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같은 CSS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selector들을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이용하여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Html코드에서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추출하고 싶은 태그를 추려</a:t>
            </a:r>
            <a:r>
              <a:rPr lang="ko-KR" altLang="en-US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내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는 컴포넌트</a:t>
            </a: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indent="127000"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Select </a:t>
            </a:r>
            <a:r>
              <a:rPr lang="ko-KR" altLang="en-US" sz="1400" b="1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는 </a:t>
            </a:r>
            <a:r>
              <a:rPr lang="ko-KR" altLang="ko-KR" sz="1400" b="1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크게 다음과 같은 </a:t>
            </a:r>
            <a:r>
              <a:rPr lang="en-US" altLang="ko-KR" sz="1400" b="1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2</a:t>
            </a:r>
            <a:r>
              <a:rPr lang="ko-KR" altLang="ko-KR" sz="1400" b="1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가지의 패턴으로 </a:t>
            </a:r>
            <a:r>
              <a:rPr lang="ko-KR" altLang="en-US" sz="1400" b="1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구성</a:t>
            </a:r>
            <a:endParaRPr lang="ko-KR" altLang="en-US" sz="1400" b="1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grpSp>
        <p:nvGrpSpPr>
          <p:cNvPr id="16" name="그룹 14">
            <a:extLst>
              <a:ext uri="{FF2B5EF4-FFF2-40B4-BE49-F238E27FC236}">
                <a16:creationId xmlns:a16="http://schemas.microsoft.com/office/drawing/2014/main" id="{3F213759-F6BD-1846-9C6D-F51078007116}"/>
              </a:ext>
            </a:extLst>
          </p:cNvPr>
          <p:cNvGrpSpPr/>
          <p:nvPr/>
        </p:nvGrpSpPr>
        <p:grpSpPr>
          <a:xfrm>
            <a:off x="2958512" y="6059293"/>
            <a:ext cx="3333813" cy="364972"/>
            <a:chOff x="4680856" y="3992554"/>
            <a:chExt cx="3333813" cy="364972"/>
          </a:xfrm>
        </p:grpSpPr>
        <p:sp>
          <p:nvSpPr>
            <p:cNvPr id="17" name="직사각형 4">
              <a:extLst>
                <a:ext uri="{FF2B5EF4-FFF2-40B4-BE49-F238E27FC236}">
                  <a16:creationId xmlns:a16="http://schemas.microsoft.com/office/drawing/2014/main" id="{A9CAF648-8F46-4346-A4D5-003654B1E18D}"/>
                </a:ext>
              </a:extLst>
            </p:cNvPr>
            <p:cNvSpPr/>
            <p:nvPr/>
          </p:nvSpPr>
          <p:spPr>
            <a:xfrm>
              <a:off x="5479324" y="3992554"/>
              <a:ext cx="1736886" cy="3649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kern="100" dirty="0" err="1">
                  <a:latin typeface="맑은 고딕" panose="020B0503020000020004" pitchFamily="34" charset="-127"/>
                  <a:cs typeface="Times New Roman" panose="02020603050405020304" pitchFamily="18" charset="0"/>
                </a:rPr>
                <a:t>Stratgy</a:t>
              </a:r>
              <a:r>
                <a:rPr lang="en-US" altLang="ko-KR" kern="100" dirty="0">
                  <a:latin typeface="맑은 고딕" panose="020B0503020000020004" pitchFamily="34" charset="-127"/>
                  <a:cs typeface="Times New Roman" panose="02020603050405020304" pitchFamily="18" charset="0"/>
                </a:rPr>
                <a:t> Pattern</a:t>
              </a:r>
              <a:endParaRPr lang="ko-KR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직사각형 12">
              <a:extLst>
                <a:ext uri="{FF2B5EF4-FFF2-40B4-BE49-F238E27FC236}">
                  <a16:creationId xmlns:a16="http://schemas.microsoft.com/office/drawing/2014/main" id="{75E62842-A239-594F-8A33-E1D53E6A8F61}"/>
                </a:ext>
              </a:extLst>
            </p:cNvPr>
            <p:cNvSpPr/>
            <p:nvPr/>
          </p:nvSpPr>
          <p:spPr>
            <a:xfrm>
              <a:off x="4680856" y="3992555"/>
              <a:ext cx="3333813" cy="3649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" name="그룹 10">
            <a:extLst>
              <a:ext uri="{FF2B5EF4-FFF2-40B4-BE49-F238E27FC236}">
                <a16:creationId xmlns:a16="http://schemas.microsoft.com/office/drawing/2014/main" id="{948D63ED-EF88-4341-BF95-F68A07E37E44}"/>
              </a:ext>
            </a:extLst>
          </p:cNvPr>
          <p:cNvGrpSpPr/>
          <p:nvPr/>
        </p:nvGrpSpPr>
        <p:grpSpPr>
          <a:xfrm>
            <a:off x="3003557" y="5167311"/>
            <a:ext cx="3333813" cy="377619"/>
            <a:chOff x="622551" y="3979907"/>
            <a:chExt cx="3333813" cy="377619"/>
          </a:xfrm>
        </p:grpSpPr>
        <p:sp>
          <p:nvSpPr>
            <p:cNvPr id="20" name="직사각형 3">
              <a:extLst>
                <a:ext uri="{FF2B5EF4-FFF2-40B4-BE49-F238E27FC236}">
                  <a16:creationId xmlns:a16="http://schemas.microsoft.com/office/drawing/2014/main" id="{6217F711-4DB9-F04D-A3F0-351B86707956}"/>
                </a:ext>
              </a:extLst>
            </p:cNvPr>
            <p:cNvSpPr/>
            <p:nvPr/>
          </p:nvSpPr>
          <p:spPr>
            <a:xfrm>
              <a:off x="851853" y="3979907"/>
              <a:ext cx="2785121" cy="3649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kern="100" dirty="0" err="1">
                  <a:latin typeface="맑은 고딕" panose="020B0503020000020004" pitchFamily="34" charset="-127"/>
                  <a:cs typeface="Times New Roman" panose="02020603050405020304" pitchFamily="18" charset="0"/>
                </a:rPr>
                <a:t>Factyory</a:t>
              </a:r>
              <a:r>
                <a:rPr lang="en-US" altLang="ko-KR" kern="100" dirty="0">
                  <a:latin typeface="맑은 고딕" panose="020B0503020000020004" pitchFamily="34" charset="-127"/>
                  <a:cs typeface="Times New Roman" panose="02020603050405020304" pitchFamily="18" charset="0"/>
                </a:rPr>
                <a:t> Method Pattern</a:t>
              </a:r>
              <a:endParaRPr lang="ko-KR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21" name="직사각형 9">
              <a:extLst>
                <a:ext uri="{FF2B5EF4-FFF2-40B4-BE49-F238E27FC236}">
                  <a16:creationId xmlns:a16="http://schemas.microsoft.com/office/drawing/2014/main" id="{22E61F80-0397-C544-87E3-851CA58B4F44}"/>
                </a:ext>
              </a:extLst>
            </p:cNvPr>
            <p:cNvSpPr/>
            <p:nvPr/>
          </p:nvSpPr>
          <p:spPr>
            <a:xfrm>
              <a:off x="622551" y="3992555"/>
              <a:ext cx="3333813" cy="3649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23" name="그림 2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F794817A-E8F6-E447-9D31-7F6127C7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039" y="1903934"/>
            <a:ext cx="5297161" cy="25487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35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121853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481307" y="561712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INDEX</a:t>
            </a:r>
            <a:endParaRPr kumimoji="1" lang="ko-KR" altLang="en-US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1371D-6C56-214D-B8DC-4D534FF7EC1E}"/>
              </a:ext>
            </a:extLst>
          </p:cNvPr>
          <p:cNvSpPr txBox="1"/>
          <p:nvPr/>
        </p:nvSpPr>
        <p:spPr>
          <a:xfrm>
            <a:off x="1069500" y="1879787"/>
            <a:ext cx="190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1.</a:t>
            </a:r>
            <a:r>
              <a:rPr kumimoji="1" lang="ko-KR" altLang="en-US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프로젝트 개요</a:t>
            </a:r>
            <a:endParaRPr kumimoji="1" lang="en-US" altLang="ko-KR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F6762-02F2-1B45-A1F8-45B7D329E045}"/>
              </a:ext>
            </a:extLst>
          </p:cNvPr>
          <p:cNvSpPr txBox="1"/>
          <p:nvPr/>
        </p:nvSpPr>
        <p:spPr>
          <a:xfrm>
            <a:off x="1069500" y="2841694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2.</a:t>
            </a:r>
            <a:r>
              <a:rPr kumimoji="1" lang="ko-KR" altLang="en-US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kumimoji="1" lang="en-US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Jsoup</a:t>
            </a:r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kumimoji="1" lang="ko-KR" altLang="en-US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설계 및 구현 분석</a:t>
            </a:r>
            <a:endParaRPr kumimoji="1" lang="en-US" altLang="ko-KR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0F2EF-B14A-ED46-A2C2-4A484EF2D7B0}"/>
              </a:ext>
            </a:extLst>
          </p:cNvPr>
          <p:cNvSpPr txBox="1"/>
          <p:nvPr/>
        </p:nvSpPr>
        <p:spPr>
          <a:xfrm>
            <a:off x="1069500" y="3803602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3.</a:t>
            </a:r>
            <a:r>
              <a:rPr kumimoji="1" lang="ko-KR" altLang="en-US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기능 확장 및 설계 개선</a:t>
            </a:r>
            <a:endParaRPr kumimoji="1" lang="en-US" altLang="ko-KR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8E4C3-EF48-F046-818D-5D0C8159704A}"/>
              </a:ext>
            </a:extLst>
          </p:cNvPr>
          <p:cNvSpPr txBox="1"/>
          <p:nvPr/>
        </p:nvSpPr>
        <p:spPr>
          <a:xfrm>
            <a:off x="1069500" y="4864961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4.</a:t>
            </a:r>
            <a:r>
              <a:rPr kumimoji="1" lang="ko-KR" altLang="en-US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테스트 수행 내역</a:t>
            </a:r>
            <a:endParaRPr kumimoji="1" lang="en-US" altLang="ko-KR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410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566031" y="104708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348598" y="407364"/>
            <a:ext cx="2944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Factory Method Pattern</a:t>
            </a:r>
            <a:endParaRPr kumimoji="1" lang="ko-KR" altLang="en-US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F2A03-01BF-DC43-BADA-269489C4B141}"/>
              </a:ext>
            </a:extLst>
          </p:cNvPr>
          <p:cNvSpPr txBox="1"/>
          <p:nvPr/>
        </p:nvSpPr>
        <p:spPr>
          <a:xfrm>
            <a:off x="1338676" y="6167568"/>
            <a:ext cx="5981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사용자가 입력한 조건인 </a:t>
            </a: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CSS Selector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파싱하여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의미를 파악하게 도와주는 </a:t>
            </a:r>
            <a:r>
              <a:rPr lang="en-US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QueryParser.parse</a:t>
            </a: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()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메소드는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r>
              <a:rPr lang="ko-KR" alt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사용자의 </a:t>
            </a: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String 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입력에 맞춰서 </a:t>
            </a:r>
            <a:r>
              <a:rPr lang="en-US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QueryParser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클래스에서 생성할 클래스를 결정</a:t>
            </a:r>
          </a:p>
        </p:txBody>
      </p:sp>
      <p:pic>
        <p:nvPicPr>
          <p:cNvPr id="8" name="그림 3" descr="https://user-images.githubusercontent.com/57391270/69934639-e1804d80-1515-11ea-9a14-376b4dba5b84.jpg">
            <a:extLst>
              <a:ext uri="{FF2B5EF4-FFF2-40B4-BE49-F238E27FC236}">
                <a16:creationId xmlns:a16="http://schemas.microsoft.com/office/drawing/2014/main" id="{AED71BC2-49D4-6F40-A6BF-81C32A3F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046" y="1507185"/>
            <a:ext cx="5194386" cy="1946455"/>
          </a:xfrm>
          <a:prstGeom prst="rect">
            <a:avLst/>
          </a:prstGeom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67F767-BD56-3E43-B5ED-1567B1266375}"/>
              </a:ext>
            </a:extLst>
          </p:cNvPr>
          <p:cNvSpPr/>
          <p:nvPr/>
        </p:nvSpPr>
        <p:spPr>
          <a:xfrm>
            <a:off x="794631" y="3530916"/>
            <a:ext cx="7757824" cy="2092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>
            <a:spAutoFit/>
          </a:bodyPr>
          <a:lstStyle/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select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query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Validate.notEmpty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query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select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QueryParser.parse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query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Evaluator parse() {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        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tq.consumeWhitespace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();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         if (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tq.matchesAny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(combinators)) { 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             } else {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             </a:t>
            </a:r>
            <a:r>
              <a:rPr lang="en-US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findElements</a:t>
            </a:r>
            <a:r>
              <a:rPr lang="en-US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();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   }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831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555014" y="807474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337581" y="227709"/>
            <a:ext cx="2944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Factory Method Pattern</a:t>
            </a:r>
            <a:endParaRPr kumimoji="1" lang="ko-KR" altLang="en-US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F2A03-01BF-DC43-BADA-269489C4B141}"/>
              </a:ext>
            </a:extLst>
          </p:cNvPr>
          <p:cNvSpPr txBox="1"/>
          <p:nvPr/>
        </p:nvSpPr>
        <p:spPr>
          <a:xfrm>
            <a:off x="555014" y="4090665"/>
            <a:ext cx="63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QueryParser.parse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()에서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findElements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()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메소드를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 통해 </a:t>
            </a: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 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태그에 맞는 적합한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생성자를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 찾</a:t>
            </a:r>
            <a:r>
              <a:rPr lang="ko-KR" alt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굴림" panose="020B0600000101010101" pitchFamily="34" charset="-127"/>
              </a:rPr>
              <a:t>게 함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7F767-BD56-3E43-B5ED-1567B1266375}"/>
              </a:ext>
            </a:extLst>
          </p:cNvPr>
          <p:cNvSpPr/>
          <p:nvPr/>
        </p:nvSpPr>
        <p:spPr>
          <a:xfrm>
            <a:off x="599081" y="940965"/>
            <a:ext cx="7757824" cy="3016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>
            <a:spAutoFit/>
          </a:bodyPr>
          <a:lstStyle/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findElements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tq.matchChomp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("#"))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byId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tq.matchChomp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("."))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byClass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tq.matchesWord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||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tq.matches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("*|"))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byTag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tq.matches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("["))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byAttribute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tq.matchChomp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("*"))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allElements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tq.matchChomp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(":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("))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indexLessThan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tq.matchChomp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(":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("))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indexGreaterThan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tq.matchChomp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(":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eq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("))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indexEquals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...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47D2CD-FACC-EF4F-9419-53BF3E09F979}"/>
              </a:ext>
            </a:extLst>
          </p:cNvPr>
          <p:cNvSpPr/>
          <p:nvPr/>
        </p:nvSpPr>
        <p:spPr>
          <a:xfrm>
            <a:off x="599081" y="4470376"/>
            <a:ext cx="775782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>
            <a:spAutoFit/>
          </a:bodyPr>
          <a:lstStyle/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byId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tq.consumeCssIdentifier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Validate.notEmpty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evals.add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Evaluator.Id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indent="152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byClass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</a:t>
            </a:r>
            <a:endParaRPr lang="ko-KR" altLang="ko-KR" sz="9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tq.consumeCssIdentifier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9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Validate.notEmpty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9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evals.add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Evaluator.Class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className.trim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()));</a:t>
            </a:r>
            <a:endParaRPr lang="ko-KR" altLang="ko-KR" sz="9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9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A42E6-0E02-6249-8DE3-EA22D3AE779E}"/>
              </a:ext>
            </a:extLst>
          </p:cNvPr>
          <p:cNvSpPr txBox="1"/>
          <p:nvPr/>
        </p:nvSpPr>
        <p:spPr>
          <a:xfrm>
            <a:off x="599081" y="6323690"/>
            <a:ext cx="634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결과적으로 태그에 맞게 생성된 클래스가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list에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추가된다.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객체 생성을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캡슐화하고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findElement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메소드를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통해 서브 클래스에서 어떤 클래스를 만들지 결정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3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566031" y="104708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348598" y="407364"/>
            <a:ext cx="2092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Strategy Pattern</a:t>
            </a:r>
            <a:endParaRPr kumimoji="1" lang="ko-KR" altLang="en-US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F2A03-01BF-DC43-BADA-269489C4B141}"/>
              </a:ext>
            </a:extLst>
          </p:cNvPr>
          <p:cNvSpPr txBox="1"/>
          <p:nvPr/>
        </p:nvSpPr>
        <p:spPr>
          <a:xfrm>
            <a:off x="575103" y="5808613"/>
            <a:ext cx="3732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Evaluator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추상 클래스를 만들어 공통적인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matches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메소드를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캡슐화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7F767-BD56-3E43-B5ED-1567B1266375}"/>
              </a:ext>
            </a:extLst>
          </p:cNvPr>
          <p:cNvSpPr/>
          <p:nvPr/>
        </p:nvSpPr>
        <p:spPr>
          <a:xfrm>
            <a:off x="566031" y="4309369"/>
            <a:ext cx="775782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Evaluator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protected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Evaluator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boolean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matches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...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pic>
        <p:nvPicPr>
          <p:cNvPr id="7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319341E-3A51-044F-A88F-6C6024F5E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858" y="1653780"/>
            <a:ext cx="5162304" cy="20488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93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566031" y="104708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348598" y="407364"/>
            <a:ext cx="2092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Strategy Pattern</a:t>
            </a:r>
            <a:endParaRPr kumimoji="1" lang="ko-KR" altLang="en-US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F2A03-01BF-DC43-BADA-269489C4B141}"/>
              </a:ext>
            </a:extLst>
          </p:cNvPr>
          <p:cNvSpPr txBox="1"/>
          <p:nvPr/>
        </p:nvSpPr>
        <p:spPr>
          <a:xfrm>
            <a:off x="775352" y="4374692"/>
            <a:ext cx="4950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Evaluator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클래스를 구현하는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Concrete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클래스에서는 각기 다른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matches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로직을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구현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7F767-BD56-3E43-B5ED-1567B1266375}"/>
              </a:ext>
            </a:extLst>
          </p:cNvPr>
          <p:cNvSpPr/>
          <p:nvPr/>
        </p:nvSpPr>
        <p:spPr>
          <a:xfrm>
            <a:off x="775352" y="1147528"/>
            <a:ext cx="7757824" cy="3016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IsFirstChild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extends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Evaluator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    @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    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boolean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matches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        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element.parent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        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!=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null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&amp;&amp; !(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instanceof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&amp;&amp;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element.elementSiblingIndex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== 0;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    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...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IsLastChild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extends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Evaluator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@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boolean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matches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element.parent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!=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null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&amp;&amp; !(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instanceof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&amp;&amp;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element.elementSiblingIndex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==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p.children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().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()-1;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@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toString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":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last-child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D01E89-96BD-0C4A-859F-6EBBB1F59687}"/>
              </a:ext>
            </a:extLst>
          </p:cNvPr>
          <p:cNvSpPr/>
          <p:nvPr/>
        </p:nvSpPr>
        <p:spPr>
          <a:xfrm>
            <a:off x="775352" y="4737191"/>
            <a:ext cx="775782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head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depth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instanceof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eval.matches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    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elements.add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...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C35A7-0547-F34C-B9E3-71B35F8C4FF2}"/>
              </a:ext>
            </a:extLst>
          </p:cNvPr>
          <p:cNvSpPr txBox="1"/>
          <p:nvPr/>
        </p:nvSpPr>
        <p:spPr>
          <a:xfrm>
            <a:off x="775352" y="6444027"/>
            <a:ext cx="4950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클라이언트에서는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matches라는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메소드명만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알고 호출하여</a:t>
            </a:r>
            <a:r>
              <a:rPr lang="ko-KR" alt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로직은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캡슐화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943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910065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623181" y="357266"/>
            <a:ext cx="1134734" cy="416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2-5. </a:t>
            </a:r>
            <a:r>
              <a:rPr lang="en-US" altLang="ko-KR" sz="2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Etc</a:t>
            </a:r>
            <a:endParaRPr lang="ko-KR" altLang="ko-KR" sz="2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9E882-6A75-B444-BD0B-615CAE2213ED}"/>
              </a:ext>
            </a:extLst>
          </p:cNvPr>
          <p:cNvSpPr txBox="1"/>
          <p:nvPr/>
        </p:nvSpPr>
        <p:spPr>
          <a:xfrm>
            <a:off x="623181" y="1212768"/>
            <a:ext cx="8094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651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rser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nodes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select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패키지 외의 패키지는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directory에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있는 클래스들과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helper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internal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safety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패키지가 있다.</a:t>
            </a: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indent="1651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indent="1651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indent="1651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651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각각의 패키지를 요약하는 다이어그램은 아래와 같다.</a:t>
            </a: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grpSp>
        <p:nvGrpSpPr>
          <p:cNvPr id="19" name="그룹 10">
            <a:extLst>
              <a:ext uri="{FF2B5EF4-FFF2-40B4-BE49-F238E27FC236}">
                <a16:creationId xmlns:a16="http://schemas.microsoft.com/office/drawing/2014/main" id="{948D63ED-EF88-4341-BF95-F68A07E37E44}"/>
              </a:ext>
            </a:extLst>
          </p:cNvPr>
          <p:cNvGrpSpPr/>
          <p:nvPr/>
        </p:nvGrpSpPr>
        <p:grpSpPr>
          <a:xfrm>
            <a:off x="3003557" y="5971542"/>
            <a:ext cx="3333813" cy="377619"/>
            <a:chOff x="622551" y="3979907"/>
            <a:chExt cx="3333813" cy="377619"/>
          </a:xfrm>
        </p:grpSpPr>
        <p:sp>
          <p:nvSpPr>
            <p:cNvPr id="20" name="직사각형 3">
              <a:extLst>
                <a:ext uri="{FF2B5EF4-FFF2-40B4-BE49-F238E27FC236}">
                  <a16:creationId xmlns:a16="http://schemas.microsoft.com/office/drawing/2014/main" id="{6217F711-4DB9-F04D-A3F0-351B86707956}"/>
                </a:ext>
              </a:extLst>
            </p:cNvPr>
            <p:cNvSpPr/>
            <p:nvPr/>
          </p:nvSpPr>
          <p:spPr>
            <a:xfrm>
              <a:off x="817361" y="3979907"/>
              <a:ext cx="2854115" cy="3649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kern="100" dirty="0">
                  <a:latin typeface="맑은 고딕" panose="020B0503020000020004" pitchFamily="34" charset="-127"/>
                  <a:cs typeface="Times New Roman" panose="02020603050405020304" pitchFamily="18" charset="0"/>
                </a:rPr>
                <a:t>Template Method Pattern</a:t>
              </a:r>
              <a:endParaRPr lang="ko-KR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21" name="직사각형 9">
              <a:extLst>
                <a:ext uri="{FF2B5EF4-FFF2-40B4-BE49-F238E27FC236}">
                  <a16:creationId xmlns:a16="http://schemas.microsoft.com/office/drawing/2014/main" id="{22E61F80-0397-C544-87E3-851CA58B4F44}"/>
                </a:ext>
              </a:extLst>
            </p:cNvPr>
            <p:cNvSpPr/>
            <p:nvPr/>
          </p:nvSpPr>
          <p:spPr>
            <a:xfrm>
              <a:off x="622551" y="3992555"/>
              <a:ext cx="3333813" cy="3649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12" name="그림 5">
            <a:extLst>
              <a:ext uri="{FF2B5EF4-FFF2-40B4-BE49-F238E27FC236}">
                <a16:creationId xmlns:a16="http://schemas.microsoft.com/office/drawing/2014/main" id="{E0C87E38-1B6B-614B-A249-5277BDC15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6" y="2870826"/>
            <a:ext cx="1104900" cy="1803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2D56AF5-9BFD-5D49-8886-CD4C75A1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880" y="3073568"/>
            <a:ext cx="3886200" cy="1320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F4D9BCB-866C-5740-9E79-8F614FC4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325" y="2840899"/>
            <a:ext cx="2672548" cy="18632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566031" y="104708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348598" y="407364"/>
            <a:ext cx="315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Template Method Pattern</a:t>
            </a:r>
            <a:endParaRPr kumimoji="1" lang="ko-KR" altLang="en-US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F2A03-01BF-DC43-BADA-269489C4B141}"/>
              </a:ext>
            </a:extLst>
          </p:cNvPr>
          <p:cNvSpPr txBox="1"/>
          <p:nvPr/>
        </p:nvSpPr>
        <p:spPr>
          <a:xfrm>
            <a:off x="544739" y="2554305"/>
            <a:ext cx="7506805" cy="2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ChangeNotifyingArrayList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클래스는 </a:t>
            </a:r>
            <a:r>
              <a:rPr lang="en-US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ArrayList</a:t>
            </a:r>
            <a:r>
              <a:rPr lang="ko-KR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를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상속받는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 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클래스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여기에는 하나의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abstract </a:t>
            </a:r>
            <a:r>
              <a:rPr lang="ko-KR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메소드가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존재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7F767-BD56-3E43-B5ED-1567B1266375}"/>
              </a:ext>
            </a:extLst>
          </p:cNvPr>
          <p:cNvSpPr/>
          <p:nvPr/>
        </p:nvSpPr>
        <p:spPr>
          <a:xfrm>
            <a:off x="643149" y="3043318"/>
            <a:ext cx="7757824" cy="265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>
            <a:spAutoFit/>
          </a:bodyPr>
          <a:lstStyle/>
          <a:p>
            <a:pPr>
              <a:lnSpc>
                <a:spcPts val="1350"/>
              </a:lnSpc>
            </a:pP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 abstract void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onContentsChanged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8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A6ABE6D-2B51-8E45-BEA1-EFAEF6866A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103" y="1270707"/>
            <a:ext cx="1237915" cy="13142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A7DF86-BADB-3F4A-871D-B8E6C4C3ED77}"/>
              </a:ext>
            </a:extLst>
          </p:cNvPr>
          <p:cNvSpPr txBox="1"/>
          <p:nvPr/>
        </p:nvSpPr>
        <p:spPr>
          <a:xfrm>
            <a:off x="566031" y="3500502"/>
            <a:ext cx="7506805" cy="2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이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 </a:t>
            </a:r>
            <a:r>
              <a:rPr lang="ko-KR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메소드는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ArrayList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내부의 값이 변경될 때 마다 호출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730B2-6A96-5A44-AA96-067A659B4EAB}"/>
              </a:ext>
            </a:extLst>
          </p:cNvPr>
          <p:cNvSpPr/>
          <p:nvPr/>
        </p:nvSpPr>
        <p:spPr>
          <a:xfrm>
            <a:off x="654166" y="3958630"/>
            <a:ext cx="7757824" cy="1163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>
            <a:spAutoFit/>
          </a:bodyPr>
          <a:lstStyle/>
          <a:p>
            <a:pPr>
              <a:lnSpc>
                <a:spcPts val="1350"/>
              </a:lnSpc>
            </a:pP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 static final class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NodeList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extends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ChangeNotifyingArrayList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&lt;Node&gt; {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...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public void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onContentsChanged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owner.nodelistChanged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FCE09-3FFF-D746-9239-8F57509680FB}"/>
              </a:ext>
            </a:extLst>
          </p:cNvPr>
          <p:cNvSpPr txBox="1"/>
          <p:nvPr/>
        </p:nvSpPr>
        <p:spPr>
          <a:xfrm>
            <a:off x="566031" y="5252305"/>
            <a:ext cx="7506805" cy="2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이 </a:t>
            </a:r>
            <a:r>
              <a:rPr lang="en-US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 </a:t>
            </a:r>
            <a:r>
              <a:rPr lang="ko-KR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메소드의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실제 구현은 하위 클래스인 </a:t>
            </a:r>
            <a:r>
              <a:rPr lang="en-US" altLang="ko-KR" sz="10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NodeList</a:t>
            </a:r>
            <a:r>
              <a:rPr lang="ko-KR" altLang="ko-KR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에서 이루어</a:t>
            </a:r>
            <a:r>
              <a:rPr lang="ko-KR" altLang="en-US" sz="1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짐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93A89-5D0D-0A46-8848-0493DC7DC682}"/>
              </a:ext>
            </a:extLst>
          </p:cNvPr>
          <p:cNvSpPr/>
          <p:nvPr/>
        </p:nvSpPr>
        <p:spPr>
          <a:xfrm>
            <a:off x="544739" y="5557476"/>
            <a:ext cx="7757824" cy="1163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>
            <a:spAutoFit/>
          </a:bodyPr>
          <a:lstStyle/>
          <a:p>
            <a:pPr>
              <a:lnSpc>
                <a:spcPts val="1350"/>
              </a:lnSpc>
            </a:pP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 static final class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NodeList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extends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ChangeNotifyingArrayList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&lt;Node&gt; {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private final Element owner;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public void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onContentsChanged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en-US" altLang="ko-KR" sz="1000" kern="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owner.nodelistChanged</a:t>
            </a: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sz="1000" kern="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1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94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60421" y="2744224"/>
            <a:ext cx="474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기능 확장 및 설계 개선</a:t>
            </a:r>
          </a:p>
        </p:txBody>
      </p:sp>
    </p:spTree>
    <p:extLst>
      <p:ext uri="{BB962C8B-B14F-4D97-AF65-F5344CB8AC3E}">
        <p14:creationId xmlns:p14="http://schemas.microsoft.com/office/powerpoint/2010/main" val="3562503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910065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281125" y="452828"/>
            <a:ext cx="8862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3-1. Nodes-</a:t>
            </a:r>
            <a:r>
              <a:rPr lang="en-US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DocumentType</a:t>
            </a: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Class </a:t>
            </a:r>
            <a:r>
              <a:rPr lang="ko-KR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설계 개선</a:t>
            </a:r>
            <a:r>
              <a:rPr lang="ko-KR" altLang="en-US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(</a:t>
            </a:r>
            <a:r>
              <a:rPr lang="ko-KR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Factory</a:t>
            </a:r>
            <a:r>
              <a:rPr lang="ko-KR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Method</a:t>
            </a:r>
            <a:r>
              <a:rPr lang="ko-KR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+ </a:t>
            </a:r>
            <a:r>
              <a:rPr lang="ko-KR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Singleton</a:t>
            </a: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</a:t>
            </a:r>
            <a:endParaRPr lang="ko-KR" altLang="ko-KR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43C0F3-4440-944D-B017-C932AB71B01F}"/>
              </a:ext>
            </a:extLst>
          </p:cNvPr>
          <p:cNvSpPr/>
          <p:nvPr/>
        </p:nvSpPr>
        <p:spPr>
          <a:xfrm>
            <a:off x="151960" y="5481484"/>
            <a:ext cx="878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PUBLIC_KEY,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SYSTEM_KEY와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같은 변수들이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상수값으로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고정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해당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final변수들을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다양하게 가져가려 할 때,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DocumentType클래스를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수정해야 </a:t>
            </a:r>
            <a:r>
              <a:rPr lang="ko-KR" alt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함</a:t>
            </a: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(OCP</a:t>
            </a:r>
            <a:r>
              <a:rPr lang="ko-KR" alt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위반</a:t>
            </a: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DocumentType객체에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PUBLIC_KEY와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같은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상수값을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변경할 때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변경값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현재 값이 따로 저장되어 있지 않</a:t>
            </a:r>
            <a:r>
              <a:rPr lang="ko-KR" alt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음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2495F5-C470-6548-9377-00FF55F9A8A2}"/>
              </a:ext>
            </a:extLst>
          </p:cNvPr>
          <p:cNvSpPr/>
          <p:nvPr/>
        </p:nvSpPr>
        <p:spPr>
          <a:xfrm>
            <a:off x="623181" y="1414634"/>
            <a:ext cx="2366762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기존 코드 및 문제점</a:t>
            </a: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pic>
        <p:nvPicPr>
          <p:cNvPr id="15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9519C3D-FC4F-2B4E-B6E0-276C94180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81" y="2617430"/>
            <a:ext cx="3918768" cy="115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C025C67-386D-6244-9489-7B8AFAFF23FB}"/>
              </a:ext>
            </a:extLst>
          </p:cNvPr>
          <p:cNvSpPr/>
          <p:nvPr/>
        </p:nvSpPr>
        <p:spPr>
          <a:xfrm>
            <a:off x="5026488" y="1133672"/>
            <a:ext cx="3442652" cy="4555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extends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LeafNode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//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todo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needs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bit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of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chunky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cleanup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level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of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detail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isn't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needed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PUBLIC_KEY = "PUBLIC";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SYSTEM_KEY = "SYSTEM";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NAME = "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PUB_SYS_KEY = "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pubSysKey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";   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PUBLIC_ID = "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SYSTEM_ID = "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/**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*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Create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doctype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* @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param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doctype's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* @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param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doctype's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ID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* @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param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doctype's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ID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*/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    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Validate.notNull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Validate.notNull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Validate.notNull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(NAME,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(PUBLIC_ID,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has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(PUBLIC_ID))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(PUB_SYS_KEY, PUBLIC_KEY);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 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(SYSTEM_ID,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945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910065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281125" y="452828"/>
            <a:ext cx="8862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3-1. Nodes-</a:t>
            </a:r>
            <a:r>
              <a:rPr lang="en-US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DocumentType</a:t>
            </a: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Class </a:t>
            </a:r>
            <a:r>
              <a:rPr lang="ko-KR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설계 개선</a:t>
            </a:r>
            <a:r>
              <a:rPr lang="ko-KR" altLang="en-US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</a:t>
            </a: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(</a:t>
            </a:r>
            <a:r>
              <a:rPr lang="ko-KR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Factory</a:t>
            </a:r>
            <a:r>
              <a:rPr lang="ko-KR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Method</a:t>
            </a:r>
            <a:r>
              <a:rPr lang="ko-KR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+ </a:t>
            </a:r>
            <a:r>
              <a:rPr lang="ko-KR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Singleton</a:t>
            </a: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</a:t>
            </a:r>
            <a:endParaRPr lang="ko-KR" altLang="ko-KR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pic>
        <p:nvPicPr>
          <p:cNvPr id="12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65FC464A-AD04-6744-A3B2-2A6B5B1EF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10" y="1738573"/>
            <a:ext cx="572770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43C0F3-4440-944D-B017-C932AB71B01F}"/>
              </a:ext>
            </a:extLst>
          </p:cNvPr>
          <p:cNvSpPr/>
          <p:nvPr/>
        </p:nvSpPr>
        <p:spPr>
          <a:xfrm>
            <a:off x="776514" y="4275328"/>
            <a:ext cx="8788400" cy="200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해당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변수들을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설정값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클래스로 따로 분리</a:t>
            </a: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상황에 따라 해당 기본 값 변경 시 클래스를 확장,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composition으로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처리 할 수 있도록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클래스 구현</a:t>
            </a: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클래스를 확장하여 OCP 구현</a:t>
            </a: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클래스로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부터의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final변수에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대한 의존성 분리, DIP 적용</a:t>
            </a: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설정값이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추가될 때 마다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코드수정을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최소화하도록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Factory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Method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Pattern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적용</a:t>
            </a: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Factory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Instance는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Singleton</a:t>
            </a:r>
            <a:r>
              <a:rPr lang="ko-KR" altLang="ko-KR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적용</a:t>
            </a: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8846B-684E-3940-A809-9B084A33DA5C}"/>
              </a:ext>
            </a:extLst>
          </p:cNvPr>
          <p:cNvSpPr/>
          <p:nvPr/>
        </p:nvSpPr>
        <p:spPr>
          <a:xfrm>
            <a:off x="623181" y="1035751"/>
            <a:ext cx="2366762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개선된 구조</a:t>
            </a: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6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2495F5-C470-6548-9377-00FF55F9A8A2}"/>
              </a:ext>
            </a:extLst>
          </p:cNvPr>
          <p:cNvSpPr/>
          <p:nvPr/>
        </p:nvSpPr>
        <p:spPr>
          <a:xfrm>
            <a:off x="151960" y="177702"/>
            <a:ext cx="113304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개선된 코드</a:t>
            </a: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025C67-386D-6244-9489-7B8AFAFF23FB}"/>
              </a:ext>
            </a:extLst>
          </p:cNvPr>
          <p:cNvSpPr/>
          <p:nvPr/>
        </p:nvSpPr>
        <p:spPr>
          <a:xfrm>
            <a:off x="1401122" y="613343"/>
            <a:ext cx="3442652" cy="5801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extends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LeafNode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KeyStoreFactory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keyStoreFactory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KeyStoreFactory.getInstance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/**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*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Create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*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*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param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doctype's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*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param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doctype's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ID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*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param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doctype's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ID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*/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this.keyStore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keyStoreFactory.getKeyStore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default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Validate.notNull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Validate.notNull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Validate.notNull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this.keyStore.setName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this.keyStore.setPublicId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this.keyStore.setSystemId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this.keyStore.getNameType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this.keyStore.getName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this.keyStore.getPublicIdType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this.keyStore.getPublicId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has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keyStore.getPublicIdType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())) {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keyStore.getPublicSystemKeyType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this.keyStore.getPublicKey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attr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this.keyStore.getSystemIdType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this.keyStore.getSystemId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...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0715F3-E51A-CF47-BA24-9564489918AB}"/>
              </a:ext>
            </a:extLst>
          </p:cNvPr>
          <p:cNvSpPr/>
          <p:nvPr/>
        </p:nvSpPr>
        <p:spPr>
          <a:xfrm>
            <a:off x="5250966" y="613343"/>
            <a:ext cx="3442652" cy="5755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package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org.jsoup.nodes.keystore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PUBLIC_KEY_TYPE;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SYSTEM_KEY_TYPE;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NAME_TYPE;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PUB_SYS_KEY_TYPE;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PUBLIC_ID_TYPE;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SYSTEM_ID_TYPE;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(){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this.PUBLIC_KEY_TYPE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"PUBLIC";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this.SYSTEM_KEY_TYPE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"SYSTEM";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this.NAME_TYPE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this.PUB_SYS_KEY_TYPE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pubSysKey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this.PUBLIC_ID_TYPE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this.SYSTEM_ID_TYPE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= 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getPublicKeyType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</a:t>
            </a:r>
            <a:r>
              <a:rPr lang="ko-KR" altLang="en-US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this.PUBLIC_KEY_TYPE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r>
              <a:rPr lang="ko-KR" altLang="en-US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getSystemKeyType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</a:t>
            </a:r>
            <a:r>
              <a:rPr lang="ko-KR" altLang="en-US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this.SYSTEM_KEY_TYPE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getNameType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this.NAME_TYPE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getPublicSystemKeyType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</a:t>
            </a:r>
            <a:r>
              <a:rPr lang="ko-KR" altLang="en-US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this.PUB_SYS_KEY_TYPE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getPublicIdType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this.PUBLIC_ID_TYPE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getSystemIdType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this.SYSTEM_ID_TYPE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 }</a:t>
            </a:r>
            <a:endParaRPr lang="en-US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getPublicKey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getSystemKey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getName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getPublicSystemKey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getPublicId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getSystemId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setPublicKey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setSystemKey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setName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setPublicSystemKey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setPublicId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setSystemId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en-US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96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60421" y="2920494"/>
            <a:ext cx="474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Project </a:t>
            </a: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590551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2495F5-C470-6548-9377-00FF55F9A8A2}"/>
              </a:ext>
            </a:extLst>
          </p:cNvPr>
          <p:cNvSpPr/>
          <p:nvPr/>
        </p:nvSpPr>
        <p:spPr>
          <a:xfrm>
            <a:off x="151960" y="177702"/>
            <a:ext cx="113304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개선된 코드</a:t>
            </a: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025C67-386D-6244-9489-7B8AFAFF23FB}"/>
              </a:ext>
            </a:extLst>
          </p:cNvPr>
          <p:cNvSpPr/>
          <p:nvPr/>
        </p:nvSpPr>
        <p:spPr>
          <a:xfrm>
            <a:off x="1401122" y="859873"/>
            <a:ext cx="3442652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package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org.jsoup.nodes.keystore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DefaultKeyStore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extends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PUBLIC_KEY;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SYSTEM_KEY;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NAME;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PUB_SYS_KEY;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PUBLIC_ID;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SYSTEM_ID;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DefaultKeyStore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(){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super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this.PUBLIC_KEY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"PUBLIC";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this.SYSTEM_KEY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"SYSTEM";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this.NAME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this.PUB_SYS_KEY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pubSysKey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this.PUBLIC_ID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this.SYSTEM_ID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getPublicKey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this.PUBLIC_KEY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getSystemKey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this.SYSTEM_KEY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getName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this.NAME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getPublicSystemKey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this.PUB_SYS_KEY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getPublicId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this.PUBLIC_ID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getSystemId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this.SYSTEM_ID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setPublicKey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this.PUBLIC_KEY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setSystemKey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this.SYSTEM_KEY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setName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this.NAME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setPublicSystemKey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this.PUB_SYS_KEY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setPublicId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this.PUBLIC_ID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Override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setSystemId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this.SYSTEM_ID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value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en-US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0715F3-E51A-CF47-BA24-9564489918AB}"/>
              </a:ext>
            </a:extLst>
          </p:cNvPr>
          <p:cNvSpPr/>
          <p:nvPr/>
        </p:nvSpPr>
        <p:spPr>
          <a:xfrm>
            <a:off x="5279993" y="859873"/>
            <a:ext cx="3442652" cy="5382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ackage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org.jsoup.nodes.keystore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KeyStoreFactory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volatile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KeyStoreFactory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instance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null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KeyStoreFactory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(){};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KeyStoreFactory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getInstance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(){</a:t>
            </a:r>
            <a:endParaRPr lang="ko-KR" altLang="ko-KR" sz="10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instance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==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null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){</a:t>
            </a:r>
            <a:endParaRPr lang="ko-KR" altLang="ko-KR" sz="10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synchronized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KeyStoreFactory.class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){</a:t>
            </a:r>
            <a:endParaRPr lang="ko-KR" altLang="ko-KR" sz="10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instance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==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null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){</a:t>
            </a:r>
            <a:endParaRPr lang="ko-KR" altLang="ko-KR" sz="10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instance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KeyStoreFactory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</a:t>
            </a:r>
            <a:endParaRPr lang="ko-KR" altLang="ko-KR" sz="10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instance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}</a:t>
            </a:r>
            <a:endParaRPr lang="ko-KR" altLang="ko-KR" sz="10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10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instance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}</a:t>
            </a:r>
            <a:endParaRPr lang="ko-KR" altLang="ko-KR" sz="10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KeyStore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getKeyStore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){</a:t>
            </a:r>
            <a:endParaRPr lang="ko-KR" altLang="ko-KR" sz="10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name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== "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default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"){</a:t>
            </a:r>
            <a:endParaRPr lang="ko-KR" altLang="ko-KR" sz="10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DefaultKeyStore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10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DefaultKeyStore</a:t>
            </a: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accent6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}</a:t>
            </a:r>
            <a:endParaRPr lang="ko-KR" altLang="ko-KR" sz="1000" dirty="0">
              <a:solidFill>
                <a:schemeClr val="accent6"/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499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910065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281125" y="452828"/>
            <a:ext cx="7226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3-2. </a:t>
            </a:r>
            <a:r>
              <a:rPr lang="ko-KR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Select-NodeTraversor</a:t>
            </a:r>
            <a:r>
              <a:rPr lang="ko-KR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설계 개선</a:t>
            </a: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Stategy</a:t>
            </a: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Pattern)</a:t>
            </a:r>
            <a:endParaRPr lang="ko-KR" altLang="ko-KR" sz="105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43C0F3-4440-944D-B017-C932AB71B01F}"/>
              </a:ext>
            </a:extLst>
          </p:cNvPr>
          <p:cNvSpPr/>
          <p:nvPr/>
        </p:nvSpPr>
        <p:spPr>
          <a:xfrm>
            <a:off x="623181" y="4784799"/>
            <a:ext cx="878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2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sz="12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</a:t>
            </a:r>
            <a:r>
              <a:rPr lang="ko-KR" altLang="ko-KR" sz="12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클래스에서 DFS 방식으로 구현된 </a:t>
            </a:r>
            <a:r>
              <a:rPr lang="ko-KR" altLang="ko-KR" sz="12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traverse</a:t>
            </a:r>
            <a:r>
              <a:rPr lang="ko-KR" altLang="ko-KR" sz="12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</a:t>
            </a:r>
            <a:r>
              <a:rPr lang="ko-KR" altLang="ko-KR" sz="12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를</a:t>
            </a:r>
            <a:r>
              <a:rPr lang="ko-KR" altLang="ko-KR" sz="12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직접 호출하여</a:t>
            </a:r>
            <a:r>
              <a:rPr lang="en-US" altLang="ko-KR" sz="12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알고리즘에 대한 유연성 확보가 되지 않음</a:t>
            </a:r>
            <a:endParaRPr lang="ko-KR" altLang="ko-KR" sz="12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2495F5-C470-6548-9377-00FF55F9A8A2}"/>
              </a:ext>
            </a:extLst>
          </p:cNvPr>
          <p:cNvSpPr/>
          <p:nvPr/>
        </p:nvSpPr>
        <p:spPr>
          <a:xfrm>
            <a:off x="623181" y="1792344"/>
            <a:ext cx="2366762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기존 코드 및 문제점</a:t>
            </a: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025C67-386D-6244-9489-7B8AFAFF23FB}"/>
              </a:ext>
            </a:extLst>
          </p:cNvPr>
          <p:cNvSpPr/>
          <p:nvPr/>
        </p:nvSpPr>
        <p:spPr>
          <a:xfrm>
            <a:off x="623181" y="2737111"/>
            <a:ext cx="7722533" cy="49975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collect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Evaluator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NodeTraversor.traverse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Accumulator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r>
              <a:rPr lang="en-US" altLang="ko-KR" sz="100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traverse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NodeVisitor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visitor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 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depth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0;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while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!=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null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visitor.head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depth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node.childNodeSize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&gt; 0)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node.childNode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(0);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depth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++;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while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node.nextSibling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==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null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&amp;&amp;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depth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&gt; 0)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visitor.tail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depth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node.parentNode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depth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--;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visitor.tail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depth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break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node.nextSibling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}}</a:t>
            </a: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261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910065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281125" y="452828"/>
            <a:ext cx="7096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3-2. </a:t>
            </a:r>
            <a:r>
              <a:rPr lang="ko-KR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Select-NodeTraversor</a:t>
            </a:r>
            <a:r>
              <a:rPr lang="ko-KR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설계 개선</a:t>
            </a: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Stategy</a:t>
            </a: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Pattern)</a:t>
            </a:r>
            <a:endParaRPr lang="ko-KR" altLang="ko-KR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43C0F3-4440-944D-B017-C932AB71B01F}"/>
              </a:ext>
            </a:extLst>
          </p:cNvPr>
          <p:cNvSpPr/>
          <p:nvPr/>
        </p:nvSpPr>
        <p:spPr>
          <a:xfrm>
            <a:off x="820057" y="5225827"/>
            <a:ext cx="7032172" cy="985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MasterTraversor</a:t>
            </a:r>
            <a:r>
              <a:rPr lang="en-US" altLang="ko-KR" sz="14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인터페이스 생성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</a:t>
            </a:r>
            <a:r>
              <a:rPr lang="en-US" altLang="ko-KR" sz="14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(DFS), </a:t>
            </a:r>
            <a:r>
              <a:rPr lang="en-US" altLang="ko-KR" sz="14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NodeTraversor_BFS</a:t>
            </a:r>
            <a:r>
              <a:rPr lang="en-US" altLang="ko-KR" sz="14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(BFS) </a:t>
            </a:r>
            <a:r>
              <a:rPr lang="ko-KR" altLang="ko-KR" sz="14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구상 클래스 생성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4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클라이언트에서는 </a:t>
            </a:r>
            <a:r>
              <a:rPr lang="en-US" altLang="ko-KR" sz="14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MasterTraversor</a:t>
            </a:r>
            <a:r>
              <a:rPr lang="en-US" altLang="ko-KR" sz="14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형태로 호출하여 알고리즘에 대한 유연성 확보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8846B-684E-3940-A809-9B084A33DA5C}"/>
              </a:ext>
            </a:extLst>
          </p:cNvPr>
          <p:cNvSpPr/>
          <p:nvPr/>
        </p:nvSpPr>
        <p:spPr>
          <a:xfrm>
            <a:off x="623181" y="1035751"/>
            <a:ext cx="2366762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개선된 구조</a:t>
            </a: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pic>
        <p:nvPicPr>
          <p:cNvPr id="7" name="그림 2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2EC22B3-3DBB-5848-9525-4B3D2486C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77" y="1999830"/>
            <a:ext cx="5740400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678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2495F5-C470-6548-9377-00FF55F9A8A2}"/>
              </a:ext>
            </a:extLst>
          </p:cNvPr>
          <p:cNvSpPr/>
          <p:nvPr/>
        </p:nvSpPr>
        <p:spPr>
          <a:xfrm>
            <a:off x="151960" y="177702"/>
            <a:ext cx="113304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개선된 코드</a:t>
            </a: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025C67-386D-6244-9489-7B8AFAFF23FB}"/>
              </a:ext>
            </a:extLst>
          </p:cNvPr>
          <p:cNvSpPr/>
          <p:nvPr/>
        </p:nvSpPr>
        <p:spPr>
          <a:xfrm>
            <a:off x="237506" y="566270"/>
            <a:ext cx="4407026" cy="6305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MasterTraversor.interface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interface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MasterTraverse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traverse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traverse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NodeVisitor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visitor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traverse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구현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NodeTraversor_BFS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NodeTraversor.class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traverse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NodeVisitor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visitor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 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depth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0;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while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!=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null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visitor.head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depth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node.childNodeSize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&gt; 0)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node.childNode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(0);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depth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++;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while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node.nextSibling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==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null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&amp;&amp;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depth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&gt; 0)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visitor.tail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depth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node.parentNode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depth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--;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visitor.tail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depth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if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break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node.nextSibling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}}</a:t>
            </a: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0715F3-E51A-CF47-BA24-9564489918AB}"/>
              </a:ext>
            </a:extLst>
          </p:cNvPr>
          <p:cNvSpPr/>
          <p:nvPr/>
        </p:nvSpPr>
        <p:spPr>
          <a:xfrm>
            <a:off x="5033250" y="1216134"/>
            <a:ext cx="4110750" cy="4689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BFS 구상 클래스 생성 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NodeTraversor_BFS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implements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MasterTraverse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NodeTraversor_BFS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implements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MasterTraverse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{}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</a:t>
            </a: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_BFS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traverse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NodeVisitor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visitor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Queue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q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LinkedList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depth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0;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q.add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root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while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(!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q.isEmpty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q.poll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visitor.head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depth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    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=0;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node.childNodeSize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++) {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    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q.add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node.childNode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    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937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910065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281125" y="452828"/>
            <a:ext cx="5609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3-3. </a:t>
            </a:r>
            <a:r>
              <a:rPr lang="ko-KR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Whitelist.class</a:t>
            </a:r>
            <a:r>
              <a:rPr lang="ko-KR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설계 개선</a:t>
            </a: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Startgy</a:t>
            </a: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Pattern)</a:t>
            </a:r>
            <a:endParaRPr lang="ko-KR" altLang="ko-KR" sz="105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43C0F3-4440-944D-B017-C932AB71B01F}"/>
              </a:ext>
            </a:extLst>
          </p:cNvPr>
          <p:cNvSpPr/>
          <p:nvPr/>
        </p:nvSpPr>
        <p:spPr>
          <a:xfrm>
            <a:off x="623181" y="4843645"/>
            <a:ext cx="78459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Safety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클래스의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Cleaner는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whitelist를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필드로 가지고</a:t>
            </a:r>
            <a:r>
              <a:rPr lang="ko-KR" alt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있</a:t>
            </a:r>
            <a:r>
              <a:rPr lang="ko-KR" alt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음</a:t>
            </a: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Whitelist에서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설정한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Tag들을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Cleaner에서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가져와서, 설정된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Tag만을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파싱해서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가져오는 기능</a:t>
            </a:r>
            <a:r>
              <a:rPr lang="ko-KR" alt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을 함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Whitelist를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이용하면 사용자가 원하는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Tag만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골라서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파싱할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수 있</a:t>
            </a:r>
            <a:r>
              <a:rPr lang="ko-KR" alt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음</a:t>
            </a: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하지만 만약 10개의 태그가 존재하고, 사용자는 9개의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Tag를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원한다면 “9개의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Tag를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원한다” 보다는 “1개의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Tag를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제외하겠다”가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훨씬 편하다. 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그렇기 때문에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Blacklist를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만</a:t>
            </a:r>
            <a:r>
              <a:rPr lang="ko-KR" alt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들었다</a:t>
            </a: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.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2495F5-C470-6548-9377-00FF55F9A8A2}"/>
              </a:ext>
            </a:extLst>
          </p:cNvPr>
          <p:cNvSpPr/>
          <p:nvPr/>
        </p:nvSpPr>
        <p:spPr>
          <a:xfrm>
            <a:off x="623181" y="1089677"/>
            <a:ext cx="2366762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문제점</a:t>
            </a: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pic>
        <p:nvPicPr>
          <p:cNvPr id="8" name="그림 30" descr="스크린샷이(가) 표시된 사진&#10;&#10;자동 생성된 설명">
            <a:extLst>
              <a:ext uri="{FF2B5EF4-FFF2-40B4-BE49-F238E27FC236}">
                <a16:creationId xmlns:a16="http://schemas.microsoft.com/office/drawing/2014/main" id="{CED46442-A40C-984C-871F-81650B7AE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821" y="1868295"/>
            <a:ext cx="1536700" cy="2298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77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910065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281125" y="452828"/>
            <a:ext cx="547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3-3. </a:t>
            </a:r>
            <a:r>
              <a:rPr lang="ko-KR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Whitelist.class</a:t>
            </a:r>
            <a:r>
              <a:rPr lang="ko-KR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설계 개선</a:t>
            </a: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Startgy</a:t>
            </a: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Pattern)</a:t>
            </a:r>
            <a:endParaRPr lang="ko-KR" altLang="ko-KR" sz="105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43C0F3-4440-944D-B017-C932AB71B01F}"/>
              </a:ext>
            </a:extLst>
          </p:cNvPr>
          <p:cNvSpPr/>
          <p:nvPr/>
        </p:nvSpPr>
        <p:spPr>
          <a:xfrm>
            <a:off x="746607" y="4711573"/>
            <a:ext cx="70321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Whitelist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클래스는 그 존재 자체가 행위에 해당</a:t>
            </a:r>
            <a:r>
              <a:rPr lang="ko-KR" alt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하며 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추상화 행위가 없</a:t>
            </a:r>
            <a:r>
              <a:rPr lang="ko-KR" alt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음</a:t>
            </a:r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더 상위 개념인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Cleaner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중 공통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로직이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들어가는</a:t>
            </a:r>
            <a:r>
              <a:rPr lang="ko-KR" alt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copySafeNodes를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추상화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8846B-684E-3940-A809-9B084A33DA5C}"/>
              </a:ext>
            </a:extLst>
          </p:cNvPr>
          <p:cNvSpPr/>
          <p:nvPr/>
        </p:nvSpPr>
        <p:spPr>
          <a:xfrm>
            <a:off x="623181" y="1035751"/>
            <a:ext cx="2366762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개선된 구조</a:t>
            </a: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pic>
        <p:nvPicPr>
          <p:cNvPr id="8" name="그림 32" descr="https://lh5.googleusercontent.com/FIJLcOc4mIpKonNnGgFa4EHoNPnkjTdPdukHRhtj0YyLZwLoGo2iYibNlvcXKps4Gxa4gaLNFI4C236yuWhoN1rImei7Uopzi383y7xAc4GlzqwGTvAw3BPuciFzHC85CoCcgIzU">
            <a:extLst>
              <a:ext uri="{FF2B5EF4-FFF2-40B4-BE49-F238E27FC236}">
                <a16:creationId xmlns:a16="http://schemas.microsoft.com/office/drawing/2014/main" id="{66012D16-8D5F-F84E-B6A4-D639BE891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83" y="1918596"/>
            <a:ext cx="4076700" cy="2298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F3AD84-BD0A-5E49-9533-26D143CAAC02}"/>
              </a:ext>
            </a:extLst>
          </p:cNvPr>
          <p:cNvSpPr/>
          <p:nvPr/>
        </p:nvSpPr>
        <p:spPr>
          <a:xfrm>
            <a:off x="746607" y="5254961"/>
            <a:ext cx="7722533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abstract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copySafeNodes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source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dest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2B51D-70FA-8446-993B-BC86E023148B}"/>
              </a:ext>
            </a:extLst>
          </p:cNvPr>
          <p:cNvSpPr/>
          <p:nvPr/>
        </p:nvSpPr>
        <p:spPr>
          <a:xfrm>
            <a:off x="746607" y="6144146"/>
            <a:ext cx="772253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cleanWhitelist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bodyHtml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Filter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filter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cleanWhitelist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bodyHtml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"",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filter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static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cleanBlacklist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bodyHtml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Filter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filter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   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cleanBlacklist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bodyHtml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"",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filter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);}</a:t>
            </a:r>
            <a:endParaRPr lang="ko-KR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016196-723C-6C45-97E5-E4FCFA900A0D}"/>
              </a:ext>
            </a:extLst>
          </p:cNvPr>
          <p:cNvSpPr/>
          <p:nvPr/>
        </p:nvSpPr>
        <p:spPr>
          <a:xfrm>
            <a:off x="746607" y="5639017"/>
            <a:ext cx="70321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27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사용자가 원하는 상황에 따라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Blacklist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Whitelist를</a:t>
            </a:r>
            <a:r>
              <a:rPr lang="ko-KR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적용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902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16878" y="2961938"/>
            <a:ext cx="474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테스트 수행 내역</a:t>
            </a:r>
          </a:p>
        </p:txBody>
      </p:sp>
    </p:spTree>
    <p:extLst>
      <p:ext uri="{BB962C8B-B14F-4D97-AF65-F5344CB8AC3E}">
        <p14:creationId xmlns:p14="http://schemas.microsoft.com/office/powerpoint/2010/main" val="3588510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910065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281125" y="452828"/>
            <a:ext cx="3228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 Type Test Code</a:t>
            </a:r>
            <a:endParaRPr lang="ko-KR" altLang="ko-KR" sz="105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2B51D-70FA-8446-993B-BC86E023148B}"/>
              </a:ext>
            </a:extLst>
          </p:cNvPr>
          <p:cNvSpPr/>
          <p:nvPr/>
        </p:nvSpPr>
        <p:spPr>
          <a:xfrm>
            <a:off x="746607" y="892630"/>
            <a:ext cx="7722533" cy="5755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DocumentTypeTest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Test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constructorValidationOkWithBlankName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fail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("","", "");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Test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expected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IllegalArgumentException.class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constructorValidationThrowsExceptionOnNulls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fail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null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null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Test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constructorValidationOkWithBlankPublicAndSystemIds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fail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","", "");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Test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outerHtmlGeneration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html5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", "", "");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("&lt;!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&gt;", html5.outerHtml());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publicDocType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", "-//IETF//DTD HTML//", "");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("&lt;!DOCTYPE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PUBLIC \"-//IETF//DTD HTML//\"&gt;",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publicDocType.outerHtml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systemDocType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", "", 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http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://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www.ibm.com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/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data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/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dtd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/v11/ibmxhtml1-transitional.dtd");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("&lt;!DOCTYPE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\"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http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://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www.ibm.com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/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data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/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dtd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/v11/ibmxhtml1-transitional.dtd\"&gt;",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systemDocType.outerHtml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combo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notHtml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", "--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", "--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("&lt;!DOCTYPE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notHtml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PUBLIC \"--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\" \"--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\"&gt;",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combo.outerHtml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Test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testRoundTrip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{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base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"&lt;!DOCTYPE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&gt;";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("&lt;!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&gt;",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htmlOutput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base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base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xmlOutput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base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"&lt;!DOCTYPE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PUBLIC \"-//W3C//DTD XHTML 1.0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Transitional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//EN\" \"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http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://www.w3.org/TR/xhtml1/DTD/xhtml1-transitional.dtd\"&gt;";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htmlOutput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xmlOutput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publicDoc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"&lt;!DOCTYPE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SYSTEM \"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exampledtdfile.dtd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\"&gt;";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htmlOutput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xmlOutput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systemDoc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legacyDoc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"&lt;!DOCTYPE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SYSTEM \"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about:legacy-compat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\"&gt;";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legacyDoc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htmlOutput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legacyDoc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legacyDoc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xmlOutput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legacyDoc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htmlOutput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DocumentType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Jsoup.parse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).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childNode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(0);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type.outerHtml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private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xmlOutput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return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Jsoup.parse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"",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Parser.xmlParser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()).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childNode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(0).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outerHtml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  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8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645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910065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281125" y="452828"/>
            <a:ext cx="907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Result</a:t>
            </a:r>
            <a:endParaRPr lang="ko-KR" altLang="ko-KR" sz="105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8846B-684E-3940-A809-9B084A33DA5C}"/>
              </a:ext>
            </a:extLst>
          </p:cNvPr>
          <p:cNvSpPr/>
          <p:nvPr/>
        </p:nvSpPr>
        <p:spPr>
          <a:xfrm>
            <a:off x="259391" y="927501"/>
            <a:ext cx="1162076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pic>
        <p:nvPicPr>
          <p:cNvPr id="7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3435D689-0B6C-D74F-AF93-C729957F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7" y="2093183"/>
            <a:ext cx="8193834" cy="301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033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910065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117839" y="0"/>
            <a:ext cx="3127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</a:t>
            </a: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Test Code</a:t>
            </a:r>
            <a:endParaRPr lang="ko-KR" altLang="ko-KR" sz="105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2B51D-70FA-8446-993B-BC86E023148B}"/>
              </a:ext>
            </a:extLst>
          </p:cNvPr>
          <p:cNvSpPr/>
          <p:nvPr/>
        </p:nvSpPr>
        <p:spPr>
          <a:xfrm>
            <a:off x="746607" y="400110"/>
            <a:ext cx="7722533" cy="66171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class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CollectorTest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Test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test_bfs_dfs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throws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IOException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div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=1&gt;&lt;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Test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Code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&lt;/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&gt;&lt;/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&gt;&lt;/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div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div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=2&gt;&lt;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span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Test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&lt;/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span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&gt;&lt;/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div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div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&gt;&lt;/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div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&gt;&lt;/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&gt;";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Cssquery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div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Jsoup.parse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Evaluator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QueryParser.parse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Cssquery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DFS_elements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BFS_elements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MasterTraverse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for_dfs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Accumulator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DFS_elements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MasterTraverse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for_bfs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NodeTraversor_BFS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Accumulator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BFS_elements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for_dfs.traverse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for_bfs.traverse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(3,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DFS_elements.size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(3,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BFS_elements.size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}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Test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test_bfs_dfs2()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throws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IOException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img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src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=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foo.png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=1&gt;&lt;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img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src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=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bar.jpg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=2&gt;&lt;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img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src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=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qux.JPEG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=3&gt;&lt;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img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src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=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old.gif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img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&gt;&lt;/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&gt;";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Cssquery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img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Jsoup.parse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Evaluator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QueryParser.parse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Cssquery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DFS_elements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BFS_elements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MasterTraverse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for_dfs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Accumulator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DFS_elements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MasterTraverse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for_bfs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NodeTraversor_BFS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Accumulator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BFS_elements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for_dfs.traverse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for_bfs.traverse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(5,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DFS_elements.size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(5,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BFS_elements.size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}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@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Test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void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test_bfs_dfs3()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throws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IOException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{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div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title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=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foo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/&gt;&lt;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div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title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=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bar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/&gt;&lt;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div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/&gt;&lt;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&gt;&lt;/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img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/&gt;&lt;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span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title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=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qux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&gt;";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Cssquery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"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div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Jsoup.parse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Evaluator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QueryParser.parse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Cssquery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DFS_elements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BFS_elements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MasterTraverse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for_dfs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Accumulator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DFS_elements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MasterTraverse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for_bfs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NodeTraversor_BFS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Accumulator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BFS_elements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eval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for_dfs.traverse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for_bfs.traverse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(3,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DFS_elements.size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    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assertEquals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(3, </a:t>
            </a:r>
            <a:r>
              <a:rPr lang="ko-KR" altLang="ko-KR" sz="8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BFS_elements.size</a:t>
            </a: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());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    }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7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224DCB6D-3E45-024C-87E6-AB709B02B19F}"/>
              </a:ext>
            </a:extLst>
          </p:cNvPr>
          <p:cNvSpPr txBox="1"/>
          <p:nvPr/>
        </p:nvSpPr>
        <p:spPr>
          <a:xfrm>
            <a:off x="968194" y="1568890"/>
            <a:ext cx="136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23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About </a:t>
            </a:r>
            <a:r>
              <a:rPr lang="en-US" altLang="ko-KR" sz="1400" b="1" dirty="0" err="1">
                <a:ln>
                  <a:solidFill>
                    <a:schemeClr val="tx1">
                      <a:lumMod val="65000"/>
                      <a:lumOff val="35000"/>
                      <a:alpha val="23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Jsoup</a:t>
            </a:r>
            <a:endParaRPr lang="ko-KR" altLang="en-US" sz="1400" b="1" dirty="0">
              <a:ln>
                <a:solidFill>
                  <a:schemeClr val="tx1">
                    <a:lumMod val="65000"/>
                    <a:lumOff val="35000"/>
                    <a:alpha val="23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121853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481307" y="561712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1-1 .</a:t>
            </a:r>
            <a:r>
              <a:rPr kumimoji="1" lang="ko-KR" altLang="en-US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프로젝트 개요</a:t>
            </a:r>
            <a:endParaRPr kumimoji="1" lang="en-US" altLang="ko-KR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894FD-F0C2-3943-9CCC-89E10BA7C7B4}"/>
              </a:ext>
            </a:extLst>
          </p:cNvPr>
          <p:cNvSpPr txBox="1"/>
          <p:nvPr/>
        </p:nvSpPr>
        <p:spPr>
          <a:xfrm>
            <a:off x="1197659" y="2078486"/>
            <a:ext cx="4721614" cy="586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127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* HTML, XML </a:t>
            </a:r>
            <a:r>
              <a:rPr lang="ko-KR" altLang="ko-KR" sz="12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및 </a:t>
            </a:r>
            <a:r>
              <a:rPr lang="en-US" altLang="ko-KR" sz="12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CSS</a:t>
            </a:r>
            <a:r>
              <a:rPr lang="ko-KR" altLang="ko-KR" sz="12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를</a:t>
            </a:r>
            <a:r>
              <a:rPr lang="ko-KR" altLang="ko-KR" sz="12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파싱해주는</a:t>
            </a:r>
            <a:r>
              <a:rPr lang="ko-KR" altLang="ko-KR" sz="12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실용적인 </a:t>
            </a:r>
            <a:r>
              <a:rPr lang="en-US" altLang="ko-KR" sz="12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Java </a:t>
            </a:r>
            <a:r>
              <a:rPr lang="ko-KR" altLang="ko-KR" sz="12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라이브러리</a:t>
            </a:r>
            <a:endParaRPr lang="en-US" altLang="ko-KR" sz="12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indent="127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* </a:t>
            </a:r>
            <a:r>
              <a:rPr lang="ko-KR" altLang="ko-KR" sz="12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웹 상의 데이터를 추출하고 손 쉽게 조작 할 수 있는 편리한 </a:t>
            </a:r>
            <a:r>
              <a:rPr lang="en-US" altLang="ko-KR" sz="12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API</a:t>
            </a:r>
            <a:r>
              <a:rPr lang="ko-KR" altLang="ko-KR" sz="12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를</a:t>
            </a:r>
            <a:r>
              <a:rPr lang="ko-KR" altLang="ko-KR" sz="12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제공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CC7EB4-E087-274D-B0B5-4ACB85468810}"/>
              </a:ext>
            </a:extLst>
          </p:cNvPr>
          <p:cNvSpPr txBox="1"/>
          <p:nvPr/>
        </p:nvSpPr>
        <p:spPr>
          <a:xfrm>
            <a:off x="1729060" y="3020890"/>
            <a:ext cx="5634199" cy="2076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Document doc = </a:t>
            </a:r>
            <a:r>
              <a:rPr lang="en-US" altLang="ko-KR" sz="1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Jsoup.connect</a:t>
            </a: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("http://</a:t>
            </a:r>
            <a:r>
              <a:rPr lang="en-US" altLang="ko-KR" sz="1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en.wikipedia.org</a:t>
            </a: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/").get();</a:t>
            </a:r>
          </a:p>
          <a:p>
            <a:pPr>
              <a:lnSpc>
                <a:spcPts val="1350"/>
              </a:lnSpc>
            </a:pPr>
            <a:endParaRPr lang="ko-KR" altLang="ko-KR" sz="1600" kern="100" dirty="0">
              <a:solidFill>
                <a:schemeClr val="tx1">
                  <a:lumMod val="95000"/>
                  <a:lumOff val="5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log(</a:t>
            </a:r>
            <a:r>
              <a:rPr lang="en-US" altLang="ko-KR" sz="1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doc.title</a:t>
            </a: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());</a:t>
            </a:r>
          </a:p>
          <a:p>
            <a:pPr>
              <a:lnSpc>
                <a:spcPts val="1350"/>
              </a:lnSpc>
            </a:pPr>
            <a:endParaRPr lang="ko-KR" altLang="ko-KR" sz="1600" kern="100" dirty="0">
              <a:solidFill>
                <a:schemeClr val="tx1">
                  <a:lumMod val="95000"/>
                  <a:lumOff val="5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Elements </a:t>
            </a:r>
            <a:r>
              <a:rPr lang="en-US" altLang="ko-KR" sz="1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newsHeadlines</a:t>
            </a: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= </a:t>
            </a:r>
            <a:r>
              <a:rPr lang="en-US" altLang="ko-KR" sz="1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doc.select</a:t>
            </a: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("#</a:t>
            </a:r>
            <a:r>
              <a:rPr lang="en-US" altLang="ko-KR" sz="1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mp-itn</a:t>
            </a: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b a");</a:t>
            </a:r>
          </a:p>
          <a:p>
            <a:pPr>
              <a:lnSpc>
                <a:spcPts val="1350"/>
              </a:lnSpc>
            </a:pPr>
            <a:endParaRPr lang="ko-KR" altLang="ko-KR" sz="1600" kern="100" dirty="0">
              <a:solidFill>
                <a:schemeClr val="tx1">
                  <a:lumMod val="95000"/>
                  <a:lumOff val="5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for (Element headline : </a:t>
            </a:r>
            <a:r>
              <a:rPr lang="en-US" altLang="ko-KR" sz="1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newsHeadlines</a:t>
            </a: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ts val="1350"/>
              </a:lnSpc>
            </a:pPr>
            <a:endParaRPr lang="ko-KR" altLang="ko-KR" sz="1600" kern="100" dirty="0">
              <a:solidFill>
                <a:schemeClr val="tx1">
                  <a:lumMod val="95000"/>
                  <a:lumOff val="5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 log("%s\n\</a:t>
            </a:r>
            <a:r>
              <a:rPr lang="en-US" altLang="ko-KR" sz="1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t%s</a:t>
            </a: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",</a:t>
            </a:r>
            <a:r>
              <a:rPr lang="ko-KR" altLang="en-US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headline.attr</a:t>
            </a: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("title"),</a:t>
            </a:r>
            <a:r>
              <a:rPr lang="en-US" altLang="ko-KR" sz="1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headline.absUrl</a:t>
            </a: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("</a:t>
            </a:r>
            <a:r>
              <a:rPr lang="en-US" altLang="ko-KR" sz="1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href</a:t>
            </a: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"));</a:t>
            </a:r>
          </a:p>
          <a:p>
            <a:pPr>
              <a:lnSpc>
                <a:spcPts val="1350"/>
              </a:lnSpc>
            </a:pPr>
            <a:endParaRPr lang="ko-KR" altLang="ko-KR" sz="1600" kern="100" dirty="0">
              <a:solidFill>
                <a:schemeClr val="tx1">
                  <a:lumMod val="95000"/>
                  <a:lumOff val="5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sz="1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}</a:t>
            </a:r>
            <a:endParaRPr lang="ko-KR" altLang="ko-KR" sz="1600" kern="100" dirty="0">
              <a:solidFill>
                <a:schemeClr val="tx1">
                  <a:lumMod val="95000"/>
                  <a:lumOff val="5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ABC78-B336-3848-9438-40E97F2929A1}"/>
              </a:ext>
            </a:extLst>
          </p:cNvPr>
          <p:cNvSpPr txBox="1"/>
          <p:nvPr/>
        </p:nvSpPr>
        <p:spPr>
          <a:xfrm>
            <a:off x="1651590" y="5720084"/>
            <a:ext cx="4949368" cy="273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</a:pPr>
            <a:r>
              <a:rPr lang="ko-KR" altLang="ko-KR" sz="12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위와 같은 간단한 코드로 손쉽게 </a:t>
            </a:r>
            <a:r>
              <a:rPr lang="en-US" altLang="ko-KR" sz="12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Web</a:t>
            </a:r>
            <a:r>
              <a:rPr lang="ko-KR" altLang="ko-KR" sz="12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상의 </a:t>
            </a:r>
            <a:r>
              <a:rPr lang="en-US" altLang="ko-KR" sz="12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HTML, CSS</a:t>
            </a:r>
            <a:r>
              <a:rPr lang="ko-KR" altLang="ko-KR" sz="12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를</a:t>
            </a:r>
            <a:r>
              <a:rPr lang="ko-KR" altLang="ko-KR" sz="12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추출 및 </a:t>
            </a:r>
            <a:r>
              <a:rPr lang="ko-KR" altLang="en-US" sz="1200" kern="1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재조립</a:t>
            </a:r>
            <a:r>
              <a:rPr lang="ko-KR" altLang="en-US" sz="12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가능</a:t>
            </a:r>
            <a:endParaRPr lang="ko-KR" altLang="ko-KR" sz="12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48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910065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281125" y="452828"/>
            <a:ext cx="907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Result</a:t>
            </a:r>
            <a:endParaRPr lang="ko-KR" altLang="ko-KR" sz="105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8846B-684E-3940-A809-9B084A33DA5C}"/>
              </a:ext>
            </a:extLst>
          </p:cNvPr>
          <p:cNvSpPr/>
          <p:nvPr/>
        </p:nvSpPr>
        <p:spPr>
          <a:xfrm>
            <a:off x="259391" y="927501"/>
            <a:ext cx="1162076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4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pic>
        <p:nvPicPr>
          <p:cNvPr id="8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C268A7E9-3BB7-8046-8466-F4785FE76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008" y="1503657"/>
            <a:ext cx="3729926" cy="438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857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16878" y="2961938"/>
            <a:ext cx="474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Thanks</a:t>
            </a:r>
            <a:endParaRPr lang="ko-KR" altLang="en-US" sz="28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657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121853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524927" y="534952"/>
            <a:ext cx="2199641" cy="416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1-2. </a:t>
            </a:r>
            <a:r>
              <a:rPr lang="ko-KR" altLang="ko-KR" sz="2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프로젝트 목표</a:t>
            </a:r>
            <a:endParaRPr lang="en-US" altLang="ko-KR" sz="2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67BB7C-303A-2543-A5B3-BCAD4BEB95AA}"/>
              </a:ext>
            </a:extLst>
          </p:cNvPr>
          <p:cNvCxnSpPr>
            <a:cxnSpLocks/>
          </p:cNvCxnSpPr>
          <p:nvPr/>
        </p:nvCxnSpPr>
        <p:spPr>
          <a:xfrm>
            <a:off x="-1690805" y="1561119"/>
            <a:ext cx="0" cy="4730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0E35B2-E4F3-A341-8A3E-47773175722B}"/>
              </a:ext>
            </a:extLst>
          </p:cNvPr>
          <p:cNvSpPr txBox="1"/>
          <p:nvPr/>
        </p:nvSpPr>
        <p:spPr>
          <a:xfrm>
            <a:off x="623181" y="2397463"/>
            <a:ext cx="82076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1. </a:t>
            </a:r>
            <a:r>
              <a:rPr lang="en-US" altLang="ko-KR" sz="16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Jsoup</a:t>
            </a:r>
            <a:r>
              <a:rPr lang="ko-KR" altLang="ko-KR" sz="16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의 </a:t>
            </a:r>
            <a:r>
              <a:rPr lang="ko-KR" altLang="ko-KR" sz="16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아키텍쳐인</a:t>
            </a:r>
            <a:r>
              <a:rPr lang="ko-KR" altLang="ko-KR" sz="16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패키지 구조 및 설계 패턴 구조를 분석 및 개선</a:t>
            </a:r>
            <a:endParaRPr lang="en-US" altLang="ko-KR" sz="16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2. </a:t>
            </a:r>
            <a:r>
              <a:rPr lang="ko-KR" altLang="ko-KR" sz="16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소프트웨어 프로젝트 </a:t>
            </a:r>
            <a:r>
              <a:rPr lang="ko-KR" altLang="ko-KR" sz="16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아키텍쳐의</a:t>
            </a:r>
            <a:r>
              <a:rPr lang="ko-KR" altLang="ko-KR" sz="16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뼈대가</a:t>
            </a:r>
            <a:r>
              <a:rPr lang="ko-KR" altLang="en-US" sz="16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되는 설계 패턴에 대한 이해도를 </a:t>
            </a:r>
            <a:r>
              <a:rPr lang="ko-KR" altLang="en-US" sz="16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향상</a:t>
            </a:r>
            <a:endParaRPr lang="en-US" altLang="ko-KR" sz="16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3. </a:t>
            </a:r>
            <a:r>
              <a:rPr lang="ko-KR" altLang="ko-KR" sz="16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버전관리</a:t>
            </a:r>
            <a:r>
              <a:rPr lang="ko-KR" altLang="ko-KR" sz="16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및 </a:t>
            </a:r>
            <a:r>
              <a:rPr lang="ko-KR" altLang="ko-KR" sz="16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협업관리</a:t>
            </a:r>
            <a:r>
              <a:rPr lang="ko-KR" altLang="ko-KR" sz="16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툴인 </a:t>
            </a:r>
            <a:r>
              <a:rPr lang="en-US" altLang="ko-KR" sz="16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GitHub</a:t>
            </a:r>
            <a:r>
              <a:rPr lang="ko-KR" altLang="ko-KR" sz="16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를</a:t>
            </a:r>
            <a:r>
              <a:rPr lang="ko-KR" altLang="ko-KR" sz="16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사용을 통해 개발에 있어서 필요한 의사소통을 능력을 개선</a:t>
            </a:r>
            <a:endParaRPr lang="ko-KR" altLang="en-US" sz="16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78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45907" y="2845823"/>
            <a:ext cx="474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Jsoup</a:t>
            </a:r>
            <a:r>
              <a:rPr lang="ko-KR" altLang="en-US" sz="2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설계 및 구현 분석</a:t>
            </a:r>
          </a:p>
        </p:txBody>
      </p:sp>
    </p:spTree>
    <p:extLst>
      <p:ext uri="{BB962C8B-B14F-4D97-AF65-F5344CB8AC3E}">
        <p14:creationId xmlns:p14="http://schemas.microsoft.com/office/powerpoint/2010/main" val="411915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121853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599585" y="627515"/>
            <a:ext cx="1874937" cy="416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2-1.</a:t>
            </a:r>
            <a:r>
              <a:rPr lang="ko-KR" altLang="en-US" sz="2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Overview</a:t>
            </a:r>
            <a:endParaRPr lang="ko-KR" altLang="en-US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pic>
        <p:nvPicPr>
          <p:cNvPr id="10" name="그림 12">
            <a:extLst>
              <a:ext uri="{FF2B5EF4-FFF2-40B4-BE49-F238E27FC236}">
                <a16:creationId xmlns:a16="http://schemas.microsoft.com/office/drawing/2014/main" id="{A74D7068-FF92-9D4D-AE76-D598A298C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63" y="1400330"/>
            <a:ext cx="4586026" cy="26425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1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394ADB3-BF94-A943-BB34-A46616273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5" y="4146006"/>
            <a:ext cx="24638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7B42E812-4543-A042-B176-1874EC644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5" y="1387496"/>
            <a:ext cx="2463800" cy="26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3B3667-8384-4940-838F-D8C415107BBC}"/>
              </a:ext>
            </a:extLst>
          </p:cNvPr>
          <p:cNvSpPr txBox="1"/>
          <p:nvPr/>
        </p:nvSpPr>
        <p:spPr>
          <a:xfrm>
            <a:off x="4175669" y="4905347"/>
            <a:ext cx="33044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200" dirty="0" err="1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HTML을</a:t>
            </a:r>
            <a:r>
              <a:rPr lang="ko-KR" altLang="ko-KR" sz="1200" dirty="0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받아서 </a:t>
            </a:r>
            <a:r>
              <a:rPr lang="ko-KR" altLang="ko-KR" sz="1200" dirty="0" err="1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parsing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1200" dirty="0">
              <a:solidFill>
                <a:schemeClr val="bg1">
                  <a:lumMod val="50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 err="1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HTML을</a:t>
            </a:r>
            <a:r>
              <a:rPr lang="ko-KR" altLang="ko-KR" sz="1200" dirty="0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파일 형태로 받아서 </a:t>
            </a:r>
            <a:r>
              <a:rPr lang="ko-KR" altLang="ko-KR" sz="1200" dirty="0" err="1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parsing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1200" dirty="0">
              <a:solidFill>
                <a:schemeClr val="bg1">
                  <a:lumMod val="50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 err="1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Page</a:t>
            </a:r>
            <a:r>
              <a:rPr lang="ko-KR" altLang="ko-KR" sz="1200" dirty="0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 err="1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URI를</a:t>
            </a:r>
            <a:r>
              <a:rPr lang="ko-KR" altLang="ko-KR" sz="1200" dirty="0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받아서 </a:t>
            </a:r>
            <a:r>
              <a:rPr lang="ko-KR" altLang="ko-KR" sz="1200" dirty="0" err="1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parsing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1200" dirty="0">
              <a:solidFill>
                <a:schemeClr val="bg1">
                  <a:lumMod val="50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 err="1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Parsing할</a:t>
            </a:r>
            <a:r>
              <a:rPr lang="ko-KR" altLang="ko-KR" sz="1200" dirty="0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HTML 중 원하는 것들만 뽑아서 보기</a:t>
            </a:r>
            <a:endParaRPr lang="ko-KR" altLang="ko-KR" sz="1200" dirty="0">
              <a:solidFill>
                <a:schemeClr val="bg1">
                  <a:lumMod val="50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08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623181" y="121853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711326" y="407364"/>
            <a:ext cx="1511055" cy="416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2-2. Parser</a:t>
            </a:r>
            <a:endParaRPr lang="ko-KR" altLang="ko-KR" sz="20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9E882-6A75-B444-BD0B-615CAE2213ED}"/>
              </a:ext>
            </a:extLst>
          </p:cNvPr>
          <p:cNvSpPr txBox="1"/>
          <p:nvPr/>
        </p:nvSpPr>
        <p:spPr>
          <a:xfrm>
            <a:off x="462708" y="1629601"/>
            <a:ext cx="8006431" cy="1318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* Html </a:t>
            </a:r>
            <a:r>
              <a:rPr lang="ko-KR" altLang="ko-KR" sz="14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또는 </a:t>
            </a:r>
            <a:r>
              <a:rPr lang="en-US" altLang="ko-KR" sz="14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XML</a:t>
            </a:r>
            <a:r>
              <a:rPr lang="ko-KR" altLang="ko-KR" sz="14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을 </a:t>
            </a:r>
            <a:r>
              <a:rPr lang="en-US" altLang="ko-KR" sz="14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String</a:t>
            </a:r>
            <a:r>
              <a:rPr lang="ko-KR" altLang="ko-KR" sz="14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형태로 받아서 알맞은 </a:t>
            </a:r>
            <a:r>
              <a:rPr lang="en-US" altLang="ko-KR" sz="14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Tree </a:t>
            </a:r>
            <a:r>
              <a:rPr lang="ko-KR" altLang="ko-KR" sz="1400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형태로 반환하는 컴포넌트</a:t>
            </a:r>
            <a:endParaRPr lang="en-US" altLang="ko-KR" sz="14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indent="127000">
              <a:lnSpc>
                <a:spcPct val="107000"/>
              </a:lnSpc>
              <a:spcAft>
                <a:spcPts val="800"/>
              </a:spcAft>
            </a:pPr>
            <a:endParaRPr lang="en-US" altLang="ko-KR" sz="14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indent="127000">
              <a:lnSpc>
                <a:spcPct val="107000"/>
              </a:lnSpc>
              <a:spcAft>
                <a:spcPts val="800"/>
              </a:spcAft>
            </a:pPr>
            <a:endParaRPr lang="en-US" altLang="ko-KR" sz="1400" kern="100" dirty="0"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indent="127000"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Parser</a:t>
            </a:r>
            <a:r>
              <a:rPr lang="ko-KR" altLang="ko-KR" sz="1400" b="1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는 크게 다음과 같은 </a:t>
            </a:r>
            <a:r>
              <a:rPr lang="en-US" altLang="ko-KR" sz="1400" b="1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3</a:t>
            </a:r>
            <a:r>
              <a:rPr lang="ko-KR" altLang="ko-KR" sz="1400" b="1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가지의 패턴으로 </a:t>
            </a:r>
            <a:r>
              <a:rPr lang="ko-KR" altLang="en-US" sz="1400" b="1" kern="100" dirty="0"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구성</a:t>
            </a:r>
            <a:endParaRPr lang="ko-KR" altLang="en-US" sz="1400" b="1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grpSp>
        <p:nvGrpSpPr>
          <p:cNvPr id="12" name="그룹 15">
            <a:extLst>
              <a:ext uri="{FF2B5EF4-FFF2-40B4-BE49-F238E27FC236}">
                <a16:creationId xmlns:a16="http://schemas.microsoft.com/office/drawing/2014/main" id="{39A6E788-5D12-9D4E-8679-D4F6FEC9E26B}"/>
              </a:ext>
            </a:extLst>
          </p:cNvPr>
          <p:cNvGrpSpPr/>
          <p:nvPr/>
        </p:nvGrpSpPr>
        <p:grpSpPr>
          <a:xfrm>
            <a:off x="2879251" y="5286414"/>
            <a:ext cx="3333813" cy="364972"/>
            <a:chOff x="8543704" y="3992554"/>
            <a:chExt cx="3333813" cy="364972"/>
          </a:xfrm>
        </p:grpSpPr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21F364C4-8296-424C-ACBC-24606AC84460}"/>
                </a:ext>
              </a:extLst>
            </p:cNvPr>
            <p:cNvSpPr/>
            <p:nvPr/>
          </p:nvSpPr>
          <p:spPr>
            <a:xfrm>
              <a:off x="9447966" y="3992554"/>
              <a:ext cx="1525289" cy="3649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kern="100" dirty="0">
                  <a:latin typeface="맑은 고딕" panose="020B0503020000020004" pitchFamily="34" charset="-127"/>
                  <a:cs typeface="Times New Roman" panose="02020603050405020304" pitchFamily="18" charset="0"/>
                </a:rPr>
                <a:t>State Pattern</a:t>
              </a:r>
              <a:endParaRPr lang="ko-KR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5" name="직사각형 13">
              <a:extLst>
                <a:ext uri="{FF2B5EF4-FFF2-40B4-BE49-F238E27FC236}">
                  <a16:creationId xmlns:a16="http://schemas.microsoft.com/office/drawing/2014/main" id="{891D590D-C4D1-E645-8C69-AD7663F9DBAB}"/>
                </a:ext>
              </a:extLst>
            </p:cNvPr>
            <p:cNvSpPr/>
            <p:nvPr/>
          </p:nvSpPr>
          <p:spPr>
            <a:xfrm>
              <a:off x="8543704" y="3992555"/>
              <a:ext cx="3333813" cy="3649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" name="그룹 14">
            <a:extLst>
              <a:ext uri="{FF2B5EF4-FFF2-40B4-BE49-F238E27FC236}">
                <a16:creationId xmlns:a16="http://schemas.microsoft.com/office/drawing/2014/main" id="{3F213759-F6BD-1846-9C6D-F51078007116}"/>
              </a:ext>
            </a:extLst>
          </p:cNvPr>
          <p:cNvGrpSpPr/>
          <p:nvPr/>
        </p:nvGrpSpPr>
        <p:grpSpPr>
          <a:xfrm>
            <a:off x="2879251" y="4385298"/>
            <a:ext cx="3333813" cy="364972"/>
            <a:chOff x="4680856" y="3992554"/>
            <a:chExt cx="3333813" cy="364972"/>
          </a:xfrm>
        </p:grpSpPr>
        <p:sp>
          <p:nvSpPr>
            <p:cNvPr id="17" name="직사각형 4">
              <a:extLst>
                <a:ext uri="{FF2B5EF4-FFF2-40B4-BE49-F238E27FC236}">
                  <a16:creationId xmlns:a16="http://schemas.microsoft.com/office/drawing/2014/main" id="{A9CAF648-8F46-4346-A4D5-003654B1E18D}"/>
                </a:ext>
              </a:extLst>
            </p:cNvPr>
            <p:cNvSpPr/>
            <p:nvPr/>
          </p:nvSpPr>
          <p:spPr>
            <a:xfrm>
              <a:off x="5417604" y="3992554"/>
              <a:ext cx="1860317" cy="3649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kern="100" dirty="0">
                  <a:latin typeface="맑은 고딕" panose="020B0503020000020004" pitchFamily="34" charset="-127"/>
                  <a:cs typeface="Times New Roman" panose="02020603050405020304" pitchFamily="18" charset="0"/>
                </a:rPr>
                <a:t>Strategy Pattern</a:t>
              </a:r>
              <a:endParaRPr lang="ko-KR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직사각형 12">
              <a:extLst>
                <a:ext uri="{FF2B5EF4-FFF2-40B4-BE49-F238E27FC236}">
                  <a16:creationId xmlns:a16="http://schemas.microsoft.com/office/drawing/2014/main" id="{75E62842-A239-594F-8A33-E1D53E6A8F61}"/>
                </a:ext>
              </a:extLst>
            </p:cNvPr>
            <p:cNvSpPr/>
            <p:nvPr/>
          </p:nvSpPr>
          <p:spPr>
            <a:xfrm>
              <a:off x="4680856" y="3992555"/>
              <a:ext cx="3333813" cy="3649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" name="그룹 10">
            <a:extLst>
              <a:ext uri="{FF2B5EF4-FFF2-40B4-BE49-F238E27FC236}">
                <a16:creationId xmlns:a16="http://schemas.microsoft.com/office/drawing/2014/main" id="{948D63ED-EF88-4341-BF95-F68A07E37E44}"/>
              </a:ext>
            </a:extLst>
          </p:cNvPr>
          <p:cNvGrpSpPr/>
          <p:nvPr/>
        </p:nvGrpSpPr>
        <p:grpSpPr>
          <a:xfrm>
            <a:off x="2879252" y="3484182"/>
            <a:ext cx="3333813" cy="364972"/>
            <a:chOff x="622551" y="3992554"/>
            <a:chExt cx="3333813" cy="364972"/>
          </a:xfrm>
        </p:grpSpPr>
        <p:sp>
          <p:nvSpPr>
            <p:cNvPr id="20" name="직사각형 3">
              <a:extLst>
                <a:ext uri="{FF2B5EF4-FFF2-40B4-BE49-F238E27FC236}">
                  <a16:creationId xmlns:a16="http://schemas.microsoft.com/office/drawing/2014/main" id="{6217F711-4DB9-F04D-A3F0-351B86707956}"/>
                </a:ext>
              </a:extLst>
            </p:cNvPr>
            <p:cNvSpPr/>
            <p:nvPr/>
          </p:nvSpPr>
          <p:spPr>
            <a:xfrm>
              <a:off x="862400" y="3992554"/>
              <a:ext cx="2854115" cy="3649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kern="100" dirty="0">
                  <a:latin typeface="맑은 고딕" panose="020B0503020000020004" pitchFamily="34" charset="-127"/>
                  <a:cs typeface="Times New Roman" panose="02020603050405020304" pitchFamily="18" charset="0"/>
                </a:rPr>
                <a:t>Template Method Pattern</a:t>
              </a:r>
              <a:endParaRPr lang="ko-KR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21" name="직사각형 9">
              <a:extLst>
                <a:ext uri="{FF2B5EF4-FFF2-40B4-BE49-F238E27FC236}">
                  <a16:creationId xmlns:a16="http://schemas.microsoft.com/office/drawing/2014/main" id="{22E61F80-0397-C544-87E3-851CA58B4F44}"/>
                </a:ext>
              </a:extLst>
            </p:cNvPr>
            <p:cNvSpPr/>
            <p:nvPr/>
          </p:nvSpPr>
          <p:spPr>
            <a:xfrm>
              <a:off x="622551" y="3992555"/>
              <a:ext cx="3333813" cy="3649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96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62A7590-58C1-5C4B-B9CA-D8823D7A5096}"/>
              </a:ext>
            </a:extLst>
          </p:cNvPr>
          <p:cNvCxnSpPr>
            <a:cxnSpLocks/>
          </p:cNvCxnSpPr>
          <p:nvPr/>
        </p:nvCxnSpPr>
        <p:spPr>
          <a:xfrm>
            <a:off x="566031" y="1047087"/>
            <a:ext cx="784595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4F1251-5DDE-D94D-8D36-928258B5FD56}"/>
              </a:ext>
            </a:extLst>
          </p:cNvPr>
          <p:cNvSpPr txBox="1"/>
          <p:nvPr/>
        </p:nvSpPr>
        <p:spPr>
          <a:xfrm>
            <a:off x="348598" y="407364"/>
            <a:ext cx="315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Template Method Pattern</a:t>
            </a:r>
            <a:endParaRPr kumimoji="1" lang="ko-KR" altLang="en-US" sz="2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8561AF-3658-5742-89A5-D2FA94645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43" y="1812127"/>
            <a:ext cx="3835400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9F2A03-01BF-DC43-BADA-269489C4B141}"/>
              </a:ext>
            </a:extLst>
          </p:cNvPr>
          <p:cNvSpPr txBox="1"/>
          <p:nvPr/>
        </p:nvSpPr>
        <p:spPr>
          <a:xfrm>
            <a:off x="566031" y="5111046"/>
            <a:ext cx="3427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TreeBuilder를</a:t>
            </a:r>
            <a:r>
              <a:rPr lang="ko-KR" altLang="ko-KR" sz="1000" dirty="0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HtmlTreeBuilder와</a:t>
            </a:r>
            <a:r>
              <a:rPr lang="ko-KR" altLang="ko-KR" sz="1000" dirty="0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XmlTreeBuilder가</a:t>
            </a:r>
            <a:r>
              <a:rPr lang="ko-KR" altLang="ko-KR" sz="1000" dirty="0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상속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  <a:cs typeface="Times New Roman" panose="02020603050405020304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Html과</a:t>
            </a:r>
            <a:r>
              <a:rPr lang="ko-KR" altLang="ko-KR" sz="1000" dirty="0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000" dirty="0" err="1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Xml의</a:t>
            </a:r>
            <a:r>
              <a:rPr lang="ko-KR" altLang="ko-KR" sz="1000" dirty="0">
                <a:solidFill>
                  <a:schemeClr val="bg1">
                    <a:lumMod val="50000"/>
                  </a:schemeClr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  <a:cs typeface="Times New Roman" panose="02020603050405020304" pitchFamily="18" charset="0"/>
              </a:rPr>
              <a:t> 구조를 만들 때 공통적으로 쓰이는 부분을 추상화</a:t>
            </a:r>
            <a:endParaRPr lang="ko-KR" altLang="ko-KR" sz="1000" dirty="0">
              <a:solidFill>
                <a:schemeClr val="bg1">
                  <a:lumMod val="50000"/>
                </a:schemeClr>
              </a:solidFill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24ACED-053B-A544-A00D-A91CABCDDEA3}"/>
              </a:ext>
            </a:extLst>
          </p:cNvPr>
          <p:cNvSpPr/>
          <p:nvPr/>
        </p:nvSpPr>
        <p:spPr>
          <a:xfrm>
            <a:off x="4969338" y="1812127"/>
            <a:ext cx="3442652" cy="39395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C7832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abstract class 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TreeBuilder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{</a:t>
            </a:r>
          </a:p>
          <a:p>
            <a:endParaRPr lang="en-US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r>
              <a:rPr lang="en-US" sz="1000" dirty="0">
                <a:solidFill>
                  <a:srgbClr val="92D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protected abstract </a:t>
            </a:r>
            <a:r>
              <a:rPr lang="en-US" sz="1000" dirty="0" err="1">
                <a:solidFill>
                  <a:srgbClr val="92D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boolean</a:t>
            </a:r>
            <a:r>
              <a:rPr lang="en-US" sz="1000" dirty="0">
                <a:solidFill>
                  <a:srgbClr val="92D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process(Token token);</a:t>
            </a:r>
          </a:p>
          <a:p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protected void 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runParser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() {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   while (true) {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       Token token = 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tokeniser.read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();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       </a:t>
            </a:r>
            <a:r>
              <a:rPr lang="en-US" sz="1000" dirty="0">
                <a:solidFill>
                  <a:srgbClr val="92D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process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(token);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       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token.reset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();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       if (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token.type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== 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Token.TokenType.EOF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)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           break;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   }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}</a:t>
            </a:r>
          </a:p>
          <a:p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}</a:t>
            </a:r>
          </a:p>
          <a:p>
            <a:endParaRPr lang="en-US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public class 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XmlTreeBuilder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extends 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TreeBuilder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{</a:t>
            </a:r>
          </a:p>
          <a:p>
            <a:r>
              <a:rPr lang="en-US" sz="1000" dirty="0">
                <a:solidFill>
                  <a:srgbClr val="92D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@Override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protected 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boolean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process(Token token) {</a:t>
            </a: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}</a:t>
            </a:r>
          </a:p>
          <a:p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}</a:t>
            </a:r>
          </a:p>
          <a:p>
            <a:endParaRPr lang="en-US" altLang="ko-KR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  <a:p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public class 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HtmlTreeBuilder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extends 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TreeBuilder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{</a:t>
            </a:r>
          </a:p>
          <a:p>
            <a:r>
              <a:rPr lang="en-US" sz="1000" dirty="0">
                <a:solidFill>
                  <a:srgbClr val="92D050"/>
                </a:solidFill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@Override</a:t>
            </a:r>
            <a:b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</a:b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protected </a:t>
            </a:r>
            <a:r>
              <a:rPr lang="en-US" sz="1000" dirty="0" err="1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boolean</a:t>
            </a:r>
            <a:r>
              <a:rPr lang="en-US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 process(Token token) {</a:t>
            </a:r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}</a:t>
            </a:r>
          </a:p>
          <a:p>
            <a:r>
              <a:rPr lang="en-US" altLang="ko-KR" sz="1000" dirty="0">
                <a:latin typeface="NanumBarunGothic Light" panose="020B0603020101020101" pitchFamily="34" charset="-127"/>
                <a:ea typeface="NanumBarunGothic Light" panose="020B0603020101020101" pitchFamily="34" charset="-127"/>
              </a:rPr>
              <a:t>}</a:t>
            </a:r>
          </a:p>
          <a:p>
            <a:endParaRPr lang="en-US" sz="1000" dirty="0">
              <a:latin typeface="NanumBarunGothic Light" panose="020B0603020101020101" pitchFamily="34" charset="-127"/>
              <a:ea typeface="NanumBarunGothic 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90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4EB9B4D-A2B4-1049-B28B-35029C3A5480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3935</TotalTime>
  <Words>4345</Words>
  <Application>Microsoft Macintosh PowerPoint</Application>
  <PresentationFormat>On-screen Show (4:3)</PresentationFormat>
  <Paragraphs>809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굴림</vt:lpstr>
      <vt:lpstr>맑은 고딕</vt:lpstr>
      <vt:lpstr>Nanum Gothic</vt:lpstr>
      <vt:lpstr>NanumBarunGothic</vt:lpstr>
      <vt:lpstr>NanumBarunGothic Light</vt:lpstr>
      <vt:lpstr>Arial</vt:lpstr>
      <vt:lpstr>Calibri</vt:lpstr>
      <vt:lpstr>Calibri Light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박혜린</dc:creator>
  <cp:lastModifiedBy>조 호영</cp:lastModifiedBy>
  <cp:revision>143</cp:revision>
  <cp:lastPrinted>2019-10-13T14:34:40Z</cp:lastPrinted>
  <dcterms:created xsi:type="dcterms:W3CDTF">2015-03-29T04:59:42Z</dcterms:created>
  <dcterms:modified xsi:type="dcterms:W3CDTF">2019-12-08T14:24:13Z</dcterms:modified>
</cp:coreProperties>
</file>