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7" r:id="rId6"/>
    <p:sldId id="260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276" r:id="rId20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8" autoAdjust="0"/>
    <p:restoredTop sz="94660"/>
  </p:normalViewPr>
  <p:slideViewPr>
    <p:cSldViewPr snapToGrid="0">
      <p:cViewPr varScale="1">
        <p:scale>
          <a:sx n="47" d="100"/>
          <a:sy n="47" d="100"/>
        </p:scale>
        <p:origin x="53" y="725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5A4BAD4-14F2-4D4A-BAC1-A644C6A8B8B8}" type="datetime1">
              <a:rPr lang="de-DE" smtClean="0"/>
              <a:t>10.06.2024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0F6048-6F8A-4683-A7AB-9FF3D1DE1A65}" type="datetime1">
              <a:rPr lang="de-DE" smtClean="0"/>
              <a:pPr/>
              <a:t>10.06.2024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8140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9179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4239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28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tvergleich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Inhaltsplatzhalt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6" name="Inhaltsplatzhalt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endParaRPr lang="de-DE" noProof="0"/>
          </a:p>
        </p:txBody>
      </p:sp>
      <p:sp>
        <p:nvSpPr>
          <p:cNvPr id="27" name="Inhaltsplatzhalt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Zwei Inhal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MASTERTEXT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el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20" name="Textplatzhalt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5" name="Textplatzhalt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6" name="Textplatzhalt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7" name="Textplatzhalt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8" name="Textplatzhalt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9" name="Textplatzhalt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1" name="Datumsplatzhalt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22" name="Fußzeilenplatzhalt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24" name="Foliennummernplatzhalt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achs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6" name="Textplatzhalt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Jahr</a:t>
            </a:r>
          </a:p>
        </p:txBody>
      </p:sp>
      <p:sp>
        <p:nvSpPr>
          <p:cNvPr id="7" name="Textplatzhalt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8" name="Textplatzhalt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9" name="Textplatzhalt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0" name="Textplatzhalt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Jahr</a:t>
            </a:r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5" name="Textplatzhalt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6" name="Textplatzhalt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7" name="Textplatzhalt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8" name="Textplatzhalt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9" name="Textplatzhalt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0" name="Textplatzhalt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1" name="Textplatzhalt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2" name="Textplatzhalt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3" name="Textplatzhalt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4" name="Textplatzhalt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5" name="Textplatzhalt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6" name="Textplatzhalt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7" name="Textplatzhalt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8" name="Textplatzhalt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9" name="Textplatzhalt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30" name="Textplatzhalt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31" name="Textplatzhalt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umsplatzhalt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37" name="Fußzeilenplatzhalt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38" name="Foliennummernplatzhalt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-Platzhalt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Klicken Sie auf Symbol, um die SmartArt-Grafik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folie 4 Persone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8" name="Bildplatzhalt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6" name="Textplatzhalt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7" name="Textplatzhalt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9" name="Textplatzhalt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folie 8 Person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8" name="Bildplatzhalt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6" name="Textplatzhalt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7" name="Textplatzhalt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9" name="Textplatzhalt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55" name="Bildplatzhalt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56" name="Bildplatzhalt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57" name="Bildplatzhalt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58" name="Bildplatzhalt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54" name="Textplatzhalt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2" name="Textplatzhalt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59" name="Textplatzhalt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3" name="Textplatzhalt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0" name="Textplatzhalt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4" name="Textplatzhalt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1" name="Textplatzhalt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5" name="Textplatzhalt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nh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de-DE" noProof="0"/>
              <a:t>Klicken, um Inhalt hinzuzufügen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17" name="Textplatzhalt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4" name="Inhaltsplatzhalt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de-DE" noProof="0"/>
              <a:t>Klicken, um Inhalt hinzuzufügen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18" name="Textplatzhalt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ZUM BEARBEITEN KLICKEN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5" name="Inhaltsplatzhalt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de-DE" noProof="0"/>
              <a:t>Klicken, um Inhalt hinzuzufügen</a:t>
            </a:r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19" name="Textplatzhalt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6" name="Inhaltsplatzhalt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de-DE" noProof="0"/>
              <a:t>Klicken, um Inhalt hinzuzufügen</a:t>
            </a: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umsplatzhalt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22" name="Fußzeilenplatzhalt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24" name="Foliennummernplatzhalt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chlussbemerku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umsplatzhalt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10" name="Fußzeilenplatzhalt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11" name="Foliennummernplatzhalt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gesordnu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eitach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fik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 DURCH KLICKEN BEARBEITEN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MASTERTEXTFORMAT DURCH KLICKEN BEARBEITEN</a:t>
            </a:r>
          </a:p>
        </p:txBody>
      </p:sp>
      <p:sp>
        <p:nvSpPr>
          <p:cNvPr id="17" name="Textplatzhalt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MASTERTEXTFORMAT DURCH KLICKEN BEARBEITEN</a:t>
            </a:r>
          </a:p>
        </p:txBody>
      </p:sp>
      <p:sp>
        <p:nvSpPr>
          <p:cNvPr id="18" name="Textplatzhalt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MASTERTEXTFORMAT DURCH KLICKEN BEARBEITEN</a:t>
            </a:r>
          </a:p>
        </p:txBody>
      </p:sp>
      <p:sp>
        <p:nvSpPr>
          <p:cNvPr id="19" name="Textplatzhalt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MASTERTEXTFORMAT DURCH KLICKEN BEARBEITEN</a:t>
            </a:r>
          </a:p>
        </p:txBody>
      </p:sp>
      <p:sp>
        <p:nvSpPr>
          <p:cNvPr id="34" name="Textplatzhalt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35" name="Textplatzhalt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36" name="Textplatzhalt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37" name="Textplatzhalt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Spal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7" name="Textplatzhalt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1" name="Textplatzhalt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UNTERTITEL DURCH KLICKEN HINZUFÜGEN</a:t>
            </a:r>
          </a:p>
        </p:txBody>
      </p:sp>
      <p:sp>
        <p:nvSpPr>
          <p:cNvPr id="32" name="Textplatzhalt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3" name="Textplatzhalt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UNTERTITEL DURCH KLICKEN HINZUFÜGEN</a:t>
            </a:r>
          </a:p>
        </p:txBody>
      </p:sp>
      <p:sp>
        <p:nvSpPr>
          <p:cNvPr id="34" name="Textplatzhalt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2" name="Textplatzhalt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UNTERTITEL DURCH KLICKEN HINZUFÜGEN</a:t>
            </a:r>
          </a:p>
        </p:txBody>
      </p:sp>
      <p:sp>
        <p:nvSpPr>
          <p:cNvPr id="13" name="Textplatzhalt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de-DE" noProof="0"/>
              <a:t>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Spal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7" name="Textplatzhalt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8" name="Textplatzhalt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9" name="Textplatzhalt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0" name="Textplatzhalt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3" name="Textplatzhalt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4" name="Textplatzhalt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inführu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umsplatzhalt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10" name="Fußzeilenplatzhalt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11" name="Foliennummernplatzhalt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umbruch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platzhalt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2" name="Textplatzhalt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3" name="Textplatzhalt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4" name="Textplatzhalt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6" name="Textplatzhalt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7" name="Datumsplatzhalt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18" name="Fußzeilenplatzhalt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19" name="Foliennummernplatzhalt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ei Inhal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MASTERTEXT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 DURCH KLICKEN BEARBEITEN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audio" Target="../media/media6.wav"/><Relationship Id="rId13" Type="http://schemas.openxmlformats.org/officeDocument/2006/relationships/image" Target="../media/image51.png"/><Relationship Id="rId3" Type="http://schemas.microsoft.com/office/2007/relationships/media" Target="../media/media3.wav"/><Relationship Id="rId7" Type="http://schemas.microsoft.com/office/2007/relationships/media" Target="../media/media6.wav"/><Relationship Id="rId12" Type="http://schemas.openxmlformats.org/officeDocument/2006/relationships/image" Target="../media/image50.png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6" Type="http://schemas.openxmlformats.org/officeDocument/2006/relationships/audio" Target="../media/media4.wav"/><Relationship Id="rId11" Type="http://schemas.openxmlformats.org/officeDocument/2006/relationships/slideLayout" Target="../slideLayouts/slideLayout9.xml"/><Relationship Id="rId5" Type="http://schemas.microsoft.com/office/2007/relationships/media" Target="../media/media4.wav"/><Relationship Id="rId15" Type="http://schemas.openxmlformats.org/officeDocument/2006/relationships/image" Target="../media/image35.png"/><Relationship Id="rId10" Type="http://schemas.openxmlformats.org/officeDocument/2006/relationships/audio" Target="../media/media7.wav"/><Relationship Id="rId4" Type="http://schemas.openxmlformats.org/officeDocument/2006/relationships/audio" Target="../media/media3.wav"/><Relationship Id="rId9" Type="http://schemas.microsoft.com/office/2007/relationships/media" Target="../media/media7.wav"/><Relationship Id="rId14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microsoft.com/office/2007/relationships/media" Target="../media/media8.wav"/><Relationship Id="rId7" Type="http://schemas.openxmlformats.org/officeDocument/2006/relationships/image" Target="../media/image35.png"/><Relationship Id="rId2" Type="http://schemas.openxmlformats.org/officeDocument/2006/relationships/audio" Target="../media/media5.wav"/><Relationship Id="rId1" Type="http://schemas.microsoft.com/office/2007/relationships/media" Target="../media/media5.wav"/><Relationship Id="rId6" Type="http://schemas.openxmlformats.org/officeDocument/2006/relationships/image" Target="../media/image53.png"/><Relationship Id="rId5" Type="http://schemas.openxmlformats.org/officeDocument/2006/relationships/slideLayout" Target="../slideLayouts/slideLayout14.xml"/><Relationship Id="rId4" Type="http://schemas.openxmlformats.org/officeDocument/2006/relationships/audio" Target="../media/media8.wav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microsoft.com/office/2007/relationships/media" Target="../media/media9.wav"/><Relationship Id="rId7" Type="http://schemas.openxmlformats.org/officeDocument/2006/relationships/slideLayout" Target="../slideLayouts/slideLayout14.xml"/><Relationship Id="rId12" Type="http://schemas.openxmlformats.org/officeDocument/2006/relationships/image" Target="../media/image35.png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6" Type="http://schemas.openxmlformats.org/officeDocument/2006/relationships/audio" Target="../media/media10.wav"/><Relationship Id="rId11" Type="http://schemas.openxmlformats.org/officeDocument/2006/relationships/image" Target="../media/image58.png"/><Relationship Id="rId5" Type="http://schemas.microsoft.com/office/2007/relationships/media" Target="../media/media10.wav"/><Relationship Id="rId10" Type="http://schemas.openxmlformats.org/officeDocument/2006/relationships/image" Target="../media/image57.png"/><Relationship Id="rId4" Type="http://schemas.openxmlformats.org/officeDocument/2006/relationships/audio" Target="../media/media9.wav"/><Relationship Id="rId9" Type="http://schemas.openxmlformats.org/officeDocument/2006/relationships/image" Target="../media/image5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microsoft.com/office/2007/relationships/media" Target="../media/media12.wav"/><Relationship Id="rId7" Type="http://schemas.openxmlformats.org/officeDocument/2006/relationships/slideLayout" Target="../slideLayouts/slideLayout14.xml"/><Relationship Id="rId2" Type="http://schemas.openxmlformats.org/officeDocument/2006/relationships/audio" Target="../media/media11.wav"/><Relationship Id="rId1" Type="http://schemas.microsoft.com/office/2007/relationships/media" Target="../media/media11.wav"/><Relationship Id="rId6" Type="http://schemas.openxmlformats.org/officeDocument/2006/relationships/audio" Target="../media/media13.wav"/><Relationship Id="rId5" Type="http://schemas.microsoft.com/office/2007/relationships/media" Target="../media/media13.wav"/><Relationship Id="rId4" Type="http://schemas.openxmlformats.org/officeDocument/2006/relationships/audio" Target="../media/media12.wav"/><Relationship Id="rId9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microsoft.com/office/2007/relationships/media" Target="../media/media15.wav"/><Relationship Id="rId7" Type="http://schemas.openxmlformats.org/officeDocument/2006/relationships/image" Target="../media/image62.png"/><Relationship Id="rId2" Type="http://schemas.openxmlformats.org/officeDocument/2006/relationships/audio" Target="../media/media14.wav"/><Relationship Id="rId1" Type="http://schemas.microsoft.com/office/2007/relationships/media" Target="../media/media14.wav"/><Relationship Id="rId6" Type="http://schemas.openxmlformats.org/officeDocument/2006/relationships/image" Target="../media/image61.png"/><Relationship Id="rId5" Type="http://schemas.openxmlformats.org/officeDocument/2006/relationships/slideLayout" Target="../slideLayouts/slideLayout14.xml"/><Relationship Id="rId4" Type="http://schemas.openxmlformats.org/officeDocument/2006/relationships/audio" Target="../media/media15.wav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32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microsoft.com/office/2007/relationships/media" Target="../media/media3.wav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42.png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6" Type="http://schemas.openxmlformats.org/officeDocument/2006/relationships/audio" Target="../media/media4.wav"/><Relationship Id="rId11" Type="http://schemas.openxmlformats.org/officeDocument/2006/relationships/image" Target="../media/image41.png"/><Relationship Id="rId5" Type="http://schemas.microsoft.com/office/2007/relationships/media" Target="../media/media4.wav"/><Relationship Id="rId15" Type="http://schemas.openxmlformats.org/officeDocument/2006/relationships/image" Target="../media/image44.png"/><Relationship Id="rId10" Type="http://schemas.openxmlformats.org/officeDocument/2006/relationships/image" Target="../media/image40.png"/><Relationship Id="rId4" Type="http://schemas.openxmlformats.org/officeDocument/2006/relationships/audio" Target="../media/media3.wav"/><Relationship Id="rId9" Type="http://schemas.openxmlformats.org/officeDocument/2006/relationships/image" Target="../media/image39.png"/><Relationship Id="rId1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47.png"/><Relationship Id="rId2" Type="http://schemas.openxmlformats.org/officeDocument/2006/relationships/audio" Target="../media/media5.wav"/><Relationship Id="rId1" Type="http://schemas.microsoft.com/office/2007/relationships/media" Target="../media/media5.wav"/><Relationship Id="rId6" Type="http://schemas.openxmlformats.org/officeDocument/2006/relationships/image" Target="../media/image35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5961" y="3796291"/>
            <a:ext cx="6431850" cy="1122202"/>
          </a:xfrm>
        </p:spPr>
        <p:txBody>
          <a:bodyPr rtlCol="0"/>
          <a:lstStyle/>
          <a:p>
            <a:pPr rtl="0"/>
            <a:r>
              <a:rPr lang="de-DE" sz="3000" dirty="0"/>
              <a:t>Digitale Sprachverarbeitung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4963328"/>
            <a:ext cx="4941770" cy="396660"/>
          </a:xfrm>
        </p:spPr>
        <p:txBody>
          <a:bodyPr rtlCol="0"/>
          <a:lstStyle/>
          <a:p>
            <a:pPr rtl="0"/>
            <a:r>
              <a:rPr lang="de-DE" dirty="0"/>
              <a:t>Labor 1 : Sprachsignale plotten, laden und erzeugen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A267F27-C6C3-F22A-E5E3-A8B9AD20DC32}"/>
              </a:ext>
            </a:extLst>
          </p:cNvPr>
          <p:cNvSpPr txBox="1"/>
          <p:nvPr/>
        </p:nvSpPr>
        <p:spPr>
          <a:xfrm>
            <a:off x="6556681" y="5381060"/>
            <a:ext cx="46604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/>
              <a:t>Daniel </a:t>
            </a:r>
            <a:r>
              <a:rPr lang="de-DE" sz="1400" dirty="0" err="1"/>
              <a:t>Zaengler</a:t>
            </a:r>
            <a:endParaRPr lang="de-DE" sz="1400" dirty="0"/>
          </a:p>
          <a:p>
            <a:pPr algn="r"/>
            <a:r>
              <a:rPr lang="de-DE" sz="1400" dirty="0"/>
              <a:t>Elena Schwarzbach </a:t>
            </a:r>
          </a:p>
          <a:p>
            <a:pPr algn="r"/>
            <a:r>
              <a:rPr lang="de-DE" sz="1400" dirty="0"/>
              <a:t>Sonia Sinaci </a:t>
            </a:r>
          </a:p>
          <a:p>
            <a:pPr algn="r"/>
            <a:r>
              <a:rPr lang="de-DE" sz="1400" dirty="0"/>
              <a:t>Johannes Hoppe 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nhaltsplatzhalter 16">
            <a:extLst>
              <a:ext uri="{FF2B5EF4-FFF2-40B4-BE49-F238E27FC236}">
                <a16:creationId xmlns:a16="http://schemas.microsoft.com/office/drawing/2014/main" id="{649EA661-59B5-CA0C-030F-25A5E504DAE5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12"/>
          <a:stretch>
            <a:fillRect/>
          </a:stretch>
        </p:blipFill>
        <p:spPr>
          <a:xfrm>
            <a:off x="6919278" y="4605661"/>
            <a:ext cx="4866323" cy="1837142"/>
          </a:xfrm>
        </p:spPr>
      </p:pic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EA55607C-A3CB-8429-C096-2C90D17BE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noProof="0" smtClean="0"/>
              <a:t>10</a:t>
            </a:fld>
            <a:endParaRPr lang="de-DE" noProof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40769437-C018-CFA4-55B2-534F895E63B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19278" y="553637"/>
            <a:ext cx="4866322" cy="183714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2EA2BED2-1EBB-6658-2729-FDF0646E624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19278" y="2579649"/>
            <a:ext cx="4866323" cy="1837142"/>
          </a:xfrm>
          <a:prstGeom prst="rect">
            <a:avLst/>
          </a:prstGeom>
        </p:spPr>
      </p:pic>
      <p:pic>
        <p:nvPicPr>
          <p:cNvPr id="18" name="audio2">
            <a:hlinkClick r:id="" action="ppaction://media"/>
            <a:extLst>
              <a:ext uri="{FF2B5EF4-FFF2-40B4-BE49-F238E27FC236}">
                <a16:creationId xmlns:a16="http://schemas.microsoft.com/office/drawing/2014/main" id="{6988FF28-0919-4B2F-FFBF-EA2719036CD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6318883" y="675478"/>
            <a:ext cx="487363" cy="487363"/>
          </a:xfrm>
          <a:prstGeom prst="rect">
            <a:avLst/>
          </a:prstGeom>
        </p:spPr>
      </p:pic>
      <p:pic>
        <p:nvPicPr>
          <p:cNvPr id="19" name="audio3">
            <a:hlinkClick r:id="" action="ppaction://media"/>
            <a:extLst>
              <a:ext uri="{FF2B5EF4-FFF2-40B4-BE49-F238E27FC236}">
                <a16:creationId xmlns:a16="http://schemas.microsoft.com/office/drawing/2014/main" id="{9D6A8D3A-53F1-90F9-8FE7-C1F3DDA55823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6318884" y="2747645"/>
            <a:ext cx="487363" cy="487363"/>
          </a:xfrm>
          <a:prstGeom prst="rect">
            <a:avLst/>
          </a:prstGeom>
        </p:spPr>
      </p:pic>
      <p:pic>
        <p:nvPicPr>
          <p:cNvPr id="20" name="audio4">
            <a:hlinkClick r:id="" action="ppaction://media"/>
            <a:extLst>
              <a:ext uri="{FF2B5EF4-FFF2-40B4-BE49-F238E27FC236}">
                <a16:creationId xmlns:a16="http://schemas.microsoft.com/office/drawing/2014/main" id="{46AE81D5-D6B5-F580-16A5-E6F8D664BB77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6318884" y="4697971"/>
            <a:ext cx="487363" cy="487363"/>
          </a:xfrm>
          <a:prstGeom prst="rect">
            <a:avLst/>
          </a:prstGeom>
        </p:spPr>
      </p:pic>
      <p:pic>
        <p:nvPicPr>
          <p:cNvPr id="21" name="audio22">
            <a:hlinkClick r:id="" action="ppaction://media"/>
            <a:extLst>
              <a:ext uri="{FF2B5EF4-FFF2-40B4-BE49-F238E27FC236}">
                <a16:creationId xmlns:a16="http://schemas.microsoft.com/office/drawing/2014/main" id="{74A81BD8-1731-CAFF-3694-3EE7495E03E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6318884" y="1650641"/>
            <a:ext cx="487363" cy="487363"/>
          </a:xfrm>
          <a:prstGeom prst="rect">
            <a:avLst/>
          </a:prstGeom>
        </p:spPr>
      </p:pic>
      <p:pic>
        <p:nvPicPr>
          <p:cNvPr id="22" name="audio32">
            <a:hlinkClick r:id="" action="ppaction://media"/>
            <a:extLst>
              <a:ext uri="{FF2B5EF4-FFF2-40B4-BE49-F238E27FC236}">
                <a16:creationId xmlns:a16="http://schemas.microsoft.com/office/drawing/2014/main" id="{5D8B74AF-2062-8D61-A6EA-07183F9479A5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6318883" y="3727888"/>
            <a:ext cx="487363" cy="487363"/>
          </a:xfrm>
          <a:prstGeom prst="rect">
            <a:avLst/>
          </a:prstGeom>
        </p:spPr>
      </p:pic>
      <p:pic>
        <p:nvPicPr>
          <p:cNvPr id="23" name="audio42">
            <a:hlinkClick r:id="" action="ppaction://media"/>
            <a:extLst>
              <a:ext uri="{FF2B5EF4-FFF2-40B4-BE49-F238E27FC236}">
                <a16:creationId xmlns:a16="http://schemas.microsoft.com/office/drawing/2014/main" id="{B0809FAD-42E5-8993-90B3-35799850EA67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6318883" y="5678214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98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000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  <p:audio>
              <p:cMediaNode vol="80000">
                <p:cTn id="2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  <p:audio>
              <p:cMediaNode vol="80000">
                <p:cTn id="2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  <p:audio>
              <p:cMediaNode vol="80000">
                <p:cTn id="3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  <p:audio>
              <p:cMediaNode vol="8000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  <p:audio>
              <p:cMediaNode vol="80000">
                <p:cTn id="3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D8ED49C-40DF-FB88-8E14-7DEF8D3EB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noProof="0" smtClean="0"/>
              <a:t>11</a:t>
            </a:fld>
            <a:endParaRPr lang="de-DE" noProof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C9DA3A7-F60C-F3DB-C85B-2EC9ADEA9D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7813" y="4198938"/>
            <a:ext cx="5117148" cy="1973542"/>
          </a:xfrm>
          <a:prstGeom prst="rect">
            <a:avLst/>
          </a:prstGeom>
        </p:spPr>
      </p:pic>
      <p:pic>
        <p:nvPicPr>
          <p:cNvPr id="16" name="audio5">
            <a:hlinkClick r:id="" action="ppaction://media"/>
            <a:extLst>
              <a:ext uri="{FF2B5EF4-FFF2-40B4-BE49-F238E27FC236}">
                <a16:creationId xmlns:a16="http://schemas.microsoft.com/office/drawing/2014/main" id="{41B360D6-6C00-C02B-BA9E-1BA04E1C113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996383" y="4468178"/>
            <a:ext cx="487363" cy="487363"/>
          </a:xfrm>
          <a:prstGeom prst="rect">
            <a:avLst/>
          </a:prstGeom>
        </p:spPr>
      </p:pic>
      <p:pic>
        <p:nvPicPr>
          <p:cNvPr id="17" name="audio52">
            <a:hlinkClick r:id="" action="ppaction://media"/>
            <a:extLst>
              <a:ext uri="{FF2B5EF4-FFF2-40B4-BE49-F238E27FC236}">
                <a16:creationId xmlns:a16="http://schemas.microsoft.com/office/drawing/2014/main" id="{CAAA82DC-7BF5-D5C3-8DB6-FA5440832A12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996384" y="5470525"/>
            <a:ext cx="487363" cy="487363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CB9C8CAD-F127-7043-9D36-FBD9EBD82B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30553" y="3526458"/>
            <a:ext cx="7914408" cy="41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34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000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19AE10C-D5B2-1A3B-98D9-04B2A69D1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Kammerton auslöschen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691484-B0EB-6D91-63A1-5DF4341D9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noProof="0" smtClean="0"/>
              <a:t>12</a:t>
            </a:fld>
            <a:endParaRPr lang="de-DE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540CBFE-B036-E158-3D6C-D934BA72F3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7197" y="1587817"/>
            <a:ext cx="4459885" cy="168370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F3A470A-78CC-9552-B3B4-0ED3AC27F05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7196" y="3429000"/>
            <a:ext cx="4459885" cy="169019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589B016-B55D-31CE-CF55-90A692401F4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10531" y="1720513"/>
            <a:ext cx="4643269" cy="60962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13C7F0F5-D6EC-337C-5C17-EA5012E2E4D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06782" y="2535480"/>
            <a:ext cx="4643269" cy="337889"/>
          </a:xfrm>
          <a:prstGeom prst="rect">
            <a:avLst/>
          </a:prstGeom>
        </p:spPr>
      </p:pic>
      <p:pic>
        <p:nvPicPr>
          <p:cNvPr id="17" name="audio2">
            <a:hlinkClick r:id="" action="ppaction://media"/>
            <a:extLst>
              <a:ext uri="{FF2B5EF4-FFF2-40B4-BE49-F238E27FC236}">
                <a16:creationId xmlns:a16="http://schemas.microsoft.com/office/drawing/2014/main" id="{772540FA-E478-0FC6-8214-464301C86A1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594518" y="5541645"/>
            <a:ext cx="487363" cy="487363"/>
          </a:xfrm>
          <a:prstGeom prst="rect">
            <a:avLst/>
          </a:prstGeom>
        </p:spPr>
      </p:pic>
      <p:pic>
        <p:nvPicPr>
          <p:cNvPr id="18" name="audio23">
            <a:hlinkClick r:id="" action="ppaction://media"/>
            <a:extLst>
              <a:ext uri="{FF2B5EF4-FFF2-40B4-BE49-F238E27FC236}">
                <a16:creationId xmlns:a16="http://schemas.microsoft.com/office/drawing/2014/main" id="{C4EDC6CD-36CA-27D3-C623-FE3B0E57E846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2394981" y="5566249"/>
            <a:ext cx="487363" cy="487363"/>
          </a:xfrm>
          <a:prstGeom prst="rect">
            <a:avLst/>
          </a:prstGeom>
        </p:spPr>
      </p:pic>
      <p:pic>
        <p:nvPicPr>
          <p:cNvPr id="19" name="audio24">
            <a:hlinkClick r:id="" action="ppaction://media"/>
            <a:extLst>
              <a:ext uri="{FF2B5EF4-FFF2-40B4-BE49-F238E27FC236}">
                <a16:creationId xmlns:a16="http://schemas.microsoft.com/office/drawing/2014/main" id="{7672A35D-3D1C-F010-F78F-346927644E99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4195445" y="5541644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074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000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audio>
              <p:cMediaNode vol="8000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788CA4-A504-DC1F-41F4-7D22B30DD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noProof="0" smtClean="0"/>
              <a:t>13</a:t>
            </a:fld>
            <a:endParaRPr lang="de-DE" noProof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C570B848-DF6D-B96C-5741-468A33877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Die Approximation einer Rechteckswelle </a:t>
            </a:r>
            <a:r>
              <a:rPr lang="de-DE" dirty="0"/>
              <a:t> 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A5D2332E-D191-5E47-F6AA-5F95B4A752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423443" y="1590421"/>
            <a:ext cx="6315916" cy="486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299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4EFB3D-4B1F-6518-EF9E-CB69FF19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noProof="0" smtClean="0"/>
              <a:t>14</a:t>
            </a:fld>
            <a:endParaRPr lang="de-DE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7C0949D-3281-4FE6-8BF5-4882200969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099" y="2204357"/>
            <a:ext cx="8592117" cy="3996504"/>
          </a:xfrm>
          <a:prstGeom prst="rect">
            <a:avLst/>
          </a:prstGeom>
        </p:spPr>
      </p:pic>
      <p:pic>
        <p:nvPicPr>
          <p:cNvPr id="7" name="audio6">
            <a:hlinkClick r:id="" action="ppaction://media"/>
            <a:extLst>
              <a:ext uri="{FF2B5EF4-FFF2-40B4-BE49-F238E27FC236}">
                <a16:creationId xmlns:a16="http://schemas.microsoft.com/office/drawing/2014/main" id="{0AE33A6B-22E1-C395-0444-2456B494288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9467623" y="2498272"/>
            <a:ext cx="487363" cy="487363"/>
          </a:xfrm>
          <a:prstGeom prst="rect">
            <a:avLst/>
          </a:prstGeom>
        </p:spPr>
      </p:pic>
      <p:pic>
        <p:nvPicPr>
          <p:cNvPr id="8" name="audio7">
            <a:hlinkClick r:id="" action="ppaction://media"/>
            <a:extLst>
              <a:ext uri="{FF2B5EF4-FFF2-40B4-BE49-F238E27FC236}">
                <a16:creationId xmlns:a16="http://schemas.microsoft.com/office/drawing/2014/main" id="{49F7E18D-2958-D1DC-96E8-97F6E7C6D8FB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9407751" y="3845468"/>
            <a:ext cx="487363" cy="487363"/>
          </a:xfrm>
          <a:prstGeom prst="rect">
            <a:avLst/>
          </a:prstGeom>
        </p:spPr>
      </p:pic>
      <p:pic>
        <p:nvPicPr>
          <p:cNvPr id="9" name="audio8">
            <a:hlinkClick r:id="" action="ppaction://media"/>
            <a:extLst>
              <a:ext uri="{FF2B5EF4-FFF2-40B4-BE49-F238E27FC236}">
                <a16:creationId xmlns:a16="http://schemas.microsoft.com/office/drawing/2014/main" id="{D112E714-EAE5-2397-0DD5-98784D9110A3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9397816" y="5192664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96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4067EA3-C07E-8E57-EB12-7ADC8CD66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3E8B0E-B199-1226-588D-30BB57EC6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noProof="0" smtClean="0"/>
              <a:t>15</a:t>
            </a:fld>
            <a:endParaRPr lang="de-DE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71E4215-88A9-509A-758D-E491DAED49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277" y="4480613"/>
            <a:ext cx="5303203" cy="201226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4B01C06-2CDB-1DC2-6BBA-60C27A56CF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277" y="1932866"/>
            <a:ext cx="4405696" cy="1917774"/>
          </a:xfrm>
          <a:prstGeom prst="rect">
            <a:avLst/>
          </a:prstGeom>
        </p:spPr>
      </p:pic>
      <p:pic>
        <p:nvPicPr>
          <p:cNvPr id="11" name="audio9">
            <a:hlinkClick r:id="" action="ppaction://media"/>
            <a:extLst>
              <a:ext uri="{FF2B5EF4-FFF2-40B4-BE49-F238E27FC236}">
                <a16:creationId xmlns:a16="http://schemas.microsoft.com/office/drawing/2014/main" id="{196ABA54-636A-234A-B1A1-7E83405359B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075840" y="4480613"/>
            <a:ext cx="487363" cy="487363"/>
          </a:xfrm>
          <a:prstGeom prst="rect">
            <a:avLst/>
          </a:prstGeom>
        </p:spPr>
      </p:pic>
      <p:pic>
        <p:nvPicPr>
          <p:cNvPr id="12" name="audio10">
            <a:hlinkClick r:id="" action="ppaction://media"/>
            <a:extLst>
              <a:ext uri="{FF2B5EF4-FFF2-40B4-BE49-F238E27FC236}">
                <a16:creationId xmlns:a16="http://schemas.microsoft.com/office/drawing/2014/main" id="{8B1A704F-0C29-DEF7-DA71-EBBE0D08AADA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096000" y="5486744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66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algn="ctr" rtl="0"/>
            <a:r>
              <a:rPr lang="de-DE" dirty="0"/>
              <a:t>VIELEN DANK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/>
          <a:p>
            <a:pPr algn="ctr"/>
            <a:r>
              <a:rPr lang="de-DE" sz="1400" dirty="0"/>
              <a:t>Daniel </a:t>
            </a:r>
            <a:r>
              <a:rPr lang="de-DE" sz="1400" dirty="0" err="1"/>
              <a:t>Zaengler</a:t>
            </a:r>
            <a:endParaRPr lang="de-DE" sz="1400" dirty="0"/>
          </a:p>
          <a:p>
            <a:pPr algn="ctr"/>
            <a:r>
              <a:rPr lang="de-DE" sz="1400" dirty="0"/>
              <a:t>Elena Schwarzbach </a:t>
            </a:r>
          </a:p>
          <a:p>
            <a:pPr algn="ctr"/>
            <a:r>
              <a:rPr lang="de-DE" sz="1400" dirty="0"/>
              <a:t>Sonia Sinaci </a:t>
            </a:r>
          </a:p>
          <a:p>
            <a:pPr algn="ctr"/>
            <a:r>
              <a:rPr lang="de-DE" sz="1400" dirty="0"/>
              <a:t>Johannes Hoppe </a:t>
            </a:r>
          </a:p>
          <a:p>
            <a:pPr rtl="0"/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de-DE" smtClean="0"/>
              <a:pPr rtl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5190358" cy="1325563"/>
          </a:xfrm>
        </p:spPr>
        <p:txBody>
          <a:bodyPr rtlCol="0"/>
          <a:lstStyle/>
          <a:p>
            <a:pPr rtl="0"/>
            <a:r>
              <a:rPr lang="de-DE" dirty="0"/>
              <a:t>Importierte Bibliotheken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460945"/>
            <a:ext cx="3171825" cy="3046319"/>
          </a:xfrm>
        </p:spPr>
        <p:txBody>
          <a:bodyPr rtlCol="0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DE" dirty="0"/>
              <a:t>NumPy : Wissenschaftliches Rechnen mit mehrdimensionalen Arrays und große Matrizen.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DE" dirty="0"/>
              <a:t>ScriPy.io.wavfile: </a:t>
            </a:r>
            <a:r>
              <a:rPr lang="de-DE" dirty="0">
                <a:cs typeface="Times New Roman" panose="02020603050405020304" pitchFamily="18" charset="0"/>
              </a:rPr>
              <a:t>E</a:t>
            </a:r>
            <a:r>
              <a:rPr lang="de-DE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rmöglicht das Lesen und Schreiben von WAV-Dateien.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DE" dirty="0">
                <a:cs typeface="Times New Roman" panose="02020603050405020304" pitchFamily="18" charset="0"/>
              </a:rPr>
              <a:t>Pyplot : Erzeugt Grafiken zur Veranschaulichung der Signale.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DE" dirty="0">
                <a:cs typeface="Times New Roman" panose="02020603050405020304" pitchFamily="18" charset="0"/>
              </a:rPr>
              <a:t>Ipython.display : Audiodaten abspielen.  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4065" y="6356348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de-DE" smtClean="0"/>
              <a:pPr/>
              <a:t>2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E9116F1-7DDB-513F-C0E4-C44355839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324" y="5174773"/>
            <a:ext cx="5439972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de-DE" dirty="0"/>
              <a:t>Plotten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de-DE" smtClean="0"/>
              <a:pPr rtl="0"/>
              <a:t>3</a:t>
            </a:fld>
            <a:endParaRPr lang="de-DE"/>
          </a:p>
        </p:txBody>
      </p:sp>
      <p:graphicFrame>
        <p:nvGraphicFramePr>
          <p:cNvPr id="17" name="Tabelle 9">
            <a:extLst>
              <a:ext uri="{FF2B5EF4-FFF2-40B4-BE49-F238E27FC236}">
                <a16:creationId xmlns:a16="http://schemas.microsoft.com/office/drawing/2014/main" id="{D6E90A56-AF21-45DC-A08C-27875260C7CB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2666902340"/>
              </p:ext>
            </p:extLst>
          </p:nvPr>
        </p:nvGraphicFramePr>
        <p:xfrm>
          <a:off x="1737360" y="1576143"/>
          <a:ext cx="8717280" cy="4146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3720">
                  <a:extLst>
                    <a:ext uri="{9D8B030D-6E8A-4147-A177-3AD203B41FA5}">
                      <a16:colId xmlns:a16="http://schemas.microsoft.com/office/drawing/2014/main" val="3446012419"/>
                    </a:ext>
                  </a:extLst>
                </a:gridCol>
                <a:gridCol w="5623560">
                  <a:extLst>
                    <a:ext uri="{9D8B030D-6E8A-4147-A177-3AD203B41FA5}">
                      <a16:colId xmlns:a16="http://schemas.microsoft.com/office/drawing/2014/main" val="4052646397"/>
                    </a:ext>
                  </a:extLst>
                </a:gridCol>
              </a:tblGrid>
              <a:tr h="400757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         Befähle </a:t>
                      </a: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de-DE" sz="1200" b="1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Erklärung </a:t>
                      </a: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7731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"/>
                      <a:endParaRPr lang="de-DE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de-DE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911372"/>
                  </a:ext>
                </a:extLst>
              </a:tr>
              <a:tr h="476680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de-DE" sz="120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plt.figure</a:t>
                      </a:r>
                      <a:r>
                        <a:rPr lang="de-DE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de-DE" sz="120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figsize</a:t>
                      </a:r>
                      <a:r>
                        <a:rPr lang="de-DE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=(</a:t>
                      </a:r>
                      <a:r>
                        <a:rPr lang="de-DE" sz="120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width</a:t>
                      </a:r>
                      <a:r>
                        <a:rPr lang="de-DE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de-DE" sz="120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height</a:t>
                      </a:r>
                      <a:r>
                        <a:rPr lang="de-DE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))</a:t>
                      </a: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Erstellt eine neue Abbildung mit einer Breite und einer Höhe in Zoll</a:t>
                      </a:r>
                      <a:endParaRPr lang="de-DE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393929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de-DE" sz="120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plt.plot</a:t>
                      </a:r>
                      <a:r>
                        <a:rPr lang="de-DE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(x, y)</a:t>
                      </a: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Erstellt eine einfache 2D-Linie. `x` und `y` sind Listen oder Arrays von Koordinaten</a:t>
                      </a: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de-DE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11469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de-DE" sz="120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plt.xlable</a:t>
                      </a:r>
                      <a:r>
                        <a:rPr lang="de-DE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de-DE" sz="120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text</a:t>
                      </a:r>
                      <a:r>
                        <a:rPr lang="de-DE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 / </a:t>
                      </a:r>
                      <a:r>
                        <a:rPr lang="de-DE" sz="120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plt.ylable</a:t>
                      </a:r>
                      <a:r>
                        <a:rPr lang="de-DE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de-DE" sz="120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text</a:t>
                      </a:r>
                      <a:r>
                        <a:rPr lang="de-DE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Beschriftet die x- und y-Achse</a:t>
                      </a: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de-DE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944196"/>
                  </a:ext>
                </a:extLst>
              </a:tr>
              <a:tr h="400757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de-DE" sz="120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plt.title</a:t>
                      </a:r>
                      <a:r>
                        <a:rPr lang="de-DE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de-DE" sz="120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text</a:t>
                      </a:r>
                      <a:r>
                        <a:rPr lang="de-DE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Fügt einen Titel zum Diagramm hinzu</a:t>
                      </a:r>
                      <a:endParaRPr lang="de-DE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474066"/>
                  </a:ext>
                </a:extLst>
              </a:tr>
              <a:tr h="400757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de-DE" sz="120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plt.xlim</a:t>
                      </a:r>
                      <a:r>
                        <a:rPr lang="de-DE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de-DE" sz="120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left</a:t>
                      </a:r>
                      <a:r>
                        <a:rPr lang="de-DE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de-DE" sz="120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right</a:t>
                      </a:r>
                      <a:r>
                        <a:rPr lang="de-DE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Grenzen der x-Achse des Diagramms festlegen</a:t>
                      </a:r>
                      <a:endParaRPr lang="de-DE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606819"/>
                  </a:ext>
                </a:extLst>
              </a:tr>
              <a:tr h="400757">
                <a:tc>
                  <a:txBody>
                    <a:bodyPr/>
                    <a:lstStyle/>
                    <a:p>
                      <a:pPr algn="l" rtl="0" fontAlgn="b"/>
                      <a:r>
                        <a:rPr lang="de-DE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         plt.legend()</a:t>
                      </a: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Fügt eine Legende hinzu</a:t>
                      </a:r>
                      <a:endParaRPr lang="de-DE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422160"/>
                  </a:ext>
                </a:extLst>
              </a:tr>
              <a:tr h="400757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de-DE" sz="120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plt.grid</a:t>
                      </a:r>
                      <a:r>
                        <a:rPr lang="de-DE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()</a:t>
                      </a: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Fügt ein Gitternetz zum Diagramm hinzu</a:t>
                      </a:r>
                      <a:endParaRPr lang="de-DE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407092"/>
                  </a:ext>
                </a:extLst>
              </a:tr>
              <a:tr h="400757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de-DE" sz="120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plt.show</a:t>
                      </a:r>
                      <a:r>
                        <a:rPr lang="de-DE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()</a:t>
                      </a: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Zeigt das erstellte Diagramm an</a:t>
                      </a:r>
                      <a:endParaRPr lang="de-DE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6368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6997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martArt-Platzhalter 6">
            <a:extLst>
              <a:ext uri="{FF2B5EF4-FFF2-40B4-BE49-F238E27FC236}">
                <a16:creationId xmlns:a16="http://schemas.microsoft.com/office/drawing/2014/main" id="{D5D45D98-52F6-ABD8-3EC5-2C586D1117F0}"/>
              </a:ext>
            </a:extLst>
          </p:cNvPr>
          <p:cNvPicPr>
            <a:picLocks noGrp="1" noChangeAspect="1"/>
          </p:cNvPicPr>
          <p:nvPr>
            <p:ph type="dgm" sz="quarter" idx="15"/>
          </p:nvPr>
        </p:nvPicPr>
        <p:blipFill>
          <a:blip r:embed="rId2"/>
          <a:stretch>
            <a:fillRect/>
          </a:stretch>
        </p:blipFill>
        <p:spPr>
          <a:xfrm>
            <a:off x="1101049" y="934872"/>
            <a:ext cx="9989902" cy="4988256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5613FB-A4C0-0454-177B-26A5F6DAD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noProof="0" smtClean="0"/>
              <a:t>4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661644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0BC5945-3E35-9FC8-40C1-56D386EEC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1600"/>
              <a:t>"Dies ist eine Suchmaschine". Abtastrate 𝑓= 16𝑘𝐻𝑧. Audio-Datei laden, abspielen und das Sprachsignal als Funktion der Zeit plotten. Können Sie im geplotteten Sprachsignal Teile ihres Satzes wieder erkennen?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46ADE5-2E02-0320-2B3B-168730A60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noProof="0" smtClean="0"/>
              <a:t>5</a:t>
            </a:fld>
            <a:endParaRPr lang="de-DE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592D457-B4BA-EDE8-F91C-CEAD02D27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328" y="4196628"/>
            <a:ext cx="5135880" cy="229624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7E106C8-C4A0-0BE9-4F92-2DF625A8B8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288" y="1705928"/>
            <a:ext cx="3147642" cy="701992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BD239239-D581-2AD4-CE86-9037228029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288" y="2594014"/>
            <a:ext cx="3147642" cy="568997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9E67602F-1AAD-99C9-1C92-10282F1991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288" y="3349105"/>
            <a:ext cx="3147642" cy="4715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15C6F3E3-1A71-D75A-5239-4D6DBD63E72C}"/>
                  </a:ext>
                </a:extLst>
              </p:cNvPr>
              <p:cNvSpPr txBox="1"/>
              <p:nvPr/>
            </p:nvSpPr>
            <p:spPr>
              <a:xfrm>
                <a:off x="4140200" y="2066614"/>
                <a:ext cx="6995160" cy="2195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200" dirty="0"/>
                  <a:t>Audiodaten einlesen, gibt Abtastrate und Amptitudenwerte aus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200" dirty="0"/>
                  <a:t>Erzeugt ein Array von 0 bis zum Ende des Signals.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200" dirty="0"/>
                  <a:t>/ </a:t>
                </a:r>
                <a:r>
                  <a:rPr lang="de-DE" sz="1200" dirty="0" err="1"/>
                  <a:t>rete</a:t>
                </a:r>
                <a:r>
                  <a:rPr lang="de-DE" sz="1200" dirty="0"/>
                  <a:t>  ermöglicht die Skalierung -&gt; Zeitwerte in Sek 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b>
                            <m:sSub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sz="1200" b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sz="1200" b="0" dirty="0"/>
                  <a:t>Gibt die Audiodatei aus </a:t>
                </a:r>
              </a:p>
              <a:p>
                <a:endParaRPr lang="de-DE" dirty="0"/>
              </a:p>
              <a:p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</p:txBody>
          </p:sp>
        </mc:Choice>
        <mc:Fallback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15C6F3E3-1A71-D75A-5239-4D6DBD63E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200" y="2066614"/>
                <a:ext cx="6995160" cy="219528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061D1024-B490-C420-D047-D8F31D4204FD}"/>
                  </a:ext>
                </a:extLst>
              </p:cNvPr>
              <p:cNvSpPr txBox="1"/>
              <p:nvPr/>
            </p:nvSpPr>
            <p:spPr>
              <a:xfrm>
                <a:off x="6096000" y="5335388"/>
                <a:ext cx="6096000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1200" b="1" dirty="0"/>
                  <a:t>Abtasttheorem: </a:t>
                </a:r>
              </a:p>
              <a:p>
                <a:r>
                  <a:rPr lang="de-DE" sz="1200" i="1" dirty="0"/>
                  <a:t>„Ein kontinuierliches Signal kann vollständig rekonstruiert werden wenn es mit einer Rate Abgetastet wird die min. doppelt so hoch ist wie die Höchste Frequenzkomponente des Signals“</a:t>
                </a:r>
              </a:p>
              <a:p>
                <a:r>
                  <a:rPr lang="de-DE" sz="1200" dirty="0"/>
                  <a:t>		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de-DE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de-DE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2∗</m:t>
                    </m:r>
                    <m:r>
                      <a:rPr lang="de-DE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𝑓𝑚𝑎𝑥</m:t>
                    </m:r>
                  </m:oMath>
                </a14:m>
                <a:endParaRPr lang="de-DE" sz="1200" dirty="0"/>
              </a:p>
              <a:p>
                <a:endParaRPr lang="de-DE" sz="1200" dirty="0"/>
              </a:p>
            </p:txBody>
          </p:sp>
        </mc:Choice>
        <mc:Fallback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061D1024-B490-C420-D047-D8F31D420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335388"/>
                <a:ext cx="6096000" cy="1015663"/>
              </a:xfrm>
              <a:prstGeom prst="rect">
                <a:avLst/>
              </a:prstGeom>
              <a:blipFill>
                <a:blip r:embed="rId9"/>
                <a:stretch>
                  <a:fillRect b="-119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Audio1">
            <a:hlinkClick r:id="" action="ppaction://media"/>
            <a:extLst>
              <a:ext uri="{FF2B5EF4-FFF2-40B4-BE49-F238E27FC236}">
                <a16:creationId xmlns:a16="http://schemas.microsoft.com/office/drawing/2014/main" id="{2F4C0BE8-3A88-1596-B78A-2C2BE86E2AD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4816224" y="445067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8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86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CD1DDD1-E80A-7019-ED1E-35499293B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ein harmonisches Signal bestehend aus dem Kammerton (</a:t>
            </a:r>
            <a:r>
              <a:rPr lang="de-DE" sz="1800" i="1" kern="100" dirty="0">
                <a:effectLst/>
                <a:latin typeface="Cambria Math" panose="02040503050406030204" pitchFamily="18" charset="0"/>
                <a:ea typeface="Aptos" panose="020B0004020202020204" pitchFamily="34" charset="0"/>
                <a:cs typeface="Cambria Math" panose="02040503050406030204" pitchFamily="18" charset="0"/>
              </a:rPr>
              <a:t>𝑓</a:t>
            </a:r>
            <a:r>
              <a:rPr lang="de-DE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=440Hz) und seiner 2. und 3. Harmonischen.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D76754-13C2-6925-184F-1ED312F9E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noProof="0" smtClean="0"/>
              <a:t>6</a:t>
            </a:fld>
            <a:endParaRPr lang="de-DE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7D81A01-E3F1-BC87-FD26-5121590ED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85" y="1690688"/>
            <a:ext cx="4349870" cy="25404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F55F1562-AE97-634F-C136-82493586C1E3}"/>
                  </a:ext>
                </a:extLst>
              </p:cNvPr>
              <p:cNvSpPr txBox="1"/>
              <p:nvPr/>
            </p:nvSpPr>
            <p:spPr>
              <a:xfrm>
                <a:off x="5059680" y="1600901"/>
                <a:ext cx="6096000" cy="32529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42900">
                  <a:lnSpc>
                    <a:spcPct val="115000"/>
                  </a:lnSpc>
                  <a:buFont typeface="Symbol" panose="05050102010706020507" pitchFamily="18" charset="2"/>
                  <a:buChar char=""/>
                </a:pPr>
                <a:r>
                  <a:rPr lang="de-DE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`a` (Amplitude): </a:t>
                </a:r>
                <a:r>
                  <a:rPr lang="de-DE" sz="1200" kern="100" dirty="0"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de-DE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maximale Auslenkung der Schwingung eines Signals. </a:t>
                </a:r>
                <a:r>
                  <a:rPr lang="de-DE" sz="1200" kern="100" dirty="0"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                               --&gt; </a:t>
                </a:r>
                <a:r>
                  <a:rPr lang="de-DE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Amplitude von 1.0  die Schwingung zwischen -1.0 und 1.0  </a:t>
                </a:r>
              </a:p>
              <a:p>
                <a:pPr marL="342900" lvl="0" indent="-342900">
                  <a:lnSpc>
                    <a:spcPct val="115000"/>
                  </a:lnSpc>
                  <a:buFont typeface="Symbol" panose="05050102010706020507" pitchFamily="18" charset="2"/>
                  <a:buChar char=""/>
                </a:pPr>
                <a:r>
                  <a:rPr lang="de-DE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`</a:t>
                </a:r>
                <a:r>
                  <a:rPr lang="de-DE" sz="1200" kern="100" dirty="0" err="1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td</a:t>
                </a:r>
                <a:r>
                  <a:rPr lang="de-DE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` (Zeitdauer):  Dauer des Signals in Sek</a:t>
                </a:r>
              </a:p>
              <a:p>
                <a:pPr marL="342900" lvl="0" indent="-342900">
                  <a:lnSpc>
                    <a:spcPct val="115000"/>
                  </a:lnSpc>
                  <a:buFont typeface="Symbol" panose="05050102010706020507" pitchFamily="18" charset="2"/>
                  <a:buChar char=""/>
                </a:pPr>
                <a:r>
                  <a:rPr lang="de-DE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`f0` (Grundfrequenz): Grundfrequenz in Hertz (Hz) -&gt;  bestimmt die Tonhöhe des Signals. 440 Hz entspricht dem Kammerton A.</a:t>
                </a:r>
              </a:p>
              <a:p>
                <a:pPr marL="342900" lvl="0" indent="-342900">
                  <a:lnSpc>
                    <a:spcPct val="115000"/>
                  </a:lnSpc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:r>
                  <a:rPr lang="de-DE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`</a:t>
                </a:r>
                <a:r>
                  <a:rPr lang="de-DE" sz="1200" kern="100" dirty="0" err="1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fa</a:t>
                </a:r>
                <a:r>
                  <a:rPr lang="de-DE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` (Abtastfrequenz): Die Frequenz, mit der das Signal abgetastet wird. </a:t>
                </a:r>
              </a:p>
              <a:p>
                <a:pPr lvl="0"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b="0" i="1" kern="10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sz="1200" b="0" i="1" kern="10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1200" b="0" i="1" kern="10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r>
                        <a:rPr lang="de-DE" sz="1200" b="0" i="1" kern="10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≥2∗</m:t>
                      </m:r>
                      <m:r>
                        <a:rPr lang="de-DE" sz="1200" b="0" i="1" kern="10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𝑓𝑚𝑎𝑥</m:t>
                      </m:r>
                    </m:oMath>
                  </m:oMathPara>
                </a14:m>
                <a:endParaRPr lang="de-DE" sz="1200" b="0" kern="100" dirty="0">
                  <a:effectLst/>
                  <a:latin typeface="Aptos" panose="020B0004020202020204" pitchFamily="34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171450" lvl="0" indent="-171450">
                  <a:lnSpc>
                    <a:spcPct val="115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de-DE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Zeitvektor : 0 bis </a:t>
                </a:r>
                <a:r>
                  <a:rPr lang="de-DE" sz="1200" kern="100" dirty="0" err="1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td</a:t>
                </a:r>
                <a:r>
                  <a:rPr lang="de-DE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Sek , Anzahl =  Produkt aus </a:t>
                </a:r>
                <a:r>
                  <a:rPr lang="de-DE" sz="1200" kern="100" dirty="0" err="1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td</a:t>
                </a:r>
                <a:r>
                  <a:rPr lang="de-DE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und </a:t>
                </a:r>
                <a:r>
                  <a:rPr lang="de-DE" sz="1200" kern="100" dirty="0" err="1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fa</a:t>
                </a:r>
                <a:r>
                  <a:rPr lang="de-DE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, </a:t>
                </a:r>
                <a:r>
                  <a:rPr lang="de-DE" sz="1200" kern="100" dirty="0" err="1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endpoint</a:t>
                </a:r>
                <a:r>
                  <a:rPr lang="de-DE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-&gt;  </a:t>
                </a:r>
                <a:r>
                  <a:rPr lang="de-DE" sz="1200" kern="100" dirty="0" err="1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td</a:t>
                </a:r>
                <a:r>
                  <a:rPr lang="de-DE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nicht mit eingeschlossen </a:t>
                </a:r>
              </a:p>
              <a:p>
                <a:pPr marL="342900" lvl="0" indent="-342900">
                  <a:lnSpc>
                    <a:spcPct val="115000"/>
                  </a:lnSpc>
                  <a:buFont typeface="Symbol" panose="05050102010706020507" pitchFamily="18" charset="2"/>
                  <a:buChar char=""/>
                </a:pPr>
                <a:r>
                  <a:rPr lang="de-DE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k: </a:t>
                </a:r>
                <a:r>
                  <a:rPr lang="de-DE" sz="1200" kern="100" dirty="0"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de-DE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Harmonische-Index. `k=1` = Grundfrequenz, `k=2` =  zweite Obertonfrequenz </a:t>
                </a:r>
              </a:p>
              <a:p>
                <a:pPr marL="342900" lvl="0" indent="-342900">
                  <a:lnSpc>
                    <a:spcPct val="115000"/>
                  </a:lnSpc>
                  <a:buFont typeface="Symbol" panose="05050102010706020507" pitchFamily="18" charset="2"/>
                  <a:buChar char=""/>
                </a:pPr>
                <a:r>
                  <a:rPr lang="de-DE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t: Der Zeitvektor.</a:t>
                </a:r>
              </a:p>
              <a:p>
                <a:pPr marL="342900" lvl="0" indent="-342900">
                  <a:lnSpc>
                    <a:spcPct val="115000"/>
                  </a:lnSpc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:r>
                  <a:rPr lang="de-DE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Rückgabewert: </a:t>
                </a:r>
                <a:r>
                  <a:rPr lang="de-DE" sz="1200" kern="100" dirty="0"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 </a:t>
                </a:r>
                <a:r>
                  <a:rPr lang="de-DE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Array mit Amplitudenwerten für jeden Zeitpunkt `t` </a:t>
                </a:r>
              </a:p>
              <a:p>
                <a:pPr lvl="0">
                  <a:lnSpc>
                    <a:spcPct val="115000"/>
                  </a:lnSpc>
                  <a:spcAft>
                    <a:spcPts val="800"/>
                  </a:spcAft>
                </a:pPr>
                <a:endParaRPr lang="de-DE" sz="12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F55F1562-AE97-634F-C136-82493586C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680" y="1600901"/>
                <a:ext cx="6096000" cy="32529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5546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BA2255C0-7DDA-6BD3-3389-43229ADB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de-DE" sz="2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Kammerton (</a:t>
            </a:r>
            <a:r>
              <a:rPr lang="de-DE" sz="2800" i="1" kern="100" dirty="0">
                <a:effectLst/>
                <a:latin typeface="Cambria Math" panose="02040503050406030204" pitchFamily="18" charset="0"/>
                <a:ea typeface="Aptos" panose="020B0004020202020204" pitchFamily="34" charset="0"/>
                <a:cs typeface="Cambria Math" panose="02040503050406030204" pitchFamily="18" charset="0"/>
              </a:rPr>
              <a:t>𝑓</a:t>
            </a:r>
            <a:r>
              <a:rPr lang="de-DE" sz="2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=440Hz) und seine 2. und 3. Harmonische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 Placeholder 2">
                <a:extLst>
                  <a:ext uri="{FF2B5EF4-FFF2-40B4-BE49-F238E27FC236}">
                    <a16:creationId xmlns:a16="http://schemas.microsoft.com/office/drawing/2014/main" id="{2D214A32-3ABC-66D9-5529-B6EC552B66F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228908" y="1984222"/>
                <a:ext cx="2882475" cy="823912"/>
              </a:xfr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m:rPr>
                          <m:sty m:val="p"/>
                        </m:rPr>
                        <a:rPr lang="de-DE" sz="12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⁡(2∗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∗1∗</m:t>
                      </m:r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sz="1200" dirty="0"/>
              </a:p>
              <a:p>
                <a:endParaRPr lang="en-US" sz="1200" dirty="0"/>
              </a:p>
            </p:txBody>
          </p:sp>
        </mc:Choice>
        <mc:Fallback>
          <p:sp>
            <p:nvSpPr>
              <p:cNvPr id="23" name="Text Placeholder 2">
                <a:extLst>
                  <a:ext uri="{FF2B5EF4-FFF2-40B4-BE49-F238E27FC236}">
                    <a16:creationId xmlns:a16="http://schemas.microsoft.com/office/drawing/2014/main" id="{2D214A32-3ABC-66D9-5529-B6EC552B66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28908" y="1984222"/>
                <a:ext cx="2882475" cy="823912"/>
              </a:xfr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Grafik 15">
            <a:extLst>
              <a:ext uri="{FF2B5EF4-FFF2-40B4-BE49-F238E27FC236}">
                <a16:creationId xmlns:a16="http://schemas.microsoft.com/office/drawing/2014/main" id="{FD410F9D-59D5-3F19-8082-271FCA727DE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2153" r="23382" b="1"/>
          <a:stretch/>
        </p:blipFill>
        <p:spPr>
          <a:xfrm>
            <a:off x="8054315" y="2782731"/>
            <a:ext cx="2882475" cy="1997867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 Placeholder 4">
                <a:extLst>
                  <a:ext uri="{FF2B5EF4-FFF2-40B4-BE49-F238E27FC236}">
                    <a16:creationId xmlns:a16="http://schemas.microsoft.com/office/drawing/2014/main" id="{BD26BC42-0763-B48C-19AB-6F65823E5426}"/>
                  </a:ext>
                </a:extLst>
              </p:cNvPr>
              <p:cNvSpPr>
                <a:spLocks noGrp="1"/>
              </p:cNvSpPr>
              <p:nvPr>
                <p:ph type="body" sz="quarter" idx="3"/>
              </p:nvPr>
            </p:nvSpPr>
            <p:spPr>
              <a:xfrm>
                <a:off x="4640566" y="2085382"/>
                <a:ext cx="2896671" cy="823912"/>
              </a:xfrm>
            </p:spPr>
            <p:txBody>
              <a:bodyPr>
                <a:noAutofit/>
              </a:bodyPr>
              <a:lstStyle/>
              <a:p>
                <a:endParaRPr lang="de-DE" sz="1200" b="0" i="1" dirty="0">
                  <a:latin typeface="Cambria Math" panose="02040503050406030204" pitchFamily="18" charset="0"/>
                </a:endParaRPr>
              </a:p>
              <a:p>
                <a:endParaRPr lang="de-DE" sz="1200" b="0" i="1" dirty="0">
                  <a:latin typeface="Cambria Math" panose="02040503050406030204" pitchFamily="18" charset="0"/>
                </a:endParaRPr>
              </a:p>
              <a:p>
                <a:endParaRPr lang="de-DE" sz="1200" b="0" i="1" dirty="0">
                  <a:latin typeface="Cambria Math" panose="02040503050406030204" pitchFamily="18" charset="0"/>
                </a:endParaRPr>
              </a:p>
              <a:p>
                <a:endParaRPr lang="de-DE" sz="1200" b="0" i="1" dirty="0">
                  <a:latin typeface="Cambria Math" panose="02040503050406030204" pitchFamily="18" charset="0"/>
                </a:endParaRPr>
              </a:p>
              <a:p>
                <a:endParaRPr lang="de-DE" sz="1200" b="0" i="1" dirty="0">
                  <a:latin typeface="Cambria Math" panose="02040503050406030204" pitchFamily="18" charset="0"/>
                </a:endParaRPr>
              </a:p>
              <a:p>
                <a:endParaRPr lang="de-DE" sz="1200" b="0" i="1" dirty="0">
                  <a:latin typeface="Cambria Math" panose="02040503050406030204" pitchFamily="18" charset="0"/>
                </a:endParaRPr>
              </a:p>
              <a:p>
                <a:endParaRPr lang="de-DE" sz="1200" b="0" i="1" dirty="0">
                  <a:latin typeface="Cambria Math" panose="02040503050406030204" pitchFamily="18" charset="0"/>
                </a:endParaRPr>
              </a:p>
              <a:p>
                <a:endParaRPr lang="de-DE" sz="1200" b="0" i="1" dirty="0">
                  <a:latin typeface="Cambria Math" panose="02040503050406030204" pitchFamily="18" charset="0"/>
                </a:endParaRPr>
              </a:p>
              <a:p>
                <a:endParaRPr lang="de-DE" sz="12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m:rPr>
                          <m:sty m:val="p"/>
                        </m:rPr>
                        <a:rPr lang="de-DE" sz="12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⁡(2∗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∗2∗</m:t>
                      </m:r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sz="12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5" name="Text Placeholder 4">
                <a:extLst>
                  <a:ext uri="{FF2B5EF4-FFF2-40B4-BE49-F238E27FC236}">
                    <a16:creationId xmlns:a16="http://schemas.microsoft.com/office/drawing/2014/main" id="{BD26BC42-0763-B48C-19AB-6F65823E54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xfrm>
                <a:off x="4640566" y="2085382"/>
                <a:ext cx="2896671" cy="823912"/>
              </a:xfr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SmartArt-Platzhalter 11">
            <a:extLst>
              <a:ext uri="{FF2B5EF4-FFF2-40B4-BE49-F238E27FC236}">
                <a16:creationId xmlns:a16="http://schemas.microsoft.com/office/drawing/2014/main" id="{7F7F91C9-1519-971C-8CD2-B9EC4140C67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11"/>
          <a:srcRect l="24096" r="21171" b="1"/>
          <a:stretch/>
        </p:blipFill>
        <p:spPr>
          <a:xfrm>
            <a:off x="1214712" y="2808134"/>
            <a:ext cx="2896671" cy="1997867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 Placeholder 6">
                <a:extLst>
                  <a:ext uri="{FF2B5EF4-FFF2-40B4-BE49-F238E27FC236}">
                    <a16:creationId xmlns:a16="http://schemas.microsoft.com/office/drawing/2014/main" id="{D100C4C8-12C0-6483-C49F-AA3B8DC5C82F}"/>
                  </a:ext>
                </a:extLst>
              </p:cNvPr>
              <p:cNvSpPr>
                <a:spLocks noGrp="1"/>
              </p:cNvSpPr>
              <p:nvPr>
                <p:ph type="body" idx="13"/>
              </p:nvPr>
            </p:nvSpPr>
            <p:spPr>
              <a:xfrm>
                <a:off x="8054316" y="2015341"/>
                <a:ext cx="2882475" cy="823912"/>
              </a:xfr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m:rPr>
                          <m:sty m:val="p"/>
                        </m:rPr>
                        <a:rPr lang="de-DE" sz="12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⁡(2∗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de-DE" sz="1200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sz="12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7" name="Text Placeholder 6">
                <a:extLst>
                  <a:ext uri="{FF2B5EF4-FFF2-40B4-BE49-F238E27FC236}">
                    <a16:creationId xmlns:a16="http://schemas.microsoft.com/office/drawing/2014/main" id="{D100C4C8-12C0-6483-C49F-AA3B8DC5C8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3"/>
              </p:nvPr>
            </p:nvSpPr>
            <p:spPr>
              <a:xfrm>
                <a:off x="8054316" y="2015341"/>
                <a:ext cx="2882475" cy="823912"/>
              </a:xfr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Grafik 13">
            <a:extLst>
              <a:ext uri="{FF2B5EF4-FFF2-40B4-BE49-F238E27FC236}">
                <a16:creationId xmlns:a16="http://schemas.microsoft.com/office/drawing/2014/main" id="{705C840B-F146-679B-2234-C0CFBB0F8767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24615" r="20921" b="1"/>
          <a:stretch/>
        </p:blipFill>
        <p:spPr>
          <a:xfrm>
            <a:off x="4654762" y="2782732"/>
            <a:ext cx="2882475" cy="1997867"/>
          </a:xfrm>
          <a:prstGeom prst="rect">
            <a:avLst/>
          </a:prstGeom>
          <a:noFill/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587192-565A-1BA8-B91C-0ABFD45FD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de-DE" noProof="0" smtClean="0"/>
              <a:pPr rtl="0">
                <a:spcAft>
                  <a:spcPts val="600"/>
                </a:spcAft>
              </a:pPr>
              <a:t>7</a:t>
            </a:fld>
            <a:endParaRPr lang="de-DE" noProof="0"/>
          </a:p>
        </p:txBody>
      </p:sp>
      <p:pic>
        <p:nvPicPr>
          <p:cNvPr id="7" name="audio2">
            <a:hlinkClick r:id="" action="ppaction://media"/>
            <a:extLst>
              <a:ext uri="{FF2B5EF4-FFF2-40B4-BE49-F238E27FC236}">
                <a16:creationId xmlns:a16="http://schemas.microsoft.com/office/drawing/2014/main" id="{439C05C4-DA58-2992-DC73-69FB3B275E8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2532098" y="4884736"/>
            <a:ext cx="487363" cy="487363"/>
          </a:xfrm>
          <a:prstGeom prst="rect">
            <a:avLst/>
          </a:prstGeom>
        </p:spPr>
      </p:pic>
      <p:pic>
        <p:nvPicPr>
          <p:cNvPr id="8" name="audio3">
            <a:hlinkClick r:id="" action="ppaction://media"/>
            <a:extLst>
              <a:ext uri="{FF2B5EF4-FFF2-40B4-BE49-F238E27FC236}">
                <a16:creationId xmlns:a16="http://schemas.microsoft.com/office/drawing/2014/main" id="{2B628B9B-E46B-F781-9E2C-CC73FAEA528D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5852317" y="4860606"/>
            <a:ext cx="487363" cy="487363"/>
          </a:xfrm>
          <a:prstGeom prst="rect">
            <a:avLst/>
          </a:prstGeom>
        </p:spPr>
      </p:pic>
      <p:pic>
        <p:nvPicPr>
          <p:cNvPr id="9" name="audio4">
            <a:hlinkClick r:id="" action="ppaction://media"/>
            <a:extLst>
              <a:ext uri="{FF2B5EF4-FFF2-40B4-BE49-F238E27FC236}">
                <a16:creationId xmlns:a16="http://schemas.microsoft.com/office/drawing/2014/main" id="{E35ABCA2-B8AB-1E89-1B1C-838838138D12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9172536" y="4858226"/>
            <a:ext cx="487363" cy="48736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94877EFE-6D96-D7D7-169E-5D64FDB884BC}"/>
                  </a:ext>
                </a:extLst>
              </p:cNvPr>
              <p:cNvSpPr txBox="1"/>
              <p:nvPr/>
            </p:nvSpPr>
            <p:spPr>
              <a:xfrm>
                <a:off x="3454400" y="6079351"/>
                <a:ext cx="54457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𝐴𝑚𝑝𝑡𝑖𝑡𝑢𝑑𝑒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 ;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𝐻𝑎𝑟𝑚𝑜𝑛𝑖𝑠𝑐h𝑒𝑟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𝐼𝑛𝑑𝑒𝑥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𝐺𝑟𝑢𝑛𝑑𝑓𝑟𝑒𝑞𝑢𝑒𝑛𝑧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 ;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𝑍𝑒𝑖𝑡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    </m:t>
                    </m:r>
                  </m:oMath>
                </a14:m>
                <a:r>
                  <a:rPr lang="de-DE" sz="1200" dirty="0"/>
                  <a:t>  </a:t>
                </a:r>
              </a:p>
            </p:txBody>
          </p:sp>
        </mc:Choice>
        <mc:Fallback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94877EFE-6D96-D7D7-169E-5D64FDB88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0" y="6079351"/>
                <a:ext cx="5445760" cy="276999"/>
              </a:xfrm>
              <a:prstGeom prst="rect">
                <a:avLst/>
              </a:prstGeom>
              <a:blipFill>
                <a:blip r:embed="rId1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192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E3B4AE-F313-07E3-6264-F91C86720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98975"/>
            <a:ext cx="8421688" cy="1325563"/>
          </a:xfrm>
        </p:spPr>
        <p:txBody>
          <a:bodyPr/>
          <a:lstStyle/>
          <a:p>
            <a:r>
              <a:rPr lang="de-DE" dirty="0"/>
              <a:t>Summierung der Harmonischen Töne 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B873954-4D13-6394-51CA-CDDCEA705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noProof="0" smtClean="0"/>
              <a:t>8</a:t>
            </a:fld>
            <a:endParaRPr lang="de-DE" noProof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5C1913CB-093F-CE34-872F-B227C251B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13" y="4435962"/>
            <a:ext cx="5432108" cy="2095013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F5ACFF78-44B2-AED2-B71D-0890293A76A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900" t="9423" r="65387" b="14580"/>
          <a:stretch/>
        </p:blipFill>
        <p:spPr>
          <a:xfrm>
            <a:off x="10121423" y="360707"/>
            <a:ext cx="1741964" cy="3723282"/>
          </a:xfrm>
          <a:prstGeom prst="rect">
            <a:avLst/>
          </a:prstGeom>
        </p:spPr>
      </p:pic>
      <p:pic>
        <p:nvPicPr>
          <p:cNvPr id="19" name="audio5">
            <a:hlinkClick r:id="" action="ppaction://media"/>
            <a:extLst>
              <a:ext uri="{FF2B5EF4-FFF2-40B4-BE49-F238E27FC236}">
                <a16:creationId xmlns:a16="http://schemas.microsoft.com/office/drawing/2014/main" id="{F79B8565-05FF-5E7A-E401-FFCBACD3012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862478" y="5722141"/>
            <a:ext cx="487363" cy="487363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CBB4BB78-2C49-AE9D-1323-822BBD4DFE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298" y="1960058"/>
            <a:ext cx="4229467" cy="701101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6C73E13E-CF71-91E4-B8BE-4343E7B5F4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1298" y="2805134"/>
            <a:ext cx="2376694" cy="480487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B31CA1C7-91CE-68CA-F91B-2EB8ABE4C85F}"/>
              </a:ext>
            </a:extLst>
          </p:cNvPr>
          <p:cNvSpPr txBox="1"/>
          <p:nvPr/>
        </p:nvSpPr>
        <p:spPr>
          <a:xfrm>
            <a:off x="5029200" y="1960058"/>
            <a:ext cx="4592320" cy="2368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punktweise Addition der Amplitudenwerte:  -&gt; </a:t>
            </a:r>
            <a:r>
              <a:rPr lang="de-DE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komplexes Signal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durch Interferenzen der einzelnen Frequenzen  </a:t>
            </a:r>
          </a:p>
          <a:p>
            <a:pPr marL="17145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Peaks und Täler</a:t>
            </a:r>
          </a:p>
          <a:p>
            <a:pPr marL="17145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weniger regelmäßig </a:t>
            </a:r>
          </a:p>
          <a:p>
            <a:pPr marL="17145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zusätzliche Details</a:t>
            </a:r>
          </a:p>
          <a:p>
            <a:pPr marL="17145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sz="12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bleibt periodisch, Periodizität ist komplexer, </a:t>
            </a:r>
          </a:p>
          <a:p>
            <a:pPr marL="17145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reichere und vollere Klangfarbe </a:t>
            </a:r>
            <a:endParaRPr lang="de-DE" sz="12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0C98A771-B4A9-B1C8-8B97-709B0DBF20AE}"/>
              </a:ext>
            </a:extLst>
          </p:cNvPr>
          <p:cNvSpPr txBox="1"/>
          <p:nvPr/>
        </p:nvSpPr>
        <p:spPr>
          <a:xfrm>
            <a:off x="7010320" y="4397383"/>
            <a:ext cx="5222399" cy="1451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Prinzip der Überlagerung,  Interferenz: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sz="12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„Wenn zwei oder mehr Wellen sich überlagern, addieren sich ihre Amplituden zu einer neuen Wellenform“</a:t>
            </a:r>
          </a:p>
          <a:p>
            <a:pPr marL="17145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konstruktiver Interferenz -&gt; verstärken sich die Amplituden. </a:t>
            </a:r>
          </a:p>
          <a:p>
            <a:pPr marL="17145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destruktiver Interferenz -&gt; schwächen sich die Amplituden ab. </a:t>
            </a:r>
          </a:p>
        </p:txBody>
      </p:sp>
    </p:spTree>
    <p:extLst>
      <p:ext uri="{BB962C8B-B14F-4D97-AF65-F5344CB8AC3E}">
        <p14:creationId xmlns:p14="http://schemas.microsoft.com/office/powerpoint/2010/main" val="2236627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07520C-90F9-AC45-F573-40B0BC711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Zufällige Phasenverschiebung 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99DE0402-2187-9C38-E856-9E9DF7079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noProof="0" smtClean="0"/>
              <a:t>9</a:t>
            </a:fld>
            <a:endParaRPr lang="de-DE" noProof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0727B03E-126D-090D-6D17-44D8BD54D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23" y="2045035"/>
            <a:ext cx="5910753" cy="149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233186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36_TF56180624_Win32" id="{AADAF5FC-F054-4702-9975-8306FA50864C}" vid="{E63F7C20-6624-42A5-8F8C-D0F0877C157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Minimalistische helle Verkaufspräsentation</Template>
  <TotalTime>0</TotalTime>
  <Words>656</Words>
  <Application>Microsoft Office PowerPoint</Application>
  <PresentationFormat>Breitbild</PresentationFormat>
  <Paragraphs>104</Paragraphs>
  <Slides>16</Slides>
  <Notes>4</Notes>
  <HiddenSlides>0</HiddenSlides>
  <MMClips>21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4" baseType="lpstr">
      <vt:lpstr>Aptos</vt:lpstr>
      <vt:lpstr>Arial</vt:lpstr>
      <vt:lpstr>Calibri</vt:lpstr>
      <vt:lpstr>Cambria Math</vt:lpstr>
      <vt:lpstr>Symbol</vt:lpstr>
      <vt:lpstr>Tenorite</vt:lpstr>
      <vt:lpstr>Times New Roman</vt:lpstr>
      <vt:lpstr>Monoline</vt:lpstr>
      <vt:lpstr>Digitale Sprachverarbeitung </vt:lpstr>
      <vt:lpstr>Importierte Bibliotheken </vt:lpstr>
      <vt:lpstr>Plotten </vt:lpstr>
      <vt:lpstr>PowerPoint-Präsentation</vt:lpstr>
      <vt:lpstr>"Dies ist eine Suchmaschine". Abtastrate 𝑓= 16𝑘𝐻𝑧. Audio-Datei laden, abspielen und das Sprachsignal als Funktion der Zeit plotten. Können Sie im geplotteten Sprachsignal Teile ihres Satzes wieder erkennen? </vt:lpstr>
      <vt:lpstr>ein harmonisches Signal bestehend aus dem Kammerton (𝑓=440Hz) und seiner 2. und 3. Harmonischen. </vt:lpstr>
      <vt:lpstr>Kammerton (𝑓=440Hz) und seine 2. und 3. Harmonische</vt:lpstr>
      <vt:lpstr>Summierung der Harmonischen Töne </vt:lpstr>
      <vt:lpstr>Zufällige Phasenverschiebung </vt:lpstr>
      <vt:lpstr>PowerPoint-Präsentation</vt:lpstr>
      <vt:lpstr>PowerPoint-Präsentation</vt:lpstr>
      <vt:lpstr>Kammerton auslöschen </vt:lpstr>
      <vt:lpstr>Die Approximation einer Rechteckswelle  </vt:lpstr>
      <vt:lpstr>PowerPoint-Präsentation</vt:lpstr>
      <vt:lpstr>PowerPoint-Präsentation</vt:lpstr>
      <vt:lpstr>VIELEN DANK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sonia sinaci</dc:creator>
  <cp:lastModifiedBy>sonia sinaci</cp:lastModifiedBy>
  <cp:revision>7</cp:revision>
  <dcterms:created xsi:type="dcterms:W3CDTF">2024-06-10T11:44:47Z</dcterms:created>
  <dcterms:modified xsi:type="dcterms:W3CDTF">2024-06-10T18:12:57Z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