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0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76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>
        <p:scale>
          <a:sx n="75" d="100"/>
          <a:sy n="75" d="100"/>
        </p:scale>
        <p:origin x="883" y="12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A4BAD4-14F2-4D4A-BAC1-A644C6A8B8B8}" type="datetime1">
              <a:rPr lang="de-DE" smtClean="0"/>
              <a:t>10.06.2024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6048-6F8A-4683-A7AB-9FF3D1DE1A65}" type="datetime1">
              <a:rPr lang="de-DE" smtClean="0"/>
              <a:pPr/>
              <a:t>10.06.2024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17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3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13" Type="http://schemas.openxmlformats.org/officeDocument/2006/relationships/image" Target="../media/image51.png"/><Relationship Id="rId3" Type="http://schemas.microsoft.com/office/2007/relationships/media" Target="../media/media3.wav"/><Relationship Id="rId7" Type="http://schemas.microsoft.com/office/2007/relationships/media" Target="../media/media6.wav"/><Relationship Id="rId12" Type="http://schemas.openxmlformats.org/officeDocument/2006/relationships/image" Target="../media/image50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slideLayout" Target="../slideLayouts/slideLayout9.xml"/><Relationship Id="rId5" Type="http://schemas.microsoft.com/office/2007/relationships/media" Target="../media/media4.wav"/><Relationship Id="rId15" Type="http://schemas.openxmlformats.org/officeDocument/2006/relationships/image" Target="../media/image35.png"/><Relationship Id="rId10" Type="http://schemas.openxmlformats.org/officeDocument/2006/relationships/audio" Target="../media/media7.wav"/><Relationship Id="rId4" Type="http://schemas.openxmlformats.org/officeDocument/2006/relationships/audio" Target="../media/media3.wav"/><Relationship Id="rId9" Type="http://schemas.microsoft.com/office/2007/relationships/media" Target="../media/media7.wav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media" Target="../media/media8.wav"/><Relationship Id="rId7" Type="http://schemas.openxmlformats.org/officeDocument/2006/relationships/image" Target="../media/image35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8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microsoft.com/office/2007/relationships/media" Target="../media/media9.wav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35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10.wav"/><Relationship Id="rId11" Type="http://schemas.openxmlformats.org/officeDocument/2006/relationships/image" Target="../media/image58.png"/><Relationship Id="rId5" Type="http://schemas.microsoft.com/office/2007/relationships/media" Target="../media/media10.wav"/><Relationship Id="rId10" Type="http://schemas.openxmlformats.org/officeDocument/2006/relationships/image" Target="../media/image57.png"/><Relationship Id="rId4" Type="http://schemas.openxmlformats.org/officeDocument/2006/relationships/audio" Target="../media/media9.wav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microsoft.com/office/2007/relationships/media" Target="../media/media12.wav"/><Relationship Id="rId7" Type="http://schemas.openxmlformats.org/officeDocument/2006/relationships/slideLayout" Target="../slideLayouts/slideLayout14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audio" Target="../media/media13.wav"/><Relationship Id="rId5" Type="http://schemas.microsoft.com/office/2007/relationships/media" Target="../media/media13.wav"/><Relationship Id="rId4" Type="http://schemas.openxmlformats.org/officeDocument/2006/relationships/audio" Target="../media/media12.wav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media" Target="../media/media15.wav"/><Relationship Id="rId7" Type="http://schemas.openxmlformats.org/officeDocument/2006/relationships/image" Target="../media/image62.png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15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microsoft.com/office/2007/relationships/media" Target="../media/media3.wav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2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image" Target="../media/image41.png"/><Relationship Id="rId5" Type="http://schemas.microsoft.com/office/2007/relationships/media" Target="../media/media4.wav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audio" Target="../media/media3.wav"/><Relationship Id="rId9" Type="http://schemas.openxmlformats.org/officeDocument/2006/relationships/image" Target="../media/image3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7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5961" y="3796291"/>
            <a:ext cx="6431850" cy="1122202"/>
          </a:xfrm>
        </p:spPr>
        <p:txBody>
          <a:bodyPr rtlCol="0"/>
          <a:lstStyle/>
          <a:p>
            <a:pPr rtl="0"/>
            <a:r>
              <a:rPr lang="de-DE" sz="3000" dirty="0"/>
              <a:t>Digitale Sprachverarbeitung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63328"/>
            <a:ext cx="4941770" cy="396660"/>
          </a:xfrm>
        </p:spPr>
        <p:txBody>
          <a:bodyPr rtlCol="0"/>
          <a:lstStyle/>
          <a:p>
            <a:pPr rtl="0"/>
            <a:r>
              <a:rPr lang="de-DE" dirty="0"/>
              <a:t>Labor 1 : Sprachsignale plotten, laden und erzeugen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267F27-C6C3-F22A-E5E3-A8B9AD20DC32}"/>
              </a:ext>
            </a:extLst>
          </p:cNvPr>
          <p:cNvSpPr txBox="1"/>
          <p:nvPr/>
        </p:nvSpPr>
        <p:spPr>
          <a:xfrm>
            <a:off x="6556681" y="5381060"/>
            <a:ext cx="4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r"/>
            <a:r>
              <a:rPr lang="de-DE" sz="1400" dirty="0"/>
              <a:t>Elena Schwarzbach </a:t>
            </a:r>
          </a:p>
          <a:p>
            <a:pPr algn="r"/>
            <a:r>
              <a:rPr lang="de-DE" sz="1400" dirty="0"/>
              <a:t>Sonia Sinaci </a:t>
            </a:r>
          </a:p>
          <a:p>
            <a:pPr algn="r"/>
            <a:r>
              <a:rPr lang="de-DE" sz="1400" dirty="0"/>
              <a:t>Johannes Hoppe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649EA661-59B5-CA0C-030F-25A5E504DAE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12"/>
          <a:stretch>
            <a:fillRect/>
          </a:stretch>
        </p:blipFill>
        <p:spPr>
          <a:xfrm>
            <a:off x="6919278" y="4605661"/>
            <a:ext cx="4866323" cy="1837142"/>
          </a:xfr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A55607C-A3CB-8429-C096-2C90D17B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0769437-C018-CFA4-55B2-534F895E63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9278" y="553637"/>
            <a:ext cx="4866322" cy="183714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EA2BED2-1EBB-6658-2729-FDF0646E62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9278" y="2579649"/>
            <a:ext cx="4866323" cy="1837142"/>
          </a:xfrm>
          <a:prstGeom prst="rect">
            <a:avLst/>
          </a:prstGeom>
        </p:spPr>
      </p:pic>
      <p:pic>
        <p:nvPicPr>
          <p:cNvPr id="18" name="audio2">
            <a:hlinkClick r:id="" action="ppaction://media"/>
            <a:extLst>
              <a:ext uri="{FF2B5EF4-FFF2-40B4-BE49-F238E27FC236}">
                <a16:creationId xmlns:a16="http://schemas.microsoft.com/office/drawing/2014/main" id="{6988FF28-0919-4B2F-FFBF-EA2719036C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3" y="675478"/>
            <a:ext cx="487363" cy="487363"/>
          </a:xfrm>
          <a:prstGeom prst="rect">
            <a:avLst/>
          </a:prstGeom>
        </p:spPr>
      </p:pic>
      <p:pic>
        <p:nvPicPr>
          <p:cNvPr id="19" name="audio3">
            <a:hlinkClick r:id="" action="ppaction://media"/>
            <a:extLst>
              <a:ext uri="{FF2B5EF4-FFF2-40B4-BE49-F238E27FC236}">
                <a16:creationId xmlns:a16="http://schemas.microsoft.com/office/drawing/2014/main" id="{9D6A8D3A-53F1-90F9-8FE7-C1F3DDA5582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4" y="2747645"/>
            <a:ext cx="487363" cy="487363"/>
          </a:xfrm>
          <a:prstGeom prst="rect">
            <a:avLst/>
          </a:prstGeom>
        </p:spPr>
      </p:pic>
      <p:pic>
        <p:nvPicPr>
          <p:cNvPr id="20" name="audio4">
            <a:hlinkClick r:id="" action="ppaction://media"/>
            <a:extLst>
              <a:ext uri="{FF2B5EF4-FFF2-40B4-BE49-F238E27FC236}">
                <a16:creationId xmlns:a16="http://schemas.microsoft.com/office/drawing/2014/main" id="{46AE81D5-D6B5-F580-16A5-E6F8D664BB7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4" y="4697971"/>
            <a:ext cx="487363" cy="487363"/>
          </a:xfrm>
          <a:prstGeom prst="rect">
            <a:avLst/>
          </a:prstGeom>
        </p:spPr>
      </p:pic>
      <p:pic>
        <p:nvPicPr>
          <p:cNvPr id="21" name="audio22">
            <a:hlinkClick r:id="" action="ppaction://media"/>
            <a:extLst>
              <a:ext uri="{FF2B5EF4-FFF2-40B4-BE49-F238E27FC236}">
                <a16:creationId xmlns:a16="http://schemas.microsoft.com/office/drawing/2014/main" id="{74A81BD8-1731-CAFF-3694-3EE7495E03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4" y="1650641"/>
            <a:ext cx="487363" cy="487363"/>
          </a:xfrm>
          <a:prstGeom prst="rect">
            <a:avLst/>
          </a:prstGeom>
        </p:spPr>
      </p:pic>
      <p:pic>
        <p:nvPicPr>
          <p:cNvPr id="22" name="audio32">
            <a:hlinkClick r:id="" action="ppaction://media"/>
            <a:extLst>
              <a:ext uri="{FF2B5EF4-FFF2-40B4-BE49-F238E27FC236}">
                <a16:creationId xmlns:a16="http://schemas.microsoft.com/office/drawing/2014/main" id="{5D8B74AF-2062-8D61-A6EA-07183F9479A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3" y="3727888"/>
            <a:ext cx="487363" cy="487363"/>
          </a:xfrm>
          <a:prstGeom prst="rect">
            <a:avLst/>
          </a:prstGeom>
        </p:spPr>
      </p:pic>
      <p:pic>
        <p:nvPicPr>
          <p:cNvPr id="23" name="audio42">
            <a:hlinkClick r:id="" action="ppaction://media"/>
            <a:extLst>
              <a:ext uri="{FF2B5EF4-FFF2-40B4-BE49-F238E27FC236}">
                <a16:creationId xmlns:a16="http://schemas.microsoft.com/office/drawing/2014/main" id="{B0809FAD-42E5-8993-90B3-35799850EA6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3" y="567821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8ED49C-40DF-FB88-8E14-7DEF8D3E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11</a:t>
            </a:fld>
            <a:endParaRPr lang="de-DE" noProof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C9DA3A7-F60C-F3DB-C85B-2EC9ADEA9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813" y="4198938"/>
            <a:ext cx="5117148" cy="1973542"/>
          </a:xfrm>
          <a:prstGeom prst="rect">
            <a:avLst/>
          </a:prstGeom>
        </p:spPr>
      </p:pic>
      <p:pic>
        <p:nvPicPr>
          <p:cNvPr id="16" name="audio5">
            <a:hlinkClick r:id="" action="ppaction://media"/>
            <a:extLst>
              <a:ext uri="{FF2B5EF4-FFF2-40B4-BE49-F238E27FC236}">
                <a16:creationId xmlns:a16="http://schemas.microsoft.com/office/drawing/2014/main" id="{41B360D6-6C00-C02B-BA9E-1BA04E1C11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6383" y="4468178"/>
            <a:ext cx="487363" cy="487363"/>
          </a:xfrm>
          <a:prstGeom prst="rect">
            <a:avLst/>
          </a:prstGeom>
        </p:spPr>
      </p:pic>
      <p:pic>
        <p:nvPicPr>
          <p:cNvPr id="17" name="audio52">
            <a:hlinkClick r:id="" action="ppaction://media"/>
            <a:extLst>
              <a:ext uri="{FF2B5EF4-FFF2-40B4-BE49-F238E27FC236}">
                <a16:creationId xmlns:a16="http://schemas.microsoft.com/office/drawing/2014/main" id="{CAAA82DC-7BF5-D5C3-8DB6-FA5440832A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6384" y="5470525"/>
            <a:ext cx="487363" cy="4873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B9C8CAD-F127-7043-9D36-FBD9EBD82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553" y="3526458"/>
            <a:ext cx="7914408" cy="4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19AE10C-D5B2-1A3B-98D9-04B2A69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Kammerton auslöschen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91484-B0EB-6D91-63A1-5DF4341D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40CBFE-B036-E158-3D6C-D934BA72F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197" y="1587817"/>
            <a:ext cx="4459885" cy="16837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3A470A-78CC-9552-B3B4-0ED3AC27F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196" y="3429000"/>
            <a:ext cx="4459885" cy="16901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589B016-B55D-31CE-CF55-90A692401F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531" y="1720513"/>
            <a:ext cx="4643269" cy="60962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C7F0F5-D6EC-337C-5C17-EA5012E2E4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782" y="2535480"/>
            <a:ext cx="4643269" cy="337889"/>
          </a:xfrm>
          <a:prstGeom prst="rect">
            <a:avLst/>
          </a:prstGeom>
        </p:spPr>
      </p:pic>
      <p:pic>
        <p:nvPicPr>
          <p:cNvPr id="17" name="audio2">
            <a:hlinkClick r:id="" action="ppaction://media"/>
            <a:extLst>
              <a:ext uri="{FF2B5EF4-FFF2-40B4-BE49-F238E27FC236}">
                <a16:creationId xmlns:a16="http://schemas.microsoft.com/office/drawing/2014/main" id="{772540FA-E478-0FC6-8214-464301C86A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4518" y="5541645"/>
            <a:ext cx="487363" cy="487363"/>
          </a:xfrm>
          <a:prstGeom prst="rect">
            <a:avLst/>
          </a:prstGeom>
        </p:spPr>
      </p:pic>
      <p:pic>
        <p:nvPicPr>
          <p:cNvPr id="18" name="audio23">
            <a:hlinkClick r:id="" action="ppaction://media"/>
            <a:extLst>
              <a:ext uri="{FF2B5EF4-FFF2-40B4-BE49-F238E27FC236}">
                <a16:creationId xmlns:a16="http://schemas.microsoft.com/office/drawing/2014/main" id="{C4EDC6CD-36CA-27D3-C623-FE3B0E57E8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394981" y="5566249"/>
            <a:ext cx="487363" cy="487363"/>
          </a:xfrm>
          <a:prstGeom prst="rect">
            <a:avLst/>
          </a:prstGeom>
        </p:spPr>
      </p:pic>
      <p:pic>
        <p:nvPicPr>
          <p:cNvPr id="19" name="audio24">
            <a:hlinkClick r:id="" action="ppaction://media"/>
            <a:extLst>
              <a:ext uri="{FF2B5EF4-FFF2-40B4-BE49-F238E27FC236}">
                <a16:creationId xmlns:a16="http://schemas.microsoft.com/office/drawing/2014/main" id="{7672A35D-3D1C-F010-F78F-346927644E9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195445" y="55416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8CA4-A504-DC1F-41F4-7D22B30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13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C570B848-DF6D-B96C-5741-468A3387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Approximation einer Rechteckswelle </a:t>
            </a:r>
            <a:r>
              <a:rPr lang="de-DE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2332E-D191-5E47-F6AA-5F95B4A7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23443" y="1590421"/>
            <a:ext cx="6315916" cy="48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EFB3D-4B1F-6518-EF9E-CB69FF19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14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7C0949D-3281-4FE6-8BF5-488220096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099" y="3429001"/>
            <a:ext cx="5959245" cy="2771860"/>
          </a:xfrm>
          <a:prstGeom prst="rect">
            <a:avLst/>
          </a:prstGeom>
        </p:spPr>
      </p:pic>
      <p:pic>
        <p:nvPicPr>
          <p:cNvPr id="7" name="audio6">
            <a:hlinkClick r:id="" action="ppaction://media"/>
            <a:extLst>
              <a:ext uri="{FF2B5EF4-FFF2-40B4-BE49-F238E27FC236}">
                <a16:creationId xmlns:a16="http://schemas.microsoft.com/office/drawing/2014/main" id="{0AE33A6B-22E1-C395-0444-2456B49428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5" y="3429000"/>
            <a:ext cx="487363" cy="487363"/>
          </a:xfrm>
          <a:prstGeom prst="rect">
            <a:avLst/>
          </a:prstGeom>
        </p:spPr>
      </p:pic>
      <p:pic>
        <p:nvPicPr>
          <p:cNvPr id="8" name="audio7">
            <a:hlinkClick r:id="" action="ppaction://media"/>
            <a:extLst>
              <a:ext uri="{FF2B5EF4-FFF2-40B4-BE49-F238E27FC236}">
                <a16:creationId xmlns:a16="http://schemas.microsoft.com/office/drawing/2014/main" id="{49F7E18D-2958-D1DC-96E8-97F6E7C6D8F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4" y="4444365"/>
            <a:ext cx="487363" cy="487363"/>
          </a:xfrm>
          <a:prstGeom prst="rect">
            <a:avLst/>
          </a:prstGeom>
        </p:spPr>
      </p:pic>
      <p:pic>
        <p:nvPicPr>
          <p:cNvPr id="9" name="audio8">
            <a:hlinkClick r:id="" action="ppaction://media"/>
            <a:extLst>
              <a:ext uri="{FF2B5EF4-FFF2-40B4-BE49-F238E27FC236}">
                <a16:creationId xmlns:a16="http://schemas.microsoft.com/office/drawing/2014/main" id="{D112E714-EAE5-2397-0DD5-98784D9110A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4" y="54597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067EA3-C07E-8E57-EB12-7ADC8CD6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E8B0E-B199-1226-588D-30BB57EC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1E4215-88A9-509A-758D-E491DAED4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77" y="4480613"/>
            <a:ext cx="5303203" cy="20122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B01C06-2CDB-1DC2-6BBA-60C27A56C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7" y="1932866"/>
            <a:ext cx="4405696" cy="1917774"/>
          </a:xfrm>
          <a:prstGeom prst="rect">
            <a:avLst/>
          </a:prstGeom>
        </p:spPr>
      </p:pic>
      <p:pic>
        <p:nvPicPr>
          <p:cNvPr id="11" name="audio9">
            <a:hlinkClick r:id="" action="ppaction://media"/>
            <a:extLst>
              <a:ext uri="{FF2B5EF4-FFF2-40B4-BE49-F238E27FC236}">
                <a16:creationId xmlns:a16="http://schemas.microsoft.com/office/drawing/2014/main" id="{196ABA54-636A-234A-B1A1-7E83405359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75840" y="4480613"/>
            <a:ext cx="487363" cy="487363"/>
          </a:xfrm>
          <a:prstGeom prst="rect">
            <a:avLst/>
          </a:prstGeom>
        </p:spPr>
      </p:pic>
      <p:pic>
        <p:nvPicPr>
          <p:cNvPr id="12" name="audio10">
            <a:hlinkClick r:id="" action="ppaction://media"/>
            <a:extLst>
              <a:ext uri="{FF2B5EF4-FFF2-40B4-BE49-F238E27FC236}">
                <a16:creationId xmlns:a16="http://schemas.microsoft.com/office/drawing/2014/main" id="{8B1A704F-0C29-DEF7-DA71-EBBE0D08AA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6000" y="54867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algn="ctr" rtl="0"/>
            <a:r>
              <a:rPr lang="de-DE" dirty="0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algn="ct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ctr"/>
            <a:r>
              <a:rPr lang="de-DE" sz="1400" dirty="0"/>
              <a:t>Elena Schwarzbach </a:t>
            </a:r>
          </a:p>
          <a:p>
            <a:pPr algn="ctr"/>
            <a:r>
              <a:rPr lang="de-DE" sz="1400" dirty="0"/>
              <a:t>Sonia Sinaci </a:t>
            </a:r>
          </a:p>
          <a:p>
            <a:pPr algn="ctr"/>
            <a:r>
              <a:rPr lang="de-DE" sz="1400" dirty="0"/>
              <a:t>Johannes Hoppe </a:t>
            </a:r>
          </a:p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190358" cy="1325563"/>
          </a:xfrm>
        </p:spPr>
        <p:txBody>
          <a:bodyPr rtlCol="0"/>
          <a:lstStyle/>
          <a:p>
            <a:pPr rtl="0"/>
            <a:r>
              <a:rPr lang="de-DE" dirty="0"/>
              <a:t>Importierte Bibliotheken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60945"/>
            <a:ext cx="3171825" cy="3046319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NumPy : Wissenschaftliches Rechnen mit mehrdimensionalen Arrays und große Matrizen.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ScriPy.io.wavfile: </a:t>
            </a:r>
            <a:r>
              <a:rPr lang="de-DE" dirty="0">
                <a:cs typeface="Times New Roman" panose="02020603050405020304" pitchFamily="18" charset="0"/>
              </a:rPr>
              <a:t>E</a:t>
            </a:r>
            <a:r>
              <a:rPr lang="de-DE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rmöglicht das Lesen und Schreiben von WAV-Dateien.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Pyplot : Erzeugt Grafiken zur Veranschaulichung der Signale.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Ipython.display : Audiodaten abspielen. 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4065" y="6356348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9116F1-7DDB-513F-C0E4-C4435583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4" y="5174773"/>
            <a:ext cx="54399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Plotten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/>
          </a:p>
        </p:txBody>
      </p:sp>
      <p:graphicFrame>
        <p:nvGraphicFramePr>
          <p:cNvPr id="17" name="Tabelle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666902340"/>
              </p:ext>
            </p:extLst>
          </p:nvPr>
        </p:nvGraphicFramePr>
        <p:xfrm>
          <a:off x="1737360" y="1576143"/>
          <a:ext cx="8717280" cy="414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</a:tblGrid>
              <a:tr h="40075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Befähle 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Erklärung 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plt.figure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figsize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width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neue Abbildung mit einer Breite und einer Höhe in Zoll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plt.plot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(x, y)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einfache 2D-Linie. `x` und `y` sind Listen oder Arrays von Koordinaten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/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plt.ylable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Beschriftet die x- und y-Achse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plt.title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einen Titel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7406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plt.xlim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Grenzen der x-Achse des Diagramms festlegen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plt.legend()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 Legende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plt.grid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 Gitternetz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plt.show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Zeigt das erstellte Diagramm an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martArt-Platzhalter 6">
            <a:extLst>
              <a:ext uri="{FF2B5EF4-FFF2-40B4-BE49-F238E27FC236}">
                <a16:creationId xmlns:a16="http://schemas.microsoft.com/office/drawing/2014/main" id="{D5D45D98-52F6-ABD8-3EC5-2C586D1117F0}"/>
              </a:ext>
            </a:extLst>
          </p:cNvPr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1101049" y="934872"/>
            <a:ext cx="9989902" cy="498825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613FB-A4C0-0454-177B-26A5F6DA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16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BC5945-3E35-9FC8-40C1-56D386EE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/>
              <a:t>"Dies ist eine Suchmaschine". Abtastrate 𝑓= 16𝑘𝐻𝑧. Audio-Datei laden, abspielen und das Sprachsignal als Funktion der Zeit plotten. Können Sie im geplotteten Sprachsignal Teile ihres Satzes wieder erkennen?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6ADE5-2E02-0320-2B3B-168730A6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592D457-B4BA-EDE8-F91C-CEAD02D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28" y="4196628"/>
            <a:ext cx="5135880" cy="22962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E106C8-C4A0-0BE9-4F92-2DF625A8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88" y="1705928"/>
            <a:ext cx="3147642" cy="70199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D239239-D581-2AD4-CE86-903722802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88" y="2594014"/>
            <a:ext cx="3147642" cy="5689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E67602F-1AAD-99C9-1C92-10282F199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88" y="3349105"/>
            <a:ext cx="3147642" cy="4715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/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Audiodaten einlesen, gibt Abtastrate und Amptitudenwerte aus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Erzeugt ein Array von 0 bis zum Ende des Signals.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/ </a:t>
                </a:r>
                <a:r>
                  <a:rPr lang="de-DE" sz="1200" dirty="0" err="1"/>
                  <a:t>rete</a:t>
                </a:r>
                <a:r>
                  <a:rPr lang="de-DE" sz="1200" dirty="0"/>
                  <a:t>  ermöglicht die Skalierung -&gt; Zeitwerte in Sek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b="0" dirty="0"/>
                  <a:t>Gibt die Audiodatei aus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/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200" b="1" dirty="0"/>
                  <a:t>Abtasttheorem: </a:t>
                </a:r>
              </a:p>
              <a:p>
                <a:r>
                  <a:rPr lang="de-DE" sz="1200" i="1" dirty="0"/>
                  <a:t>„Ein kontinuierliches Signal kann vollständig rekonstruiert werden wenn es mit einer Rate Abgetastet wird die min. doppelt so hoch ist wie die Höchste Frequenzkomponente des Signals“</a:t>
                </a:r>
              </a:p>
              <a:p>
                <a:r>
                  <a:rPr lang="de-DE" sz="1200" dirty="0"/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𝑓𝑚𝑎𝑥</m:t>
                    </m:r>
                  </m:oMath>
                </a14:m>
                <a:endParaRPr lang="de-DE" sz="1200" dirty="0"/>
              </a:p>
              <a:p>
                <a:endParaRPr lang="de-DE" sz="12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Audio1">
            <a:hlinkClick r:id="" action="ppaction://media"/>
            <a:extLst>
              <a:ext uri="{FF2B5EF4-FFF2-40B4-BE49-F238E27FC236}">
                <a16:creationId xmlns:a16="http://schemas.microsoft.com/office/drawing/2014/main" id="{2F4C0BE8-3A88-1596-B78A-2C2BE86E2A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816224" y="44506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D1DDD1-E80A-7019-ED1E-35499293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harmonisches Signal bestehend aus dem Kammerton (</a:t>
            </a:r>
            <a:r>
              <a:rPr lang="de-DE" sz="1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seiner 2. und 3. Harmonischen.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76754-13C2-6925-184F-1ED312F9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6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D81A01-E3F1-BC87-FD26-5121590E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5" y="1690688"/>
            <a:ext cx="4349870" cy="2540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/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`a` (Amplitude):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maximale Auslenkung der Schwingung eines Signals.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                          --&gt;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Amplitude von 1.0  die Schwingung zwischen -1.0 und 1.0 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(Zeitdauer):  Dauer des Signals in Sek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`f0` (Grundfrequenz): Grundfrequenz in Hertz (Hz) -&gt;  bestimmt die Tonhöhe des Signals. 440 Hz entspricht dem Kammerton A.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(Abtastfrequenz): Die Frequenz, mit der das Signal abgetastet wird.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≥2∗</m:t>
                      </m:r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𝑓𝑚𝑎𝑥</m:t>
                      </m:r>
                    </m:oMath>
                  </m:oMathPara>
                </a14:m>
                <a:endParaRPr lang="de-DE" sz="1200" b="0" kern="100" dirty="0">
                  <a:effectLst/>
                  <a:latin typeface="Aptos" panose="020B0004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1450" lvl="0" indent="-1714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Zeitvektor : 0 bis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Sek , Anzahl =  Produkt aus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und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endpoint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-&gt; 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nicht mit eingeschlossen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k: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Harmonische-Index. `k=1` = Grundfrequenz, `k=2` =  zweite Obertonfrequenz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t: Der Zeitvektor.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Rückgabewert: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Array mit Amplitudenwerten für jeden Zeitpunkt `t`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:endParaRPr lang="de-DE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A2255C0-7DDA-6BD3-3389-43229ADB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Kammerton (</a:t>
            </a:r>
            <a:r>
              <a:rPr lang="de-DE" sz="2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 2. und 3. Harmonische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D410F9D-59D5-3F19-8082-271FCA727DE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153" r="23382" b="1"/>
          <a:stretch/>
        </p:blipFill>
        <p:spPr>
          <a:xfrm>
            <a:off x="8054315" y="2782731"/>
            <a:ext cx="2882475" cy="199786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</p:spPr>
            <p:txBody>
              <a:bodyPr>
                <a:noAutofit/>
              </a:bodyPr>
              <a:lstStyle/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martArt-Platzhalter 11">
            <a:extLst>
              <a:ext uri="{FF2B5EF4-FFF2-40B4-BE49-F238E27FC236}">
                <a16:creationId xmlns:a16="http://schemas.microsoft.com/office/drawing/2014/main" id="{7F7F91C9-1519-971C-8CD2-B9EC4140C6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11"/>
          <a:srcRect l="24096" r="21171" b="1"/>
          <a:stretch/>
        </p:blipFill>
        <p:spPr>
          <a:xfrm>
            <a:off x="1214712" y="2808134"/>
            <a:ext cx="2896671" cy="199786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705C840B-F146-679B-2234-C0CFBB0F876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615" r="20921" b="1"/>
          <a:stretch/>
        </p:blipFill>
        <p:spPr>
          <a:xfrm>
            <a:off x="4654762" y="2782732"/>
            <a:ext cx="2882475" cy="1997867"/>
          </a:xfrm>
          <a:prstGeom prst="rect">
            <a:avLst/>
          </a:prstGeom>
          <a:noFill/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7192-565A-1BA8-B91C-0ABFD45F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pic>
        <p:nvPicPr>
          <p:cNvPr id="7" name="audio2">
            <a:hlinkClick r:id="" action="ppaction://media"/>
            <a:extLst>
              <a:ext uri="{FF2B5EF4-FFF2-40B4-BE49-F238E27FC236}">
                <a16:creationId xmlns:a16="http://schemas.microsoft.com/office/drawing/2014/main" id="{439C05C4-DA58-2992-DC73-69FB3B275E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32098" y="4884736"/>
            <a:ext cx="487363" cy="487363"/>
          </a:xfrm>
          <a:prstGeom prst="rect">
            <a:avLst/>
          </a:prstGeom>
        </p:spPr>
      </p:pic>
      <p:pic>
        <p:nvPicPr>
          <p:cNvPr id="8" name="audio3">
            <a:hlinkClick r:id="" action="ppaction://media"/>
            <a:extLst>
              <a:ext uri="{FF2B5EF4-FFF2-40B4-BE49-F238E27FC236}">
                <a16:creationId xmlns:a16="http://schemas.microsoft.com/office/drawing/2014/main" id="{2B628B9B-E46B-F781-9E2C-CC73FAEA528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852317" y="4860606"/>
            <a:ext cx="487363" cy="487363"/>
          </a:xfrm>
          <a:prstGeom prst="rect">
            <a:avLst/>
          </a:prstGeom>
        </p:spPr>
      </p:pic>
      <p:pic>
        <p:nvPicPr>
          <p:cNvPr id="9" name="audio4">
            <a:hlinkClick r:id="" action="ppaction://media"/>
            <a:extLst>
              <a:ext uri="{FF2B5EF4-FFF2-40B4-BE49-F238E27FC236}">
                <a16:creationId xmlns:a16="http://schemas.microsoft.com/office/drawing/2014/main" id="{E35ABCA2-B8AB-1E89-1B1C-838838138D1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172536" y="4858226"/>
            <a:ext cx="487363" cy="487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/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𝐴𝑚𝑝𝑡𝑖𝑡𝑢𝑑𝑒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𝐻𝑎𝑟𝑚𝑜𝑛𝑖𝑠𝑐h𝑒𝑟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𝐺𝑟𝑢𝑛𝑑𝑓𝑟𝑒𝑞𝑢𝑒𝑛𝑧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𝑍𝑒𝑖𝑡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de-DE" sz="1200" dirty="0"/>
                  <a:t>  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9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3B4AE-F313-07E3-6264-F91C8672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8975"/>
            <a:ext cx="8421688" cy="1325563"/>
          </a:xfrm>
        </p:spPr>
        <p:txBody>
          <a:bodyPr/>
          <a:lstStyle/>
          <a:p>
            <a:r>
              <a:rPr lang="de-DE" dirty="0"/>
              <a:t>Summierung der Harmonischen Töne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B873954-4D13-6394-51CA-CDDCEA70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1913CB-093F-CE34-872F-B227C251B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4435962"/>
            <a:ext cx="5432108" cy="20950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5ACFF78-44B2-AED2-B71D-0890293A76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00" t="9423" r="65387" b="14580"/>
          <a:stretch/>
        </p:blipFill>
        <p:spPr>
          <a:xfrm>
            <a:off x="10121423" y="360707"/>
            <a:ext cx="1741964" cy="3723282"/>
          </a:xfrm>
          <a:prstGeom prst="rect">
            <a:avLst/>
          </a:prstGeom>
        </p:spPr>
      </p:pic>
      <p:pic>
        <p:nvPicPr>
          <p:cNvPr id="19" name="audio5">
            <a:hlinkClick r:id="" action="ppaction://media"/>
            <a:extLst>
              <a:ext uri="{FF2B5EF4-FFF2-40B4-BE49-F238E27FC236}">
                <a16:creationId xmlns:a16="http://schemas.microsoft.com/office/drawing/2014/main" id="{F79B8565-05FF-5E7A-E401-FFCBACD301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62478" y="5722141"/>
            <a:ext cx="487363" cy="48736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BB4BB78-2C49-AE9D-1323-822BBD4DF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98" y="1960058"/>
            <a:ext cx="4229467" cy="70110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73E13E-CF71-91E4-B8BE-4343E7B5F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298" y="2805134"/>
            <a:ext cx="2376694" cy="4804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31CA1C7-91CE-68CA-F91B-2EB8ABE4C85F}"/>
              </a:ext>
            </a:extLst>
          </p:cNvPr>
          <p:cNvSpPr txBox="1"/>
          <p:nvPr/>
        </p:nvSpPr>
        <p:spPr>
          <a:xfrm>
            <a:off x="5029200" y="1960058"/>
            <a:ext cx="4592320" cy="236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punktweise Addition der Amplitudenwerte:  -&gt; </a:t>
            </a:r>
            <a:r>
              <a:rPr lang="de-DE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komplexes Signal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durch Interferenzen der einzelnen Frequenzen 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Peaks und Täler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weniger regelmäßig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zusätzliche Details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bleibt periodisch, Periodizität ist komplexer,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reichere und vollere Klangfarbe </a:t>
            </a:r>
            <a:endParaRPr lang="de-DE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98A771-B4A9-B1C8-8B97-709B0DBF20AE}"/>
              </a:ext>
            </a:extLst>
          </p:cNvPr>
          <p:cNvSpPr txBox="1"/>
          <p:nvPr/>
        </p:nvSpPr>
        <p:spPr>
          <a:xfrm>
            <a:off x="7010320" y="4397383"/>
            <a:ext cx="5222399" cy="1451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Prinzip der Überlagerung,  Interferenz: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„Wenn zwei oder mehr Wellen sich überlagern, addieren sich ihre Amplituden zu einer neuen Wellenform“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konstruktiver Interferenz -&gt; verstärken sich die Amplituden.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 destruktiver Interferenz -&gt; schwächen sich die Amplituden ab. </a:t>
            </a:r>
          </a:p>
        </p:txBody>
      </p:sp>
    </p:spTree>
    <p:extLst>
      <p:ext uri="{BB962C8B-B14F-4D97-AF65-F5344CB8AC3E}">
        <p14:creationId xmlns:p14="http://schemas.microsoft.com/office/powerpoint/2010/main" val="22366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520C-90F9-AC45-F573-40B0BC71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Zufällige Phasenverschiebung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9DE0402-2187-9C38-E856-9E9DF707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9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727B03E-126D-090D-6D17-44D8BD54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3" y="2045035"/>
            <a:ext cx="5910753" cy="14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3318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6_TF56180624_Win32" id="{AADAF5FC-F054-4702-9975-8306FA50864C}" vid="{E63F7C20-6624-42A5-8F8C-D0F0877C157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helle Verkaufspräsentation</Template>
  <TotalTime>0</TotalTime>
  <Words>658</Words>
  <Application>Microsoft Office PowerPoint</Application>
  <PresentationFormat>Breitbild</PresentationFormat>
  <Paragraphs>104</Paragraphs>
  <Slides>16</Slides>
  <Notes>4</Notes>
  <HiddenSlides>0</HiddenSlides>
  <MMClips>21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Symbol</vt:lpstr>
      <vt:lpstr>Tenorite</vt:lpstr>
      <vt:lpstr>Times New Roman</vt:lpstr>
      <vt:lpstr>Monoline</vt:lpstr>
      <vt:lpstr>Digitale Sprachverarbeitung </vt:lpstr>
      <vt:lpstr>Importierte Bibliotheken </vt:lpstr>
      <vt:lpstr>Plotten </vt:lpstr>
      <vt:lpstr>PowerPoint-Präsentation</vt:lpstr>
      <vt:lpstr>"Dies ist eine Suchmaschine". Abtastrate 𝑓= 16𝑘𝐻𝑧. Audio-Datei laden, abspielen und das Sprachsignal als Funktion der Zeit plotten. Können Sie im geplotteten Sprachsignal Teile ihres Satzes wieder erkennen? </vt:lpstr>
      <vt:lpstr>ein harmonisches Signal bestehend aus dem Kammerton (𝑓=440Hz) und seiner 2. und 3. Harmonischen. </vt:lpstr>
      <vt:lpstr>Kammerton (𝑓=440Hz) und seine 2. und 3. Harmonische</vt:lpstr>
      <vt:lpstr>Summierung der Harmonischen Töne </vt:lpstr>
      <vt:lpstr>Zufällige Phasenverschiebung </vt:lpstr>
      <vt:lpstr>PowerPoint-Präsentation</vt:lpstr>
      <vt:lpstr>PowerPoint-Präsentation</vt:lpstr>
      <vt:lpstr>Kammerton auslöschen </vt:lpstr>
      <vt:lpstr>Die Approximation einer Rechteckswelle  </vt:lpstr>
      <vt:lpstr>PowerPoint-Präsentation</vt:lpstr>
      <vt:lpstr>PowerPoint-Präsentation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sinaci</dc:creator>
  <cp:lastModifiedBy>sonia sinaci</cp:lastModifiedBy>
  <cp:revision>6</cp:revision>
  <dcterms:created xsi:type="dcterms:W3CDTF">2024-06-10T11:44:47Z</dcterms:created>
  <dcterms:modified xsi:type="dcterms:W3CDTF">2024-06-10T15:23:54Z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