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1"/>
  </p:notesMasterIdLst>
  <p:handoutMasterIdLst>
    <p:handoutMasterId r:id="rId32"/>
  </p:handoutMasterIdLst>
  <p:sldIdLst>
    <p:sldId id="256" r:id="rId5"/>
    <p:sldId id="277" r:id="rId6"/>
    <p:sldId id="260" r:id="rId7"/>
    <p:sldId id="295" r:id="rId8"/>
    <p:sldId id="296" r:id="rId9"/>
    <p:sldId id="297" r:id="rId10"/>
    <p:sldId id="298" r:id="rId11"/>
    <p:sldId id="299" r:id="rId12"/>
    <p:sldId id="261" r:id="rId13"/>
    <p:sldId id="262" r:id="rId14"/>
    <p:sldId id="289" r:id="rId15"/>
    <p:sldId id="264" r:id="rId16"/>
    <p:sldId id="258" r:id="rId17"/>
    <p:sldId id="278" r:id="rId18"/>
    <p:sldId id="266" r:id="rId19"/>
    <p:sldId id="292" r:id="rId20"/>
    <p:sldId id="268" r:id="rId21"/>
    <p:sldId id="280" r:id="rId22"/>
    <p:sldId id="270" r:id="rId23"/>
    <p:sldId id="293" r:id="rId24"/>
    <p:sldId id="294" r:id="rId25"/>
    <p:sldId id="282" r:id="rId26"/>
    <p:sldId id="283" r:id="rId27"/>
    <p:sldId id="290" r:id="rId28"/>
    <p:sldId id="275" r:id="rId29"/>
    <p:sldId id="276" r:id="rId3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660"/>
  </p:normalViewPr>
  <p:slideViewPr>
    <p:cSldViewPr snapToGrid="0">
      <p:cViewPr>
        <p:scale>
          <a:sx n="75" d="100"/>
          <a:sy n="75" d="100"/>
        </p:scale>
        <p:origin x="178" y="12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 "€"</c:formatCode>
                <c:ptCount val="4"/>
                <c:pt idx="0">
                  <c:v>10000</c:v>
                </c:pt>
                <c:pt idx="1">
                  <c:v>20000</c:v>
                </c:pt>
                <c:pt idx="2">
                  <c:v>30000</c:v>
                </c:pt>
                <c:pt idx="3">
                  <c:v>40000</c:v>
                </c:pt>
              </c:numCache>
            </c:numRef>
          </c:val>
          <c:extLst>
            <c:ext xmlns:c16="http://schemas.microsoft.com/office/drawing/2014/chart" uri="{C3380CC4-5D6E-409C-BE32-E72D297353CC}">
              <c16:uniqueId val="{00000000-C848-4E48-ABB1-DDFB089F9479}"/>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5A4BAD4-14F2-4D4A-BAC1-A644C6A8B8B8}" type="datetime1">
              <a:rPr lang="de-DE" smtClean="0"/>
              <a:t>10.06.2024</a:t>
            </a:fld>
            <a:endParaRPr lang="de-DE"/>
          </a:p>
        </p:txBody>
      </p:sp>
      <p:sp>
        <p:nvSpPr>
          <p:cNvPr id="4" name="Fußzeilenplatzhalt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de-DE" smtClean="0"/>
              <a:t>‹Nr.›</a:t>
            </a:fld>
            <a:endParaRPr lang="de-DE"/>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F6048-6F8A-4683-A7AB-9FF3D1DE1A65}" type="datetime1">
              <a:rPr lang="de-DE" smtClean="0"/>
              <a:pPr/>
              <a:t>10.06.2024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de-DE" noProof="0" smtClean="0"/>
              <a:t>‹Nr.›</a:t>
            </a:fld>
            <a:endParaRPr lang="de-DE"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a:t>
            </a:fld>
            <a:endParaRPr lang="de-DE"/>
          </a:p>
        </p:txBody>
      </p:sp>
    </p:spTree>
    <p:extLst>
      <p:ext uri="{BB962C8B-B14F-4D97-AF65-F5344CB8AC3E}">
        <p14:creationId xmlns:p14="http://schemas.microsoft.com/office/powerpoint/2010/main" val="1208140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15</a:t>
            </a:fld>
            <a:endParaRPr lang="de-DE"/>
          </a:p>
        </p:txBody>
      </p:sp>
    </p:spTree>
    <p:extLst>
      <p:ext uri="{BB962C8B-B14F-4D97-AF65-F5344CB8AC3E}">
        <p14:creationId xmlns:p14="http://schemas.microsoft.com/office/powerpoint/2010/main" val="3945986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16</a:t>
            </a:fld>
            <a:endParaRPr lang="de-DE"/>
          </a:p>
        </p:txBody>
      </p:sp>
    </p:spTree>
    <p:extLst>
      <p:ext uri="{BB962C8B-B14F-4D97-AF65-F5344CB8AC3E}">
        <p14:creationId xmlns:p14="http://schemas.microsoft.com/office/powerpoint/2010/main" val="186427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17</a:t>
            </a:fld>
            <a:endParaRPr lang="de-DE"/>
          </a:p>
        </p:txBody>
      </p:sp>
    </p:spTree>
    <p:extLst>
      <p:ext uri="{BB962C8B-B14F-4D97-AF65-F5344CB8AC3E}">
        <p14:creationId xmlns:p14="http://schemas.microsoft.com/office/powerpoint/2010/main" val="1570187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18</a:t>
            </a:fld>
            <a:endParaRPr lang="de-DE"/>
          </a:p>
        </p:txBody>
      </p:sp>
    </p:spTree>
    <p:extLst>
      <p:ext uri="{BB962C8B-B14F-4D97-AF65-F5344CB8AC3E}">
        <p14:creationId xmlns:p14="http://schemas.microsoft.com/office/powerpoint/2010/main" val="134564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19</a:t>
            </a:fld>
            <a:endParaRPr lang="de-DE"/>
          </a:p>
        </p:txBody>
      </p:sp>
    </p:spTree>
    <p:extLst>
      <p:ext uri="{BB962C8B-B14F-4D97-AF65-F5344CB8AC3E}">
        <p14:creationId xmlns:p14="http://schemas.microsoft.com/office/powerpoint/2010/main" val="1311042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20</a:t>
            </a:fld>
            <a:endParaRPr lang="de-DE"/>
          </a:p>
        </p:txBody>
      </p:sp>
    </p:spTree>
    <p:extLst>
      <p:ext uri="{BB962C8B-B14F-4D97-AF65-F5344CB8AC3E}">
        <p14:creationId xmlns:p14="http://schemas.microsoft.com/office/powerpoint/2010/main" val="2614171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21</a:t>
            </a:fld>
            <a:endParaRPr lang="de-DE"/>
          </a:p>
        </p:txBody>
      </p:sp>
    </p:spTree>
    <p:extLst>
      <p:ext uri="{BB962C8B-B14F-4D97-AF65-F5344CB8AC3E}">
        <p14:creationId xmlns:p14="http://schemas.microsoft.com/office/powerpoint/2010/main" val="201267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22</a:t>
            </a:fld>
            <a:endParaRPr lang="de-DE"/>
          </a:p>
        </p:txBody>
      </p:sp>
    </p:spTree>
    <p:extLst>
      <p:ext uri="{BB962C8B-B14F-4D97-AF65-F5344CB8AC3E}">
        <p14:creationId xmlns:p14="http://schemas.microsoft.com/office/powerpoint/2010/main" val="1435633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23</a:t>
            </a:fld>
            <a:endParaRPr lang="de-DE"/>
          </a:p>
        </p:txBody>
      </p:sp>
    </p:spTree>
    <p:extLst>
      <p:ext uri="{BB962C8B-B14F-4D97-AF65-F5344CB8AC3E}">
        <p14:creationId xmlns:p14="http://schemas.microsoft.com/office/powerpoint/2010/main" val="3552142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24</a:t>
            </a:fld>
            <a:endParaRPr lang="de-DE"/>
          </a:p>
        </p:txBody>
      </p:sp>
    </p:spTree>
    <p:extLst>
      <p:ext uri="{BB962C8B-B14F-4D97-AF65-F5344CB8AC3E}">
        <p14:creationId xmlns:p14="http://schemas.microsoft.com/office/powerpoint/2010/main" val="41899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a:t>
            </a:fld>
            <a:endParaRPr lang="de-DE"/>
          </a:p>
        </p:txBody>
      </p:sp>
    </p:spTree>
    <p:extLst>
      <p:ext uri="{BB962C8B-B14F-4D97-AF65-F5344CB8AC3E}">
        <p14:creationId xmlns:p14="http://schemas.microsoft.com/office/powerpoint/2010/main" val="1899179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25</a:t>
            </a:fld>
            <a:endParaRPr lang="de-DE"/>
          </a:p>
        </p:txBody>
      </p:sp>
    </p:spTree>
    <p:extLst>
      <p:ext uri="{BB962C8B-B14F-4D97-AF65-F5344CB8AC3E}">
        <p14:creationId xmlns:p14="http://schemas.microsoft.com/office/powerpoint/2010/main" val="430424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D4B9A9E5-4F7F-4A7D-9DE1-899232329269}" type="slidenum">
              <a:rPr lang="de-DE" smtClean="0"/>
              <a:t>26</a:t>
            </a:fld>
            <a:endParaRPr lang="de-DE"/>
          </a:p>
        </p:txBody>
      </p:sp>
    </p:spTree>
    <p:extLst>
      <p:ext uri="{BB962C8B-B14F-4D97-AF65-F5344CB8AC3E}">
        <p14:creationId xmlns:p14="http://schemas.microsoft.com/office/powerpoint/2010/main" val="170328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3</a:t>
            </a:fld>
            <a:endParaRPr lang="de-DE"/>
          </a:p>
        </p:txBody>
      </p:sp>
    </p:spTree>
    <p:extLst>
      <p:ext uri="{BB962C8B-B14F-4D97-AF65-F5344CB8AC3E}">
        <p14:creationId xmlns:p14="http://schemas.microsoft.com/office/powerpoint/2010/main" val="4104239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9</a:t>
            </a:fld>
            <a:endParaRPr lang="de-DE"/>
          </a:p>
        </p:txBody>
      </p:sp>
    </p:spTree>
    <p:extLst>
      <p:ext uri="{BB962C8B-B14F-4D97-AF65-F5344CB8AC3E}">
        <p14:creationId xmlns:p14="http://schemas.microsoft.com/office/powerpoint/2010/main" val="342134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10</a:t>
            </a:fld>
            <a:endParaRPr lang="de-DE"/>
          </a:p>
        </p:txBody>
      </p:sp>
    </p:spTree>
    <p:extLst>
      <p:ext uri="{BB962C8B-B14F-4D97-AF65-F5344CB8AC3E}">
        <p14:creationId xmlns:p14="http://schemas.microsoft.com/office/powerpoint/2010/main" val="1362879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11</a:t>
            </a:fld>
            <a:endParaRPr lang="de-DE"/>
          </a:p>
        </p:txBody>
      </p:sp>
    </p:spTree>
    <p:extLst>
      <p:ext uri="{BB962C8B-B14F-4D97-AF65-F5344CB8AC3E}">
        <p14:creationId xmlns:p14="http://schemas.microsoft.com/office/powerpoint/2010/main" val="158807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12</a:t>
            </a:fld>
            <a:endParaRPr lang="de-DE"/>
          </a:p>
        </p:txBody>
      </p:sp>
    </p:spTree>
    <p:extLst>
      <p:ext uri="{BB962C8B-B14F-4D97-AF65-F5344CB8AC3E}">
        <p14:creationId xmlns:p14="http://schemas.microsoft.com/office/powerpoint/2010/main" val="167324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13</a:t>
            </a:fld>
            <a:endParaRPr lang="de-DE"/>
          </a:p>
        </p:txBody>
      </p:sp>
    </p:spTree>
    <p:extLst>
      <p:ext uri="{BB962C8B-B14F-4D97-AF65-F5344CB8AC3E}">
        <p14:creationId xmlns:p14="http://schemas.microsoft.com/office/powerpoint/2010/main" val="101528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14</a:t>
            </a:fld>
            <a:endParaRPr lang="de-DE"/>
          </a:p>
        </p:txBody>
      </p:sp>
    </p:spTree>
    <p:extLst>
      <p:ext uri="{BB962C8B-B14F-4D97-AF65-F5344CB8AC3E}">
        <p14:creationId xmlns:p14="http://schemas.microsoft.com/office/powerpoint/2010/main" val="772062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pic>
        <p:nvPicPr>
          <p:cNvPr id="8" name="Grafik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tvergleich">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3" name="Textplatzhalt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4" name="Textplatzhalt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pic>
        <p:nvPicPr>
          <p:cNvPr id="11" name="Grafik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Inhaltsplatzhalter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p:txBody>
      </p:sp>
      <p:sp>
        <p:nvSpPr>
          <p:cNvPr id="26" name="Inhaltsplatzhalter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a:p>
            <a:pPr lvl="1" rtl="0"/>
            <a:endParaRPr lang="de-DE" noProof="0"/>
          </a:p>
        </p:txBody>
      </p:sp>
      <p:sp>
        <p:nvSpPr>
          <p:cNvPr id="27" name="Inhaltsplatzhalter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20XX</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Verkaufspräsentation</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Zwei Inhalte">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MASTERTEXT DURCH KLICKEN BEARBEITEN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20XX</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Verkaufspräsentation</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pic>
        <p:nvPicPr>
          <p:cNvPr id="11" name="Grafik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el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18" name="Textplatzhalt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26" name="Textplatzhalt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rtl="0"/>
            <a:r>
              <a:rPr lang="de-DE" noProof="0"/>
              <a:t>Klicken, um Namen hinzuzufügen</a:t>
            </a:r>
          </a:p>
        </p:txBody>
      </p:sp>
      <p:sp>
        <p:nvSpPr>
          <p:cNvPr id="23" name="Textplatzhalt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17" name="Textplatzhalt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20" name="Textplatzhalt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19" name="Textplatzhalt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21" name="Textplatzhalt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16" name="Textplatzhalt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22" name="Textplatzhalt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cxnSp>
        <p:nvCxnSpPr>
          <p:cNvPr id="24" name="Gerader Verbinde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umsplatzhalt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20XX</a:t>
            </a:r>
          </a:p>
        </p:txBody>
      </p:sp>
      <p:sp>
        <p:nvSpPr>
          <p:cNvPr id="32" name="Fußzeilenplatzhalt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Verkaufspräsentation</a:t>
            </a:r>
          </a:p>
        </p:txBody>
      </p:sp>
      <p:sp>
        <p:nvSpPr>
          <p:cNvPr id="33" name="Foliennummernplatzhalt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el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20" name="Textplatzhalt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5" name="Textplatzhalt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6" name="Textplatzhalt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7" name="Textplatzhalt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8" name="Textplatzhalt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9" name="Textplatzhalt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1" name="Datumsplatzhalt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20XX</a:t>
            </a:r>
          </a:p>
        </p:txBody>
      </p:sp>
      <p:sp>
        <p:nvSpPr>
          <p:cNvPr id="22" name="Fußzeilenplatzhalt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Verkaufspräsentation</a:t>
            </a:r>
          </a:p>
        </p:txBody>
      </p:sp>
      <p:sp>
        <p:nvSpPr>
          <p:cNvPr id="24" name="Foliennummernplatzhalt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agramm und Tabelle">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de-DE" noProof="0"/>
              <a:t>Textmasterformat durch Klicken bearbeiten</a:t>
            </a:r>
          </a:p>
        </p:txBody>
      </p:sp>
      <p:sp>
        <p:nvSpPr>
          <p:cNvPr id="7" name="Diagrammplatzhalter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de-DE" noProof="0"/>
              <a:t>Diagramm durch Klicken auf das Symbol hinzufügen</a:t>
            </a:r>
          </a:p>
        </p:txBody>
      </p:sp>
      <p:sp>
        <p:nvSpPr>
          <p:cNvPr id="11" name="Textplatzhalter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de-DE" noProof="0"/>
              <a:t>Zum Bearbeiten klicken</a:t>
            </a:r>
          </a:p>
        </p:txBody>
      </p:sp>
      <p:sp>
        <p:nvSpPr>
          <p:cNvPr id="13" name="Inhaltsplatzhalt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de-DE" noProof="0"/>
              <a:t>Klicken, um Inhalt hinzuzufügen</a:t>
            </a:r>
          </a:p>
        </p:txBody>
      </p:sp>
      <p:sp>
        <p:nvSpPr>
          <p:cNvPr id="3" name="Datumsplatzhalt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de-DE" noProof="0"/>
              <a:t>20XX</a:t>
            </a:r>
          </a:p>
        </p:txBody>
      </p:sp>
      <p:sp>
        <p:nvSpPr>
          <p:cNvPr id="4" name="Fußzeilenplatzhalt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de-DE" noProof="0"/>
              <a:t>Verkaufspräsentation</a:t>
            </a:r>
          </a:p>
        </p:txBody>
      </p:sp>
      <p:sp>
        <p:nvSpPr>
          <p:cNvPr id="5" name="Foliennummernplatzhalt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eitachse 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solidFill>
                <a:schemeClr val="tx1">
                  <a:lumMod val="75000"/>
                  <a:lumOff val="25000"/>
                </a:schemeClr>
              </a:solidFill>
            </a:endParaRPr>
          </a:p>
        </p:txBody>
      </p:sp>
      <p:sp>
        <p:nvSpPr>
          <p:cNvPr id="2" name="Titel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6" name="Textplatzhalt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de-DE" noProof="0"/>
              <a:t>Jahr</a:t>
            </a:r>
          </a:p>
        </p:txBody>
      </p:sp>
      <p:sp>
        <p:nvSpPr>
          <p:cNvPr id="7" name="Textplatzhalt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8" name="Textplatzhalt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9" name="Textplatzhalt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0" name="Textplatzhalt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1" name="Textplatzhalt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de-DE" noProof="0"/>
              <a:t>Jahr</a:t>
            </a:r>
          </a:p>
        </p:txBody>
      </p:sp>
      <p:sp>
        <p:nvSpPr>
          <p:cNvPr id="12" name="Textplatzhalt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3" name="Textplatzhalt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4" name="Textplatzhalt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5" name="Textplatzhalt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6" name="Textplatzhalt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7" name="Textplatzhalt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8" name="Textplatzhalt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9" name="Textplatzhalt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0" name="Textplatzhalt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1" name="Textplatzhalt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2" name="Textplatzhalt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3" name="Textplatzhalt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4" name="Textplatzhalt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5" name="Textplatzhalt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6" name="Textplatzhalt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7" name="Textplatzhalt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8" name="Textplatzhalt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9" name="Textplatzhalt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0" name="Textplatzhalt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1" name="Textplatzhalt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2" name="Rechteck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solidFill>
                <a:schemeClr val="tx1">
                  <a:lumMod val="75000"/>
                  <a:lumOff val="25000"/>
                </a:schemeClr>
              </a:solidFill>
            </a:endParaRPr>
          </a:p>
        </p:txBody>
      </p:sp>
      <p:sp>
        <p:nvSpPr>
          <p:cNvPr id="36" name="Datumsplatzhalt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20XX</a:t>
            </a:r>
          </a:p>
        </p:txBody>
      </p:sp>
      <p:sp>
        <p:nvSpPr>
          <p:cNvPr id="37" name="Fußzeilenplatzhalt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Verkaufspräsentation</a:t>
            </a:r>
          </a:p>
        </p:txBody>
      </p:sp>
      <p:sp>
        <p:nvSpPr>
          <p:cNvPr id="38" name="Foliennummernplatzhalt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Platzhalt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de-DE" noProof="0"/>
              <a:t>Klicken Sie auf Symbol, um die SmartArt-Grafik hinzufügen</a:t>
            </a:r>
          </a:p>
        </p:txBody>
      </p:sp>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de-DE" noProof="0"/>
              <a:t>20XX</a:t>
            </a:r>
          </a:p>
        </p:txBody>
      </p:sp>
      <p:sp>
        <p:nvSpPr>
          <p:cNvPr id="4" name="Fußzeilenplatzhalt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de-DE" noProof="0"/>
              <a:t>Verkaufspräsentation</a:t>
            </a:r>
          </a:p>
        </p:txBody>
      </p:sp>
      <p:cxnSp>
        <p:nvCxnSpPr>
          <p:cNvPr id="10" name="Gerader Verbinde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folie 4 Personen">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1" name="Bildplatzhalter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17" name="Bildplatzhalter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18" name="Bildplatzhalter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de-DE" noProof="0"/>
              <a:t>Klicken Sie, um ein Bild hinzuzufügen.</a:t>
            </a:r>
          </a:p>
        </p:txBody>
      </p:sp>
      <p:sp>
        <p:nvSpPr>
          <p:cNvPr id="19" name="Bildplatzhalter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3" name="Textplatzhalt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4" name="Textplatzhalt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5" name="Textplatzhalt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6" name="Textplatzhalt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7" name="Textplatzhalt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8" name="Textplatzhalt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9" name="Textplatzhalt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20XX</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Verkaufspräsentation</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cxnSp>
        <p:nvCxnSpPr>
          <p:cNvPr id="10" name="Gerader Verbinde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folie 8 Personen">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de-DE" noProof="0"/>
              <a:t>TITELMASTERFORMAT DURCH KLICKEN BEARBEITEN</a:t>
            </a:r>
          </a:p>
        </p:txBody>
      </p:sp>
      <p:sp>
        <p:nvSpPr>
          <p:cNvPr id="11" name="Bildplatzhalter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17" name="Bildplatzhalter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18" name="Bildplatzhalter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de-DE" noProof="0"/>
              <a:t>Klicken Sie, um ein Bild hinzuzufügen.</a:t>
            </a:r>
          </a:p>
        </p:txBody>
      </p:sp>
      <p:sp>
        <p:nvSpPr>
          <p:cNvPr id="19" name="Bildplatzhalter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6" name="Textplatzhalt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3" name="Textplatzhalt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7" name="Textplatzhalt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4" name="Textplatzhalt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8" name="Textplatzhalt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5" name="Textplatzhalt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9" name="Textplatzhalt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55" name="Bildplatzhalter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6" name="Bildplatzhalter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7" name="Bildplatzhalter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de-DE" noProof="0"/>
              <a:t>Klicken Sie, um ein Bild hinzuzufügen.</a:t>
            </a:r>
          </a:p>
        </p:txBody>
      </p:sp>
      <p:sp>
        <p:nvSpPr>
          <p:cNvPr id="58" name="Bildplatzhalter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4" name="Textplatzhalt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2" name="Textplatzhalt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59" name="Textplatzhalt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3" name="Textplatzhalt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0" name="Textplatzhalt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4" name="Textplatzhalt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1" name="Textplatzhalt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5" name="Textplatzhalt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de-DE" noProof="0"/>
              <a:t>20XX</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de-DE" noProof="0"/>
              <a:t>Verkaufspräsentation</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de-DE" noProof="0" smtClean="0"/>
              <a:t>‹Nr.›</a:t>
            </a:fld>
            <a:endParaRPr lang="de-DE" noProof="0"/>
          </a:p>
        </p:txBody>
      </p:sp>
      <p:pic>
        <p:nvPicPr>
          <p:cNvPr id="13" name="Grafik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nhal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1" name="Inhaltsplatzhalt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7" name="Textplatzhalt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4" name="Inhaltsplatzhalt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8" name="Textplatzhalt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ZUM BEARBEITEN KLICKEN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5" name="Inhaltsplatzhalt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21" name="Textplatzhalt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9" name="Textplatzhalt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6" name="Inhaltsplatzhalt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14" name="Textplatzhalt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3" name="Textplatzhalt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cxnSp>
        <p:nvCxnSpPr>
          <p:cNvPr id="16" name="Gerader Verbinde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Inhaltsplatzhalter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20XX</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Verkaufspräsentation</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agesordnung">
    <p:bg>
      <p:bgPr>
        <a:solidFill>
          <a:schemeClr val="bg1"/>
        </a:solidFill>
        <a:effectLst/>
      </p:bgPr>
    </p:bg>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el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de-DE" noProof="0"/>
              <a:t>20XX</a:t>
            </a:r>
          </a:p>
        </p:txBody>
      </p:sp>
      <p:sp>
        <p:nvSpPr>
          <p:cNvPr id="5" name="Fußzeilenplatzhalt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de-DE" noProof="0"/>
              <a:t>Verkaufspräsentation</a:t>
            </a:r>
          </a:p>
        </p:txBody>
      </p:sp>
      <p:sp>
        <p:nvSpPr>
          <p:cNvPr id="6" name="Foliennummernplatzhalt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Zusammenfass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cxnSp>
        <p:nvCxnSpPr>
          <p:cNvPr id="23" name="Gerader Verbinde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umsplatzhalt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20XX</a:t>
            </a:r>
          </a:p>
        </p:txBody>
      </p:sp>
      <p:sp>
        <p:nvSpPr>
          <p:cNvPr id="22" name="Fußzeilenplatzhalt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Verkaufspräsentation</a:t>
            </a:r>
          </a:p>
        </p:txBody>
      </p:sp>
      <p:sp>
        <p:nvSpPr>
          <p:cNvPr id="24" name="Foliennummernplatzhalt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Schlussbemerkung">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pic>
        <p:nvPicPr>
          <p:cNvPr id="6" name="Grafik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umsplatzhalt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de-DE" noProof="0"/>
              <a:t>20XX</a:t>
            </a:r>
          </a:p>
        </p:txBody>
      </p:sp>
      <p:sp>
        <p:nvSpPr>
          <p:cNvPr id="10" name="Fußzeilenplatzhalt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de-DE" noProof="0"/>
              <a:t>Verkaufspräsentation</a:t>
            </a:r>
          </a:p>
        </p:txBody>
      </p:sp>
      <p:sp>
        <p:nvSpPr>
          <p:cNvPr id="11" name="Foliennummernplatzhalt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eitachse">
    <p:spTree>
      <p:nvGrpSpPr>
        <p:cNvPr id="1" name=""/>
        <p:cNvGrpSpPr/>
        <p:nvPr/>
      </p:nvGrpSpPr>
      <p:grpSpPr>
        <a:xfrm>
          <a:off x="0" y="0"/>
          <a:ext cx="0" cy="0"/>
          <a:chOff x="0" y="0"/>
          <a:chExt cx="0" cy="0"/>
        </a:xfrm>
      </p:grpSpPr>
      <p:sp>
        <p:nvSpPr>
          <p:cNvPr id="12" name="Grafik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de-DE" noProof="0"/>
          </a:p>
        </p:txBody>
      </p:sp>
      <p:sp>
        <p:nvSpPr>
          <p:cNvPr id="2" name="Titel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 DURCH KLICKEN BEARBEITEN</a:t>
            </a:r>
          </a:p>
        </p:txBody>
      </p:sp>
      <p:sp>
        <p:nvSpPr>
          <p:cNvPr id="16" name="Textplatzhalt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7" name="Textplatzhalt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8" name="Textplatzhalt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9" name="Textplatzhalt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34" name="Textplatzhalt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5" name="Textplatzhalt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6" name="Textplatzhalt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7" name="Textplatzhalt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cxnSp>
        <p:nvCxnSpPr>
          <p:cNvPr id="3" name="Gerader Verbinde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Gerader Verbinde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Gerader Verbinde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Gerader Verbinde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umsplatzhalt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de-DE" noProof="0"/>
              <a:t>20XX</a:t>
            </a:r>
          </a:p>
        </p:txBody>
      </p:sp>
      <p:sp>
        <p:nvSpPr>
          <p:cNvPr id="6" name="Fußzeilenplatzhalt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de-DE" noProof="0"/>
              <a:t>Verkaufspräsentation</a:t>
            </a:r>
          </a:p>
        </p:txBody>
      </p:sp>
      <p:sp>
        <p:nvSpPr>
          <p:cNvPr id="7" name="Foliennummernplatzhalt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3 Spalte">
    <p:bg>
      <p:bgPr>
        <a:solidFill>
          <a:schemeClr val="accent2"/>
        </a:solidFill>
        <a:effectLst/>
      </p:bgPr>
    </p:bg>
    <p:spTree>
      <p:nvGrpSpPr>
        <p:cNvPr id="1" name=""/>
        <p:cNvGrpSpPr/>
        <p:nvPr/>
      </p:nvGrpSpPr>
      <p:grpSpPr>
        <a:xfrm>
          <a:off x="0" y="0"/>
          <a:ext cx="0" cy="0"/>
          <a:chOff x="0" y="0"/>
          <a:chExt cx="0" cy="0"/>
        </a:xfrm>
      </p:grpSpPr>
      <p:sp>
        <p:nvSpPr>
          <p:cNvPr id="14" name="Titel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7" name="Textplatzhalt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1" name="Textplatzhalt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32" name="Textplatzhalt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3" name="Textplatzhalt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34" name="Textplatzhalt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2" name="Textplatzhalt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13" name="Textplatzhalt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 name="Datumsplatzhalt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de-DE" noProof="0"/>
              <a:t>20XX</a:t>
            </a:r>
          </a:p>
        </p:txBody>
      </p:sp>
      <p:sp>
        <p:nvSpPr>
          <p:cNvPr id="4" name="Fußzeilenplatzhalt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de-DE" noProof="0"/>
              <a:t>Verkaufspräsentation</a:t>
            </a:r>
          </a:p>
        </p:txBody>
      </p:sp>
      <p:sp>
        <p:nvSpPr>
          <p:cNvPr id="5" name="Foliennummernplatzhalt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de-DE" noProof="0" smtClean="0"/>
              <a:t>‹Nr.›</a:t>
            </a:fld>
            <a:endParaRPr lang="de-DE" noProof="0"/>
          </a:p>
        </p:txBody>
      </p:sp>
      <p:cxnSp>
        <p:nvCxnSpPr>
          <p:cNvPr id="2" name="Gerader Verbinde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fik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2 Spalte">
    <p:bg>
      <p:bgPr>
        <a:solidFill>
          <a:schemeClr val="bg1"/>
        </a:solidFill>
        <a:effectLst/>
      </p:bgPr>
    </p:bg>
    <p:spTree>
      <p:nvGrpSpPr>
        <p:cNvPr id="1" name=""/>
        <p:cNvGrpSpPr/>
        <p:nvPr/>
      </p:nvGrpSpPr>
      <p:grpSpPr>
        <a:xfrm>
          <a:off x="0" y="0"/>
          <a:ext cx="0" cy="0"/>
          <a:chOff x="0" y="0"/>
          <a:chExt cx="0" cy="0"/>
        </a:xfrm>
      </p:grpSpPr>
      <p:sp>
        <p:nvSpPr>
          <p:cNvPr id="14" name="Titel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7" name="Textplatzhalt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6" name="Textplatzhalt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8" name="Textplatzhalt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9" name="Textplatzhalt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0" name="Textplatzhalt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3" name="Textplatzhalt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4" name="Textplatzhalt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 name="Datumsplatzhalt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de-DE" noProof="0"/>
              <a:t>20XX</a:t>
            </a:r>
          </a:p>
        </p:txBody>
      </p:sp>
      <p:sp>
        <p:nvSpPr>
          <p:cNvPr id="4" name="Fußzeilenplatzhalt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de-DE" noProof="0"/>
              <a:t>Verkaufspräsentation</a:t>
            </a:r>
          </a:p>
        </p:txBody>
      </p:sp>
      <p:sp>
        <p:nvSpPr>
          <p:cNvPr id="5" name="Foliennummernplatzhalt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de-DE" noProof="0" smtClean="0"/>
              <a:pPr rtl="0"/>
              <a:t>‹Nr.›</a:t>
            </a:fld>
            <a:endParaRPr lang="de-DE" noProof="0"/>
          </a:p>
        </p:txBody>
      </p:sp>
      <p:pic>
        <p:nvPicPr>
          <p:cNvPr id="2" name="Grafik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inführun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cxnSp>
        <p:nvCxnSpPr>
          <p:cNvPr id="14" name="Gerader Verbinde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umsplatzhalt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20XX</a:t>
            </a:r>
          </a:p>
        </p:txBody>
      </p:sp>
      <p:sp>
        <p:nvSpPr>
          <p:cNvPr id="10" name="Fußzeilenplatzhalt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de-DE" noProof="0"/>
              <a:t>Verkaufspräsentation</a:t>
            </a:r>
          </a:p>
        </p:txBody>
      </p:sp>
      <p:sp>
        <p:nvSpPr>
          <p:cNvPr id="11" name="Foliennummernplatzhalt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nittsumbruch">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de-DE" noProof="0"/>
              <a:t>TITELMASTERFORMAT DURCH KLICKEN BEARBEITEN</a:t>
            </a:r>
          </a:p>
        </p:txBody>
      </p:sp>
      <p:pic>
        <p:nvPicPr>
          <p:cNvPr id="5" name="Grafik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el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cxnSp>
        <p:nvCxnSpPr>
          <p:cNvPr id="9" name="Gerader Verbinde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platzhalt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2" name="Textplatzhalt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3" name="Textplatzhalt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4" name="Textplatzhalt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5" name="Textplatzhalt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6" name="Textplatzhalt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7" name="Datumsplatzhalt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de-DE" noProof="0"/>
              <a:t>20XX</a:t>
            </a:r>
          </a:p>
        </p:txBody>
      </p:sp>
      <p:sp>
        <p:nvSpPr>
          <p:cNvPr id="18" name="Fußzeilenplatzhalt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de-DE" noProof="0"/>
              <a:t>Verkaufspräsentation</a:t>
            </a:r>
          </a:p>
        </p:txBody>
      </p:sp>
      <p:sp>
        <p:nvSpPr>
          <p:cNvPr id="19" name="Foliennummernplatzhalt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de-DE" noProof="0" smtClean="0"/>
              <a:pPr rtl="0"/>
              <a:t>‹Nr.›</a:t>
            </a:fld>
            <a:endParaRPr lang="de-DE"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rei Inhalte">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MASTERTEXT DURCH KLICKEN BEARBEITEN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Textplatzhalt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20XX</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Verkaufspräsentation</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cxnSp>
        <p:nvCxnSpPr>
          <p:cNvPr id="16" name="Gerader Verbinde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de-DE" noProof="0"/>
              <a:t>20XX</a:t>
            </a:r>
          </a:p>
        </p:txBody>
      </p:sp>
      <p:sp>
        <p:nvSpPr>
          <p:cNvPr id="5" name="Fußzeilenplatzhalt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de-DE" noProof="0"/>
              <a:t>Verkaufspräsentation</a:t>
            </a:r>
          </a:p>
        </p:txBody>
      </p:sp>
      <p:sp>
        <p:nvSpPr>
          <p:cNvPr id="6" name="Foliennummernplatzhalt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de-DE" noProof="0" smtClean="0"/>
              <a:pPr rtl="0"/>
              <a:t>‹Nr.›</a:t>
            </a:fld>
            <a:endParaRPr lang="de-DE"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23.xml.rels><?xml version="1.0" encoding="UTF-8" standalone="yes"?>
<Relationships xmlns="http://schemas.openxmlformats.org/package/2006/relationships"><Relationship Id="rId8" Type="http://schemas.openxmlformats.org/officeDocument/2006/relationships/image" Target="../media/image55.jpg"/><Relationship Id="rId3" Type="http://schemas.openxmlformats.org/officeDocument/2006/relationships/image" Target="../media/image50.jpg"/><Relationship Id="rId7" Type="http://schemas.openxmlformats.org/officeDocument/2006/relationships/image" Target="../media/image54.jp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53.jpg"/><Relationship Id="rId5" Type="http://schemas.openxmlformats.org/officeDocument/2006/relationships/image" Target="../media/image52.jpg"/><Relationship Id="rId10" Type="http://schemas.openxmlformats.org/officeDocument/2006/relationships/image" Target="../media/image57.jpg"/><Relationship Id="rId4" Type="http://schemas.openxmlformats.org/officeDocument/2006/relationships/image" Target="../media/image51.jpg"/><Relationship Id="rId9" Type="http://schemas.openxmlformats.org/officeDocument/2006/relationships/image" Target="../media/image56.jpg"/></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16.xml"/><Relationship Id="rId7" Type="http://schemas.openxmlformats.org/officeDocument/2006/relationships/image" Target="../media/image32.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microsoft.com/office/2007/relationships/media" Target="../media/media3.wav"/><Relationship Id="rId7" Type="http://schemas.openxmlformats.org/officeDocument/2006/relationships/slideLayout" Target="../slideLayouts/slideLayout9.xml"/><Relationship Id="rId12" Type="http://schemas.openxmlformats.org/officeDocument/2006/relationships/image" Target="../media/image42.png"/><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audio" Target="../media/media4.wav"/><Relationship Id="rId11" Type="http://schemas.openxmlformats.org/officeDocument/2006/relationships/image" Target="../media/image41.png"/><Relationship Id="rId5" Type="http://schemas.microsoft.com/office/2007/relationships/media" Target="../media/media4.wav"/><Relationship Id="rId15" Type="http://schemas.openxmlformats.org/officeDocument/2006/relationships/image" Target="../media/image44.png"/><Relationship Id="rId10" Type="http://schemas.openxmlformats.org/officeDocument/2006/relationships/image" Target="../media/image40.png"/><Relationship Id="rId4" Type="http://schemas.openxmlformats.org/officeDocument/2006/relationships/audio" Target="../media/media3.wav"/><Relationship Id="rId9" Type="http://schemas.openxmlformats.org/officeDocument/2006/relationships/image" Target="../media/image39.png"/><Relationship Id="rId1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6815C6-3AD0-46E6-A74A-1967BD91AF50}"/>
              </a:ext>
            </a:extLst>
          </p:cNvPr>
          <p:cNvSpPr>
            <a:spLocks noGrp="1"/>
          </p:cNvSpPr>
          <p:nvPr>
            <p:ph type="ctrTitle"/>
          </p:nvPr>
        </p:nvSpPr>
        <p:spPr>
          <a:xfrm>
            <a:off x="4925961" y="3796291"/>
            <a:ext cx="6431850" cy="1122202"/>
          </a:xfrm>
        </p:spPr>
        <p:txBody>
          <a:bodyPr rtlCol="0"/>
          <a:lstStyle/>
          <a:p>
            <a:pPr rtl="0"/>
            <a:r>
              <a:rPr lang="de-DE" sz="3000" dirty="0"/>
              <a:t>Digitale Sprachverarbeitung </a:t>
            </a:r>
          </a:p>
        </p:txBody>
      </p:sp>
      <p:sp>
        <p:nvSpPr>
          <p:cNvPr id="3" name="Untertitel 2">
            <a:extLst>
              <a:ext uri="{FF2B5EF4-FFF2-40B4-BE49-F238E27FC236}">
                <a16:creationId xmlns:a16="http://schemas.microsoft.com/office/drawing/2014/main" id="{1901B20D-4C28-4DA3-ABBD-718C22A5E58B}"/>
              </a:ext>
            </a:extLst>
          </p:cNvPr>
          <p:cNvSpPr>
            <a:spLocks noGrp="1"/>
          </p:cNvSpPr>
          <p:nvPr>
            <p:ph type="subTitle" idx="1"/>
          </p:nvPr>
        </p:nvSpPr>
        <p:spPr>
          <a:xfrm>
            <a:off x="6416041" y="4963328"/>
            <a:ext cx="4941770" cy="396660"/>
          </a:xfrm>
        </p:spPr>
        <p:txBody>
          <a:bodyPr rtlCol="0"/>
          <a:lstStyle/>
          <a:p>
            <a:pPr rtl="0"/>
            <a:r>
              <a:rPr lang="de-DE" dirty="0"/>
              <a:t>Labor 1 : Sprachsignale plotten, laden und erzeugen</a:t>
            </a:r>
          </a:p>
        </p:txBody>
      </p:sp>
      <p:sp>
        <p:nvSpPr>
          <p:cNvPr id="4" name="Textfeld 3">
            <a:extLst>
              <a:ext uri="{FF2B5EF4-FFF2-40B4-BE49-F238E27FC236}">
                <a16:creationId xmlns:a16="http://schemas.microsoft.com/office/drawing/2014/main" id="{1A267F27-C6C3-F22A-E5E3-A8B9AD20DC32}"/>
              </a:ext>
            </a:extLst>
          </p:cNvPr>
          <p:cNvSpPr txBox="1"/>
          <p:nvPr/>
        </p:nvSpPr>
        <p:spPr>
          <a:xfrm>
            <a:off x="6556681" y="5381060"/>
            <a:ext cx="4660490" cy="954107"/>
          </a:xfrm>
          <a:prstGeom prst="rect">
            <a:avLst/>
          </a:prstGeom>
          <a:noFill/>
        </p:spPr>
        <p:txBody>
          <a:bodyPr wrap="square" rtlCol="0">
            <a:spAutoFit/>
          </a:bodyPr>
          <a:lstStyle/>
          <a:p>
            <a:pPr algn="r"/>
            <a:r>
              <a:rPr lang="de-DE" sz="1400" dirty="0"/>
              <a:t>Daniel </a:t>
            </a:r>
            <a:r>
              <a:rPr lang="de-DE" sz="1400" dirty="0" err="1"/>
              <a:t>Zaengler</a:t>
            </a:r>
            <a:endParaRPr lang="de-DE" sz="1400" dirty="0"/>
          </a:p>
          <a:p>
            <a:pPr algn="r"/>
            <a:r>
              <a:rPr lang="de-DE" sz="1400" dirty="0"/>
              <a:t>Elena Schwarzbach </a:t>
            </a:r>
          </a:p>
          <a:p>
            <a:pPr algn="r"/>
            <a:r>
              <a:rPr lang="de-DE" sz="1400" dirty="0"/>
              <a:t>Sonia Sinaci </a:t>
            </a:r>
          </a:p>
          <a:p>
            <a:pPr algn="r"/>
            <a:r>
              <a:rPr lang="de-DE" sz="1400" dirty="0"/>
              <a:t>Johannes Hoppe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de-DE"/>
              <a:t>LÖSUNG</a:t>
            </a:r>
          </a:p>
        </p:txBody>
      </p:sp>
      <p:sp>
        <p:nvSpPr>
          <p:cNvPr id="3" name="Inhaltsplatzhalt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de-DE"/>
              <a:t>DIE LÜCKE SCHLIESSEN</a:t>
            </a:r>
          </a:p>
        </p:txBody>
      </p:sp>
      <p:sp>
        <p:nvSpPr>
          <p:cNvPr id="4" name="Textplatzhalt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lstStyle/>
          <a:p>
            <a:pPr rtl="0"/>
            <a:r>
              <a:rPr lang="de-DE" dirty="0"/>
              <a:t>Unser Produkt macht das Leben der Verbraucher einfacher. Kein anderes Produkt auf dem Markt bietet die gleichen Funktionen</a:t>
            </a:r>
          </a:p>
        </p:txBody>
      </p:sp>
      <p:sp>
        <p:nvSpPr>
          <p:cNvPr id="5" name="Textplatzhalt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rtlCol="0">
            <a:normAutofit lnSpcReduction="10000"/>
          </a:bodyPr>
          <a:lstStyle/>
          <a:p>
            <a:pPr rtl="0"/>
            <a:r>
              <a:rPr lang="de-DE"/>
              <a:t>ZIELGRUPPE</a:t>
            </a:r>
          </a:p>
        </p:txBody>
      </p:sp>
      <p:sp>
        <p:nvSpPr>
          <p:cNvPr id="6" name="Textplatzhalt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rtlCol="0"/>
          <a:lstStyle/>
          <a:p>
            <a:pPr rtl="0"/>
            <a:r>
              <a:rPr lang="de-DE" dirty="0"/>
              <a:t>Unsere Zielgruppe ist Gen Z (18-25 Jahre alt)</a:t>
            </a:r>
          </a:p>
          <a:p>
            <a:pPr rtl="0"/>
            <a:endParaRPr lang="de-DE" dirty="0"/>
          </a:p>
        </p:txBody>
      </p:sp>
      <p:sp>
        <p:nvSpPr>
          <p:cNvPr id="7" name="Textplatzhalt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de-DE"/>
              <a:t>KOSTENEINSPARUNGEN</a:t>
            </a:r>
          </a:p>
        </p:txBody>
      </p:sp>
      <p:sp>
        <p:nvSpPr>
          <p:cNvPr id="8" name="Textplatzhalt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lstStyle/>
          <a:p>
            <a:pPr rtl="0"/>
            <a:r>
              <a:rPr lang="de-DE" dirty="0"/>
              <a:t>Ausgaben für Ersatzprodukte reduzieren </a:t>
            </a:r>
          </a:p>
          <a:p>
            <a:pPr rtl="0"/>
            <a:endParaRPr lang="de-DE" dirty="0"/>
          </a:p>
        </p:txBody>
      </p:sp>
      <p:sp>
        <p:nvSpPr>
          <p:cNvPr id="9" name="Textplatzhalt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rtlCol="0">
            <a:normAutofit lnSpcReduction="10000"/>
          </a:bodyPr>
          <a:lstStyle/>
          <a:p>
            <a:pPr rtl="0"/>
            <a:r>
              <a:rPr lang="de-DE"/>
              <a:t>EINFACH ZU VERWENDEN</a:t>
            </a:r>
          </a:p>
        </p:txBody>
      </p:sp>
      <p:sp>
        <p:nvSpPr>
          <p:cNvPr id="10" name="Textplatzhalt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rtlCol="0"/>
          <a:lstStyle/>
          <a:p>
            <a:pPr rtl="0"/>
            <a:r>
              <a:rPr lang="de-DE" dirty="0"/>
              <a:t>Einfaches Design, das dem Kunden gezielt die Informationen liefert, die er braucht</a:t>
            </a:r>
          </a:p>
        </p:txBody>
      </p:sp>
      <p:sp>
        <p:nvSpPr>
          <p:cNvPr id="80" name="Datumsplatzhalt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de-DE"/>
              <a:t>20XX</a:t>
            </a:r>
          </a:p>
        </p:txBody>
      </p:sp>
      <p:sp>
        <p:nvSpPr>
          <p:cNvPr id="81" name="Fußzeilenplatzhalt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de-DE"/>
              <a:t>Verkaufspräsentation</a:t>
            </a:r>
          </a:p>
        </p:txBody>
      </p:sp>
      <p:sp>
        <p:nvSpPr>
          <p:cNvPr id="82" name="Foliennummernplatzhalt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de-DE" smtClean="0"/>
              <a:pPr rtl="0"/>
              <a:t>10</a:t>
            </a:fld>
            <a:endParaRPr lang="de-DE"/>
          </a:p>
        </p:txBody>
      </p:sp>
    </p:spTree>
    <p:extLst>
      <p:ext uri="{BB962C8B-B14F-4D97-AF65-F5344CB8AC3E}">
        <p14:creationId xmlns:p14="http://schemas.microsoft.com/office/powerpoint/2010/main" val="15939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950746" cy="1325563"/>
          </a:xfrm>
        </p:spPr>
        <p:txBody>
          <a:bodyPr rtlCol="0"/>
          <a:lstStyle/>
          <a:p>
            <a:pPr rtl="0"/>
            <a:r>
              <a:rPr lang="de-DE"/>
              <a:t>PRODUKTÜBERSICHT</a:t>
            </a:r>
          </a:p>
        </p:txBody>
      </p:sp>
      <p:sp>
        <p:nvSpPr>
          <p:cNvPr id="3" name="Inhaltsplatzhalt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de-DE"/>
              <a:t>EINDEUTIG</a:t>
            </a:r>
          </a:p>
        </p:txBody>
      </p:sp>
      <p:sp>
        <p:nvSpPr>
          <p:cNvPr id="4" name="Textplatzhalt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rtlCol="0">
            <a:normAutofit/>
          </a:bodyPr>
          <a:lstStyle/>
          <a:p>
            <a:pPr rtl="0"/>
            <a:r>
              <a:rPr lang="de-DE" dirty="0"/>
              <a:t>Einziges Produkt, das speziell für diesen Nischenmarkt bestimmt ist</a:t>
            </a:r>
          </a:p>
        </p:txBody>
      </p:sp>
      <p:sp>
        <p:nvSpPr>
          <p:cNvPr id="5" name="Textplatzhalt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de-DE"/>
              <a:t>ZUERST AUF DEN MARKT</a:t>
            </a:r>
          </a:p>
        </p:txBody>
      </p:sp>
      <p:sp>
        <p:nvSpPr>
          <p:cNvPr id="6" name="Textplatzhalt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rtlCol="0"/>
          <a:lstStyle/>
          <a:p>
            <a:pPr rtl="0"/>
            <a:r>
              <a:rPr lang="de-DE" dirty="0"/>
              <a:t>Das erste hervorragend gestaltete Produkt, das sowohl stilvoll als auch funktional ist</a:t>
            </a:r>
          </a:p>
        </p:txBody>
      </p:sp>
      <p:sp>
        <p:nvSpPr>
          <p:cNvPr id="7" name="Textplatzhalt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de-DE"/>
              <a:t>GEPRÜFT </a:t>
            </a:r>
          </a:p>
        </p:txBody>
      </p:sp>
      <p:sp>
        <p:nvSpPr>
          <p:cNvPr id="8" name="Textplatzhalt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rtlCol="0"/>
          <a:lstStyle/>
          <a:p>
            <a:pPr rtl="0"/>
            <a:r>
              <a:rPr lang="de-DE" dirty="0"/>
              <a:t>Durchgeführte Tests mit Studenten in der Region</a:t>
            </a:r>
          </a:p>
        </p:txBody>
      </p:sp>
      <p:sp>
        <p:nvSpPr>
          <p:cNvPr id="9" name="Textplatzhalt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lnSpcReduction="10000"/>
          </a:bodyPr>
          <a:lstStyle/>
          <a:p>
            <a:pPr rtl="0"/>
            <a:r>
              <a:rPr lang="de-DE"/>
              <a:t>AUTHENTISCH</a:t>
            </a:r>
          </a:p>
        </p:txBody>
      </p:sp>
      <p:sp>
        <p:nvSpPr>
          <p:cNvPr id="10" name="Textplatzhalt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rtlCol="0"/>
          <a:lstStyle/>
          <a:p>
            <a:pPr rtl="0"/>
            <a:r>
              <a:rPr lang="de-DE" dirty="0"/>
              <a:t>Entwickelt mit der Hilfe und dem Input von Experten auf dem Gebiet </a:t>
            </a:r>
          </a:p>
        </p:txBody>
      </p:sp>
      <p:sp>
        <p:nvSpPr>
          <p:cNvPr id="20" name="Datumsplatzhalt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de-DE"/>
              <a:t>20XX</a:t>
            </a:r>
          </a:p>
        </p:txBody>
      </p:sp>
      <p:sp>
        <p:nvSpPr>
          <p:cNvPr id="21" name="Fußzeilenplatzhalt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de-DE"/>
              <a:t>Verkaufspräsentation</a:t>
            </a:r>
          </a:p>
        </p:txBody>
      </p:sp>
      <p:sp>
        <p:nvSpPr>
          <p:cNvPr id="22" name="Foliennummernplatzhalt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de-DE" smtClean="0"/>
              <a:pPr rtl="0"/>
              <a:t>11</a:t>
            </a:fld>
            <a:endParaRPr lang="de-DE"/>
          </a:p>
        </p:txBody>
      </p:sp>
    </p:spTree>
    <p:extLst>
      <p:ext uri="{BB962C8B-B14F-4D97-AF65-F5344CB8AC3E}">
        <p14:creationId xmlns:p14="http://schemas.microsoft.com/office/powerpoint/2010/main" val="184494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rtlCol="0"/>
          <a:lstStyle/>
          <a:p>
            <a:pPr rtl="0"/>
            <a:r>
              <a:rPr lang="de-DE"/>
              <a:t>PRODUKTVORTEILE</a:t>
            </a:r>
            <a:endParaRPr lang="de-DE" dirty="0"/>
          </a:p>
        </p:txBody>
      </p:sp>
      <p:sp>
        <p:nvSpPr>
          <p:cNvPr id="3" name="Inhaltsplatzhalt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pPr rtl="0"/>
            <a:r>
              <a:rPr lang="de-DE" dirty="0"/>
              <a:t>Cooles und stilvolles Produkt</a:t>
            </a:r>
          </a:p>
          <a:p>
            <a:pPr rtl="0"/>
            <a:r>
              <a:rPr lang="de-DE" noProof="1"/>
              <a:t>Bereiche für Community-Verbindungen </a:t>
            </a:r>
          </a:p>
          <a:p>
            <a:pPr rtl="0"/>
            <a:r>
              <a:rPr lang="de-DE" noProof="1"/>
              <a:t>Online-Store und Markttausch</a:t>
            </a:r>
          </a:p>
        </p:txBody>
      </p:sp>
      <p:sp>
        <p:nvSpPr>
          <p:cNvPr id="4" name="Datumsplatzhalt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rtlCol="0"/>
          <a:lstStyle/>
          <a:p>
            <a:pPr rtl="0"/>
            <a:r>
              <a:rPr lang="de-DE"/>
              <a:t>20XX</a:t>
            </a:r>
            <a:endParaRPr lang="de-DE" dirty="0"/>
          </a:p>
        </p:txBody>
      </p:sp>
      <p:sp>
        <p:nvSpPr>
          <p:cNvPr id="5" name="Fußzeilenplatzhalt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rtlCol="0"/>
          <a:lstStyle/>
          <a:p>
            <a:pPr rtl="0"/>
            <a:r>
              <a:rPr lang="de-DE"/>
              <a:t>Verkaufspräsentation</a:t>
            </a:r>
            <a:endParaRPr lang="de-DE" dirty="0"/>
          </a:p>
        </p:txBody>
      </p:sp>
      <p:sp>
        <p:nvSpPr>
          <p:cNvPr id="6" name="Foliennummernplatzhalt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12</a:t>
            </a:fld>
            <a:endParaRPr lang="de-DE" dirty="0"/>
          </a:p>
        </p:txBody>
      </p:sp>
    </p:spTree>
    <p:extLst>
      <p:ext uri="{BB962C8B-B14F-4D97-AF65-F5344CB8AC3E}">
        <p14:creationId xmlns:p14="http://schemas.microsoft.com/office/powerpoint/2010/main" val="134637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3578038" cy="1715531"/>
          </a:xfrm>
        </p:spPr>
        <p:txBody>
          <a:bodyPr rtlCol="0"/>
          <a:lstStyle/>
          <a:p>
            <a:pPr rtl="0"/>
            <a:r>
              <a:rPr lang="de-DE" dirty="0"/>
              <a:t>ÜBERSICHT ÜBER DAS UNTERNEHMEN</a:t>
            </a:r>
          </a:p>
        </p:txBody>
      </p:sp>
    </p:spTree>
    <p:extLst>
      <p:ext uri="{BB962C8B-B14F-4D97-AF65-F5344CB8AC3E}">
        <p14:creationId xmlns:p14="http://schemas.microsoft.com/office/powerpoint/2010/main" val="7077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de-DE"/>
              <a:t>GESCHÄFTSMODELL</a:t>
            </a:r>
            <a:endParaRPr lang="de-DE" dirty="0"/>
          </a:p>
        </p:txBody>
      </p:sp>
      <p:sp>
        <p:nvSpPr>
          <p:cNvPr id="6" name="Textplatzhalt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de-DE" noProof="1"/>
              <a:t>ZUSAMMENFASSUNG</a:t>
            </a:r>
          </a:p>
        </p:txBody>
      </p:sp>
      <p:sp>
        <p:nvSpPr>
          <p:cNvPr id="7" name="Textplatzhalt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a:bodyPr>
          <a:lstStyle/>
          <a:p>
            <a:pPr rtl="0"/>
            <a:r>
              <a:rPr lang="de-DE" noProof="1"/>
              <a:t>Unsere Forschung basiert auf Markttrends und sozialen Medien.</a:t>
            </a:r>
          </a:p>
        </p:txBody>
      </p:sp>
      <p:sp>
        <p:nvSpPr>
          <p:cNvPr id="8" name="Textplatzhalt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de-DE" noProof="1"/>
              <a:t>DESIGN</a:t>
            </a:r>
          </a:p>
        </p:txBody>
      </p:sp>
      <p:sp>
        <p:nvSpPr>
          <p:cNvPr id="9" name="Textplatzhalt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rtlCol="0">
            <a:normAutofit/>
          </a:bodyPr>
          <a:lstStyle/>
          <a:p>
            <a:pPr rtl="0"/>
            <a:r>
              <a:rPr lang="de-DE" noProof="1"/>
              <a:t>Wir sind der Meinung, dass Menschen mehr Produkte benötigen, die speziell für diesen Nischenmarkt bestimmt sind.</a:t>
            </a:r>
          </a:p>
        </p:txBody>
      </p:sp>
      <p:sp>
        <p:nvSpPr>
          <p:cNvPr id="10" name="Textplatzhalt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pPr rtl="0"/>
            <a:r>
              <a:rPr lang="de-DE" noProof="1"/>
              <a:t>FORSCHUNG</a:t>
            </a:r>
          </a:p>
        </p:txBody>
      </p:sp>
      <p:sp>
        <p:nvSpPr>
          <p:cNvPr id="5" name="Textplatzhalt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rtlCol="0">
            <a:normAutofit/>
          </a:bodyPr>
          <a:lstStyle/>
          <a:p>
            <a:pPr rtl="0"/>
            <a:r>
              <a:rPr lang="de-DE" noProof="1"/>
              <a:t>Minimalistisch und einfach zu bedienen </a:t>
            </a:r>
          </a:p>
        </p:txBody>
      </p:sp>
      <p:sp>
        <p:nvSpPr>
          <p:cNvPr id="32" name="Datumsplatzhalt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de-DE"/>
              <a:t>20XX</a:t>
            </a:r>
            <a:endParaRPr lang="de-DE" dirty="0"/>
          </a:p>
        </p:txBody>
      </p:sp>
      <p:sp>
        <p:nvSpPr>
          <p:cNvPr id="3" name="Fußzeilenplatzhalt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pPr rtl="0"/>
            <a:r>
              <a:rPr lang="de-DE"/>
              <a:t>Verkaufspräsentation</a:t>
            </a:r>
            <a:endParaRPr lang="de-DE" dirty="0"/>
          </a:p>
        </p:txBody>
      </p:sp>
      <p:sp>
        <p:nvSpPr>
          <p:cNvPr id="4" name="Foliennummernplatzhalt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de-DE" smtClean="0"/>
              <a:pPr rtl="0"/>
              <a:t>14</a:t>
            </a:fld>
            <a:endParaRPr lang="de-DE" dirty="0"/>
          </a:p>
        </p:txBody>
      </p:sp>
    </p:spTree>
    <p:extLst>
      <p:ext uri="{BB962C8B-B14F-4D97-AF65-F5344CB8AC3E}">
        <p14:creationId xmlns:p14="http://schemas.microsoft.com/office/powerpoint/2010/main" val="206939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de-DE"/>
              <a:t>ÜBERSICHT ÜBER DEN MARKT</a:t>
            </a:r>
            <a:endParaRPr lang="de-DE" dirty="0"/>
          </a:p>
        </p:txBody>
      </p:sp>
      <p:sp>
        <p:nvSpPr>
          <p:cNvPr id="4" name="Textplatzhalt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rtlCol="0"/>
          <a:lstStyle/>
          <a:p>
            <a:pPr rtl="0"/>
            <a:r>
              <a:rPr lang="de-DE" dirty="0"/>
              <a:t>3 Milliarden </a:t>
            </a:r>
            <a:r>
              <a:rPr lang="de-DE" sz="2000" dirty="0"/>
              <a:t>€</a:t>
            </a:r>
            <a:endParaRPr lang="de-DE" dirty="0"/>
          </a:p>
        </p:txBody>
      </p:sp>
      <p:sp>
        <p:nvSpPr>
          <p:cNvPr id="7" name="Inhaltsplatzhalt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pPr rtl="0"/>
            <a:r>
              <a:rPr lang="de-DE" noProof="1"/>
              <a:t>Entwicklungsfreiheit</a:t>
            </a:r>
            <a:endParaRPr lang="de-DE" dirty="0"/>
          </a:p>
          <a:p>
            <a:pPr rtl="0"/>
            <a:r>
              <a:rPr lang="de-DE" noProof="1"/>
              <a:t>Selektiv inklusiver Markt</a:t>
            </a:r>
          </a:p>
          <a:p>
            <a:pPr rtl="0"/>
            <a:r>
              <a:rPr lang="de-DE" noProof="1"/>
              <a:t>Bedienbarer adressierbarer Markt</a:t>
            </a:r>
          </a:p>
          <a:p>
            <a:pPr rtl="0"/>
            <a:endParaRPr lang="de-DE" noProof="1"/>
          </a:p>
        </p:txBody>
      </p:sp>
      <p:sp>
        <p:nvSpPr>
          <p:cNvPr id="6" name="Textplatzhalt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rtlCol="0"/>
          <a:lstStyle/>
          <a:p>
            <a:pPr rtl="0"/>
            <a:r>
              <a:rPr lang="de-DE" dirty="0"/>
              <a:t>1 Milliarde </a:t>
            </a:r>
            <a:r>
              <a:rPr lang="de-DE" sz="2000" dirty="0"/>
              <a:t>€</a:t>
            </a:r>
            <a:endParaRPr lang="de-DE" dirty="0"/>
          </a:p>
        </p:txBody>
      </p:sp>
      <p:sp>
        <p:nvSpPr>
          <p:cNvPr id="3" name="Textplatzhalt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rtlCol="0"/>
          <a:lstStyle/>
          <a:p>
            <a:pPr rtl="0"/>
            <a:r>
              <a:rPr lang="de-DE" dirty="0"/>
              <a:t>Gestaltungsmöglichkeit</a:t>
            </a:r>
          </a:p>
          <a:p>
            <a:pPr rtl="0"/>
            <a:r>
              <a:rPr lang="de-DE" dirty="0"/>
              <a:t>Vollständig inklusiver Markt</a:t>
            </a:r>
          </a:p>
          <a:p>
            <a:pPr rtl="0"/>
            <a:r>
              <a:rPr lang="de-DE" dirty="0"/>
              <a:t>Adressierbarer Markt gesamt</a:t>
            </a:r>
          </a:p>
        </p:txBody>
      </p:sp>
      <p:sp>
        <p:nvSpPr>
          <p:cNvPr id="5" name="Inhaltsplatzhalt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pPr rtl="0"/>
            <a:r>
              <a:rPr lang="de-DE" dirty="0"/>
              <a:t>2 Milliarden </a:t>
            </a:r>
            <a:r>
              <a:rPr lang="de-DE" sz="2000" dirty="0"/>
              <a:t>€</a:t>
            </a:r>
            <a:endParaRPr lang="de-DE" dirty="0"/>
          </a:p>
        </p:txBody>
      </p:sp>
      <p:sp>
        <p:nvSpPr>
          <p:cNvPr id="8" name="Textplatzhalt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rtlCol="0"/>
          <a:lstStyle/>
          <a:p>
            <a:pPr rtl="0"/>
            <a:r>
              <a:rPr lang="de-DE" noProof="1"/>
              <a:t>Wenige Mitbewerber</a:t>
            </a:r>
          </a:p>
          <a:p>
            <a:pPr rtl="0"/>
            <a:r>
              <a:rPr lang="de-DE" noProof="1"/>
              <a:t>Gezielter Markt</a:t>
            </a:r>
          </a:p>
          <a:p>
            <a:pPr rtl="0"/>
            <a:r>
              <a:rPr lang="de-DE" noProof="1"/>
              <a:t>Bedienbarer erzielbarer Markt</a:t>
            </a:r>
            <a:endParaRPr lang="de-DE" dirty="0"/>
          </a:p>
          <a:p>
            <a:pPr rtl="0"/>
            <a:endParaRPr lang="de-DE" dirty="0"/>
          </a:p>
        </p:txBody>
      </p:sp>
      <p:sp>
        <p:nvSpPr>
          <p:cNvPr id="9" name="Datumsplatzhalt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de-DE"/>
              <a:t>20XX</a:t>
            </a:r>
            <a:endParaRPr lang="de-DE" dirty="0"/>
          </a:p>
        </p:txBody>
      </p:sp>
      <p:sp>
        <p:nvSpPr>
          <p:cNvPr id="10" name="Fußzeilenplatzhalt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de-DE"/>
              <a:t>Verkaufspräsentation</a:t>
            </a:r>
            <a:endParaRPr lang="de-DE" dirty="0"/>
          </a:p>
        </p:txBody>
      </p:sp>
      <p:sp>
        <p:nvSpPr>
          <p:cNvPr id="11" name="Foliennummernplatzhalt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15</a:t>
            </a:fld>
            <a:endParaRPr lang="de-DE" dirty="0"/>
          </a:p>
        </p:txBody>
      </p:sp>
    </p:spTree>
    <p:extLst>
      <p:ext uri="{BB962C8B-B14F-4D97-AF65-F5344CB8AC3E}">
        <p14:creationId xmlns:p14="http://schemas.microsoft.com/office/powerpoint/2010/main" val="212117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rtlCol="0"/>
          <a:lstStyle/>
          <a:p>
            <a:pPr rtl="0"/>
            <a:r>
              <a:rPr lang="de-DE"/>
              <a:t>Marktvergleich</a:t>
            </a:r>
          </a:p>
        </p:txBody>
      </p:sp>
      <p:sp>
        <p:nvSpPr>
          <p:cNvPr id="9" name="Textplatzhalter 8">
            <a:extLst>
              <a:ext uri="{FF2B5EF4-FFF2-40B4-BE49-F238E27FC236}">
                <a16:creationId xmlns:a16="http://schemas.microsoft.com/office/drawing/2014/main" id="{8C1455DF-5CEC-44A2-A92D-8E901D15B7CC}"/>
              </a:ext>
            </a:extLst>
          </p:cNvPr>
          <p:cNvSpPr>
            <a:spLocks noGrp="1"/>
          </p:cNvSpPr>
          <p:nvPr>
            <p:ph type="body" idx="1"/>
          </p:nvPr>
        </p:nvSpPr>
        <p:spPr>
          <a:xfrm>
            <a:off x="1881411" y="3136335"/>
            <a:ext cx="1605860" cy="823912"/>
          </a:xfrm>
        </p:spPr>
        <p:txBody>
          <a:bodyPr rtlCol="0"/>
          <a:lstStyle/>
          <a:p>
            <a:pPr rtl="0"/>
            <a:r>
              <a:rPr lang="de-DE" sz="2300" dirty="0"/>
              <a:t>3 Mrd. €</a:t>
            </a:r>
          </a:p>
        </p:txBody>
      </p:sp>
      <p:sp>
        <p:nvSpPr>
          <p:cNvPr id="10" name="Textplatzhalter 9">
            <a:extLst>
              <a:ext uri="{FF2B5EF4-FFF2-40B4-BE49-F238E27FC236}">
                <a16:creationId xmlns:a16="http://schemas.microsoft.com/office/drawing/2014/main" id="{7C7E7B18-D05F-4C44-8718-8C671160FC98}"/>
              </a:ext>
            </a:extLst>
          </p:cNvPr>
          <p:cNvSpPr>
            <a:spLocks noGrp="1"/>
          </p:cNvSpPr>
          <p:nvPr>
            <p:ph type="body" idx="15"/>
          </p:nvPr>
        </p:nvSpPr>
        <p:spPr>
          <a:xfrm>
            <a:off x="5293070" y="3136335"/>
            <a:ext cx="1605860" cy="823912"/>
          </a:xfrm>
        </p:spPr>
        <p:txBody>
          <a:bodyPr rtlCol="0"/>
          <a:lstStyle/>
          <a:p>
            <a:pPr rtl="0"/>
            <a:r>
              <a:rPr lang="de-DE" sz="2300"/>
              <a:t>2 Mrd. €</a:t>
            </a:r>
          </a:p>
        </p:txBody>
      </p:sp>
      <p:sp>
        <p:nvSpPr>
          <p:cNvPr id="11" name="Textplatzhalter 10">
            <a:extLst>
              <a:ext uri="{FF2B5EF4-FFF2-40B4-BE49-F238E27FC236}">
                <a16:creationId xmlns:a16="http://schemas.microsoft.com/office/drawing/2014/main" id="{C4EAD5C6-02F0-4D27-8D85-1BD5EA833D6F}"/>
              </a:ext>
            </a:extLst>
          </p:cNvPr>
          <p:cNvSpPr>
            <a:spLocks noGrp="1"/>
          </p:cNvSpPr>
          <p:nvPr>
            <p:ph type="body" idx="16"/>
          </p:nvPr>
        </p:nvSpPr>
        <p:spPr>
          <a:xfrm>
            <a:off x="8704730" y="3136335"/>
            <a:ext cx="1605860" cy="823912"/>
          </a:xfrm>
        </p:spPr>
        <p:txBody>
          <a:bodyPr rtlCol="0"/>
          <a:lstStyle/>
          <a:p>
            <a:pPr rtl="0"/>
            <a:r>
              <a:rPr lang="de-DE" sz="2300"/>
              <a:t>1 Mrd. €</a:t>
            </a:r>
          </a:p>
        </p:txBody>
      </p:sp>
      <p:sp>
        <p:nvSpPr>
          <p:cNvPr id="19" name="Inhaltsplatzhalt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rtlCol="0"/>
          <a:lstStyle/>
          <a:p>
            <a:pPr rtl="0"/>
            <a:r>
              <a:rPr lang="de-DE" sz="1700" dirty="0"/>
              <a:t>Gestaltungsmöglichkeit</a:t>
            </a:r>
          </a:p>
        </p:txBody>
      </p:sp>
      <p:sp>
        <p:nvSpPr>
          <p:cNvPr id="20" name="Inhaltsplatzhalt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rtlCol="0">
            <a:normAutofit/>
          </a:bodyPr>
          <a:lstStyle/>
          <a:p>
            <a:pPr rtl="0"/>
            <a:r>
              <a:rPr lang="de-DE" sz="1700"/>
              <a:t>Entwicklungsfreiheit</a:t>
            </a:r>
          </a:p>
        </p:txBody>
      </p:sp>
      <p:sp>
        <p:nvSpPr>
          <p:cNvPr id="21" name="Inhaltsplatzhalt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rtlCol="0"/>
          <a:lstStyle/>
          <a:p>
            <a:pPr rtl="0"/>
            <a:r>
              <a:rPr lang="de-DE" sz="1700"/>
              <a:t>Wenige Mitbewerber</a:t>
            </a:r>
          </a:p>
        </p:txBody>
      </p:sp>
      <p:sp>
        <p:nvSpPr>
          <p:cNvPr id="22" name="Inhaltsplatzhalt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rtlCol="0"/>
          <a:lstStyle/>
          <a:p>
            <a:pPr rtl="0"/>
            <a:r>
              <a:rPr lang="de-DE" dirty="0"/>
              <a:t>Adressierbarer Markt</a:t>
            </a:r>
          </a:p>
        </p:txBody>
      </p:sp>
      <p:sp>
        <p:nvSpPr>
          <p:cNvPr id="23" name="Inhaltsplatzhalt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rtlCol="0"/>
          <a:lstStyle/>
          <a:p>
            <a:pPr rtl="0"/>
            <a:r>
              <a:rPr lang="de-DE"/>
              <a:t>Bedienbarer Markt</a:t>
            </a:r>
          </a:p>
        </p:txBody>
      </p:sp>
      <p:sp>
        <p:nvSpPr>
          <p:cNvPr id="24" name="Inhaltsplatzhalt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rtlCol="0"/>
          <a:lstStyle/>
          <a:p>
            <a:pPr rtl="0"/>
            <a:r>
              <a:rPr lang="de-DE"/>
              <a:t>Erzielbarer Markt</a:t>
            </a:r>
          </a:p>
        </p:txBody>
      </p:sp>
      <p:sp>
        <p:nvSpPr>
          <p:cNvPr id="5" name="Datumsplatzhalt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rtlCol="0"/>
          <a:lstStyle/>
          <a:p>
            <a:pPr rtl="0"/>
            <a:r>
              <a:rPr lang="de-DE"/>
              <a:t>20XX</a:t>
            </a:r>
          </a:p>
        </p:txBody>
      </p:sp>
      <p:sp>
        <p:nvSpPr>
          <p:cNvPr id="6" name="Fußzeilenplatzhalt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rtlCol="0"/>
          <a:lstStyle/>
          <a:p>
            <a:pPr rtl="0"/>
            <a:r>
              <a:rPr lang="de-DE"/>
              <a:t>Verkaufspräsentation</a:t>
            </a:r>
          </a:p>
        </p:txBody>
      </p:sp>
      <p:sp>
        <p:nvSpPr>
          <p:cNvPr id="7" name="Foliennummernplatzhalt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16</a:t>
            </a:fld>
            <a:endParaRPr lang="de-DE"/>
          </a:p>
        </p:txBody>
      </p:sp>
    </p:spTree>
    <p:extLst>
      <p:ext uri="{BB962C8B-B14F-4D97-AF65-F5344CB8AC3E}">
        <p14:creationId xmlns:p14="http://schemas.microsoft.com/office/powerpoint/2010/main" val="404854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rtlCol="0"/>
          <a:lstStyle/>
          <a:p>
            <a:pPr rtl="0"/>
            <a:r>
              <a:rPr lang="de-DE"/>
              <a:t>UNSERE KONKURRENZ</a:t>
            </a:r>
            <a:endParaRPr lang="de-DE" dirty="0"/>
          </a:p>
        </p:txBody>
      </p:sp>
      <p:sp>
        <p:nvSpPr>
          <p:cNvPr id="5" name="Textplatzhalt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rtlCol="0"/>
          <a:lstStyle/>
          <a:p>
            <a:pPr rtl="0"/>
            <a:r>
              <a:rPr lang="de-DE"/>
              <a:t>CONTOSO</a:t>
            </a:r>
            <a:endParaRPr lang="de-DE" dirty="0"/>
          </a:p>
        </p:txBody>
      </p:sp>
      <p:sp>
        <p:nvSpPr>
          <p:cNvPr id="6" name="Inhaltsplatzhalt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2207606"/>
          </a:xfrm>
        </p:spPr>
        <p:txBody>
          <a:bodyPr vert="horz" lIns="91440" tIns="45720" rIns="91440" bIns="45720" rtlCol="0" anchor="t">
            <a:normAutofit/>
          </a:bodyPr>
          <a:lstStyle/>
          <a:p>
            <a:pPr rtl="0"/>
            <a:r>
              <a:rPr lang="de-DE" noProof="1"/>
              <a:t>Unser Produkt liegt preismäßig unter dem anderer Unternehmen auf dem Markt</a:t>
            </a:r>
          </a:p>
          <a:p>
            <a:pPr rtl="0"/>
            <a:r>
              <a:rPr lang="de-DE" noProof="1"/>
              <a:t>Das Design ist im Vergleich zu den komplexen Entwürfen der Mitbewerber einfach und einfach zu verwenden.</a:t>
            </a:r>
          </a:p>
          <a:p>
            <a:pPr rtl="0"/>
            <a:r>
              <a:rPr lang="de-DE" noProof="1"/>
              <a:t>Erschwinglichkeit ist der Hauptanziehungspunkt für unsere Verbraucher zu unserem Produkt</a:t>
            </a:r>
          </a:p>
        </p:txBody>
      </p:sp>
      <p:sp>
        <p:nvSpPr>
          <p:cNvPr id="7" name="Textplatzhalt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rtlCol="0"/>
          <a:lstStyle/>
          <a:p>
            <a:pPr rtl="0"/>
            <a:r>
              <a:rPr lang="de-DE"/>
              <a:t>WETTBEWERBER</a:t>
            </a:r>
            <a:endParaRPr lang="de-DE" dirty="0"/>
          </a:p>
        </p:txBody>
      </p:sp>
      <p:sp>
        <p:nvSpPr>
          <p:cNvPr id="11" name="Inhaltsplatzhalt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2207606"/>
          </a:xfrm>
        </p:spPr>
        <p:txBody>
          <a:bodyPr rtlCol="0">
            <a:normAutofit/>
          </a:bodyPr>
          <a:lstStyle/>
          <a:p>
            <a:pPr rtl="0"/>
            <a:r>
              <a:rPr lang="de-DE" noProof="1"/>
              <a:t>Unternehmen A</a:t>
            </a:r>
            <a:br>
              <a:rPr lang="de-DE" noProof="1"/>
            </a:br>
            <a:r>
              <a:rPr lang="de-DE" noProof="1"/>
              <a:t>Produkt ist teurer</a:t>
            </a:r>
          </a:p>
          <a:p>
            <a:pPr rtl="0"/>
            <a:r>
              <a:rPr lang="de-DE" noProof="1"/>
              <a:t>Unternehmen B &amp; C </a:t>
            </a:r>
            <a:br>
              <a:rPr lang="de-DE" noProof="1"/>
            </a:br>
            <a:r>
              <a:rPr lang="de-DE" noProof="1"/>
              <a:t>Das Produkt ist teuer und umständlich zu verwenden</a:t>
            </a:r>
          </a:p>
          <a:p>
            <a:pPr rtl="0"/>
            <a:r>
              <a:rPr lang="de-DE" noProof="1"/>
              <a:t>Unternehmen D &amp; E</a:t>
            </a:r>
            <a:br>
              <a:rPr lang="de-DE" noProof="1"/>
            </a:br>
            <a:r>
              <a:rPr lang="de-DE" noProof="1"/>
              <a:t>Das Produkt ist kostengünstig, aber umständlich zu verwenden.</a:t>
            </a:r>
          </a:p>
        </p:txBody>
      </p:sp>
      <p:sp>
        <p:nvSpPr>
          <p:cNvPr id="12" name="Datumsplatzhalt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rtlCol="0"/>
          <a:lstStyle/>
          <a:p>
            <a:pPr rtl="0"/>
            <a:r>
              <a:rPr lang="de-DE"/>
              <a:t>20XX</a:t>
            </a:r>
            <a:endParaRPr lang="de-DE" dirty="0"/>
          </a:p>
        </p:txBody>
      </p:sp>
      <p:sp>
        <p:nvSpPr>
          <p:cNvPr id="13" name="Fußzeilenplatzhalt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rtlCol="0"/>
          <a:lstStyle/>
          <a:p>
            <a:pPr rtl="0"/>
            <a:r>
              <a:rPr lang="de-DE"/>
              <a:t>Verkaufspräsentation</a:t>
            </a:r>
            <a:endParaRPr lang="de-DE" dirty="0"/>
          </a:p>
        </p:txBody>
      </p:sp>
      <p:sp>
        <p:nvSpPr>
          <p:cNvPr id="14" name="Foliennummernplatzhalt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17</a:t>
            </a:fld>
            <a:endParaRPr lang="de-DE" dirty="0"/>
          </a:p>
        </p:txBody>
      </p:sp>
    </p:spTree>
    <p:extLst>
      <p:ext uri="{BB962C8B-B14F-4D97-AF65-F5344CB8AC3E}">
        <p14:creationId xmlns:p14="http://schemas.microsoft.com/office/powerpoint/2010/main" val="415169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rtlCol="0"/>
          <a:lstStyle/>
          <a:p>
            <a:pPr rtl="0"/>
            <a:r>
              <a:rPr lang="de-DE"/>
              <a:t>Unsere Konkurrenz  </a:t>
            </a:r>
          </a:p>
        </p:txBody>
      </p:sp>
      <p:sp>
        <p:nvSpPr>
          <p:cNvPr id="5" name="Textplatzhalt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rtlCol="0">
            <a:normAutofit/>
          </a:bodyPr>
          <a:lstStyle/>
          <a:p>
            <a:pPr rtl="0"/>
            <a:r>
              <a:rPr lang="de-DE"/>
              <a:t>Komfortabel</a:t>
            </a:r>
          </a:p>
        </p:txBody>
      </p:sp>
      <p:sp>
        <p:nvSpPr>
          <p:cNvPr id="8" name="Textplatzhalt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rtlCol="0">
            <a:normAutofit/>
          </a:bodyPr>
          <a:lstStyle/>
          <a:p>
            <a:pPr rtl="0"/>
            <a:r>
              <a:rPr lang="de-DE"/>
              <a:t>Mitbewerber A</a:t>
            </a:r>
          </a:p>
        </p:txBody>
      </p:sp>
      <p:sp>
        <p:nvSpPr>
          <p:cNvPr id="29" name="Textplatzhalt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rtlCol="0"/>
          <a:lstStyle/>
          <a:p>
            <a:pPr rtl="0"/>
            <a:r>
              <a:rPr lang="de-DE" dirty="0" err="1"/>
              <a:t>Contoso</a:t>
            </a:r>
            <a:endParaRPr lang="de-DE" dirty="0"/>
          </a:p>
        </p:txBody>
      </p:sp>
      <p:sp>
        <p:nvSpPr>
          <p:cNvPr id="28" name="Textplatzhalt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rtlCol="0"/>
          <a:lstStyle/>
          <a:p>
            <a:pPr rtl="0"/>
            <a:r>
              <a:rPr lang="de-DE"/>
              <a:t>Günstig</a:t>
            </a:r>
          </a:p>
        </p:txBody>
      </p:sp>
      <p:sp>
        <p:nvSpPr>
          <p:cNvPr id="7" name="Textplatzhalter 6">
            <a:extLst>
              <a:ext uri="{FF2B5EF4-FFF2-40B4-BE49-F238E27FC236}">
                <a16:creationId xmlns:a16="http://schemas.microsoft.com/office/drawing/2014/main" id="{E9C0C8B1-2DBC-40B1-BBA7-7B3D396478A1}"/>
              </a:ext>
            </a:extLst>
          </p:cNvPr>
          <p:cNvSpPr>
            <a:spLocks noGrp="1"/>
          </p:cNvSpPr>
          <p:nvPr>
            <p:ph type="body" sz="quarter" idx="19"/>
          </p:nvPr>
        </p:nvSpPr>
        <p:spPr>
          <a:xfrm>
            <a:off x="9868729" y="3528829"/>
            <a:ext cx="1380681" cy="492025"/>
          </a:xfrm>
        </p:spPr>
        <p:txBody>
          <a:bodyPr rtlCol="0">
            <a:normAutofit/>
          </a:bodyPr>
          <a:lstStyle/>
          <a:p>
            <a:pPr rtl="0"/>
            <a:r>
              <a:rPr lang="de-DE" dirty="0"/>
              <a:t>Teuer</a:t>
            </a:r>
          </a:p>
        </p:txBody>
      </p:sp>
      <p:sp>
        <p:nvSpPr>
          <p:cNvPr id="25" name="Textplatzhalt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rtlCol="0"/>
          <a:lstStyle/>
          <a:p>
            <a:pPr rtl="0"/>
            <a:r>
              <a:rPr lang="de-DE"/>
              <a:t>Mitbewerber B</a:t>
            </a:r>
          </a:p>
        </p:txBody>
      </p:sp>
      <p:sp>
        <p:nvSpPr>
          <p:cNvPr id="24" name="Textplatzhalt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rtlCol="0"/>
          <a:lstStyle/>
          <a:p>
            <a:pPr rtl="0"/>
            <a:r>
              <a:rPr lang="de-DE"/>
              <a:t>Mitbewerber C</a:t>
            </a:r>
          </a:p>
        </p:txBody>
      </p:sp>
      <p:sp>
        <p:nvSpPr>
          <p:cNvPr id="26" name="Textplatzhalt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rtlCol="0"/>
          <a:lstStyle/>
          <a:p>
            <a:pPr rtl="0"/>
            <a:r>
              <a:rPr lang="de-DE"/>
              <a:t>Mitbewerber D</a:t>
            </a:r>
          </a:p>
        </p:txBody>
      </p:sp>
      <p:sp>
        <p:nvSpPr>
          <p:cNvPr id="6" name="Textplatzhalt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rtlCol="0">
            <a:normAutofit/>
          </a:bodyPr>
          <a:lstStyle/>
          <a:p>
            <a:pPr rtl="0"/>
            <a:r>
              <a:rPr lang="de-DE"/>
              <a:t>Unbequem</a:t>
            </a:r>
          </a:p>
        </p:txBody>
      </p:sp>
      <p:sp>
        <p:nvSpPr>
          <p:cNvPr id="27" name="Textplatzhalt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rtlCol="0"/>
          <a:lstStyle/>
          <a:p>
            <a:pPr rtl="0"/>
            <a:r>
              <a:rPr lang="de-DE"/>
              <a:t>Mitbewerber E</a:t>
            </a:r>
          </a:p>
        </p:txBody>
      </p:sp>
      <p:sp>
        <p:nvSpPr>
          <p:cNvPr id="42" name="Datumsplatzhalt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rtlCol="0"/>
          <a:lstStyle/>
          <a:p>
            <a:pPr rtl="0"/>
            <a:r>
              <a:rPr lang="de-DE"/>
              <a:t>20XX</a:t>
            </a:r>
          </a:p>
        </p:txBody>
      </p:sp>
      <p:sp>
        <p:nvSpPr>
          <p:cNvPr id="3" name="Fußzeilenplatzhalt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rtlCol="0"/>
          <a:lstStyle/>
          <a:p>
            <a:pPr rtl="0"/>
            <a:r>
              <a:rPr lang="de-DE"/>
              <a:t>Verkaufspräsentation</a:t>
            </a:r>
          </a:p>
        </p:txBody>
      </p:sp>
      <p:sp>
        <p:nvSpPr>
          <p:cNvPr id="4" name="Foliennummernplatzhalt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de-DE" smtClean="0"/>
              <a:pPr rtl="0"/>
              <a:t>18</a:t>
            </a:fld>
            <a:endParaRPr lang="de-DE"/>
          </a:p>
        </p:txBody>
      </p:sp>
      <p:sp>
        <p:nvSpPr>
          <p:cNvPr id="31" name="Ellipse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3" name="Ellipse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Ellipse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7" name="Ellipse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Ellipse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63" name="Grafik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pPr rtl="0"/>
            <a:endParaRPr lang="de-DE"/>
          </a:p>
        </p:txBody>
      </p:sp>
    </p:spTree>
    <p:extLst>
      <p:ext uri="{BB962C8B-B14F-4D97-AF65-F5344CB8AC3E}">
        <p14:creationId xmlns:p14="http://schemas.microsoft.com/office/powerpoint/2010/main" val="141739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de-DE"/>
              <a:t>Wachstumsstrategie</a:t>
            </a:r>
          </a:p>
        </p:txBody>
      </p:sp>
      <p:sp>
        <p:nvSpPr>
          <p:cNvPr id="3" name="Inhaltsplatzhalt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de-DE"/>
              <a:t>Feb. 20XX</a:t>
            </a:r>
          </a:p>
        </p:txBody>
      </p:sp>
      <p:sp>
        <p:nvSpPr>
          <p:cNvPr id="17" name="Textplatzhalt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rtlCol="0">
            <a:normAutofit/>
          </a:bodyPr>
          <a:lstStyle/>
          <a:p>
            <a:pPr rtl="0"/>
            <a:r>
              <a:rPr lang="de-DE" dirty="0"/>
              <a:t>Einführung des Produkts bei hochkarätigen oder hochrangigen Teilnehmern, um die Etablierung des Produkts zu unterstützen</a:t>
            </a:r>
          </a:p>
        </p:txBody>
      </p:sp>
      <p:sp>
        <p:nvSpPr>
          <p:cNvPr id="24" name="Textplatzhalt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rtlCol="0">
            <a:normAutofit lnSpcReduction="10000"/>
          </a:bodyPr>
          <a:lstStyle/>
          <a:p>
            <a:pPr rtl="0"/>
            <a:r>
              <a:rPr lang="de-DE"/>
              <a:t>Mrz. 20XX</a:t>
            </a:r>
          </a:p>
        </p:txBody>
      </p:sp>
      <p:sp>
        <p:nvSpPr>
          <p:cNvPr id="25" name="Textplatzhalt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804007" cy="557950"/>
          </a:xfrm>
        </p:spPr>
        <p:txBody>
          <a:bodyPr rtlCol="0">
            <a:normAutofit/>
          </a:bodyPr>
          <a:lstStyle/>
          <a:p>
            <a:pPr rtl="0"/>
            <a:r>
              <a:rPr lang="de-DE" dirty="0"/>
              <a:t>Veröffentlichung des Produkts in der Öffentlichkeit und Überwachung von Pressemitteilungen und Konten in sozialen Medien</a:t>
            </a:r>
          </a:p>
        </p:txBody>
      </p:sp>
      <p:sp>
        <p:nvSpPr>
          <p:cNvPr id="26" name="Textplatzhalt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rtlCol="0">
            <a:normAutofit lnSpcReduction="10000"/>
          </a:bodyPr>
          <a:lstStyle/>
          <a:p>
            <a:pPr rtl="0"/>
            <a:r>
              <a:rPr lang="de-DE"/>
              <a:t>Okt. 20XX</a:t>
            </a:r>
          </a:p>
        </p:txBody>
      </p:sp>
      <p:sp>
        <p:nvSpPr>
          <p:cNvPr id="27" name="Textplatzhalt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rtlCol="0">
            <a:normAutofit/>
          </a:bodyPr>
          <a:lstStyle/>
          <a:p>
            <a:pPr rtl="0"/>
            <a:r>
              <a:rPr lang="de-DE" dirty="0"/>
              <a:t>Feedback einholen und Produktdesign bei Bedarf anpassen</a:t>
            </a:r>
          </a:p>
          <a:p>
            <a:pPr rtl="0"/>
            <a:endParaRPr lang="de-DE" dirty="0"/>
          </a:p>
        </p:txBody>
      </p:sp>
      <p:sp>
        <p:nvSpPr>
          <p:cNvPr id="4" name="Datumsplatzhalt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de-DE"/>
              <a:t>20XX</a:t>
            </a:r>
          </a:p>
        </p:txBody>
      </p:sp>
      <p:sp>
        <p:nvSpPr>
          <p:cNvPr id="5" name="Fußzeilenplatzhalt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de-DE"/>
              <a:t>Verkaufspräsentation</a:t>
            </a:r>
          </a:p>
        </p:txBody>
      </p:sp>
      <p:sp>
        <p:nvSpPr>
          <p:cNvPr id="6" name="Foliennummernplatzhalt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19</a:t>
            </a:fld>
            <a:endParaRPr lang="de-DE"/>
          </a:p>
        </p:txBody>
      </p:sp>
    </p:spTree>
    <p:extLst>
      <p:ext uri="{BB962C8B-B14F-4D97-AF65-F5344CB8AC3E}">
        <p14:creationId xmlns:p14="http://schemas.microsoft.com/office/powerpoint/2010/main" val="147210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5190358" cy="1325563"/>
          </a:xfrm>
        </p:spPr>
        <p:txBody>
          <a:bodyPr rtlCol="0"/>
          <a:lstStyle/>
          <a:p>
            <a:pPr rtl="0"/>
            <a:r>
              <a:rPr lang="de-DE" dirty="0"/>
              <a:t>Importierte Bibliotheken </a:t>
            </a:r>
          </a:p>
        </p:txBody>
      </p:sp>
      <p:sp>
        <p:nvSpPr>
          <p:cNvPr id="3" name="Untertitel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460945"/>
            <a:ext cx="3171825" cy="3046319"/>
          </a:xfrm>
        </p:spPr>
        <p:txBody>
          <a:bodyPr rtlCol="0">
            <a:normAutofit/>
          </a:bodyPr>
          <a:lstStyle/>
          <a:p>
            <a:pPr marL="285750" indent="-285750" rtl="0">
              <a:buFont typeface="Arial" panose="020B0604020202020204" pitchFamily="34" charset="0"/>
              <a:buChar char="•"/>
            </a:pPr>
            <a:r>
              <a:rPr lang="de-DE" dirty="0"/>
              <a:t>NumPy : Wissenschaftliches Rechnen mit mehrdimensionalen Arrays und große Matrizen. </a:t>
            </a:r>
          </a:p>
          <a:p>
            <a:pPr marL="285750" indent="-285750" rtl="0">
              <a:buFont typeface="Arial" panose="020B0604020202020204" pitchFamily="34" charset="0"/>
              <a:buChar char="•"/>
            </a:pPr>
            <a:r>
              <a:rPr lang="de-DE" dirty="0"/>
              <a:t>ScriPy.io.wavfile: </a:t>
            </a:r>
            <a:r>
              <a:rPr lang="de-DE" dirty="0">
                <a:cs typeface="Times New Roman" panose="02020603050405020304" pitchFamily="18" charset="0"/>
              </a:rPr>
              <a:t>E</a:t>
            </a:r>
            <a:r>
              <a:rPr lang="de-DE" dirty="0">
                <a:effectLst/>
                <a:ea typeface="Aptos" panose="020B0004020202020204" pitchFamily="34" charset="0"/>
                <a:cs typeface="Times New Roman" panose="02020603050405020304" pitchFamily="18" charset="0"/>
              </a:rPr>
              <a:t>rmöglicht das Lesen und Schreiben von WAV-Dateien. </a:t>
            </a:r>
          </a:p>
          <a:p>
            <a:pPr marL="285750" indent="-285750" rtl="0">
              <a:buFont typeface="Arial" panose="020B0604020202020204" pitchFamily="34" charset="0"/>
              <a:buChar char="•"/>
            </a:pPr>
            <a:r>
              <a:rPr lang="de-DE" dirty="0">
                <a:cs typeface="Times New Roman" panose="02020603050405020304" pitchFamily="18" charset="0"/>
              </a:rPr>
              <a:t>Pyplot : Erzeugt Grafiken zur Veranschaulichung der Signale.</a:t>
            </a:r>
          </a:p>
          <a:p>
            <a:pPr marL="285750" indent="-285750" rtl="0">
              <a:buFont typeface="Arial" panose="020B0604020202020204" pitchFamily="34" charset="0"/>
              <a:buChar char="•"/>
            </a:pPr>
            <a:r>
              <a:rPr lang="de-DE" dirty="0">
                <a:cs typeface="Times New Roman" panose="02020603050405020304" pitchFamily="18" charset="0"/>
              </a:rPr>
              <a:t>Ipython.display : Audiodaten abspielen.  </a:t>
            </a:r>
            <a:endParaRPr lang="de-DE" dirty="0"/>
          </a:p>
        </p:txBody>
      </p:sp>
      <p:sp>
        <p:nvSpPr>
          <p:cNvPr id="4" name="Foliennummernplatzhalter 3">
            <a:extLst>
              <a:ext uri="{FF2B5EF4-FFF2-40B4-BE49-F238E27FC236}">
                <a16:creationId xmlns:a16="http://schemas.microsoft.com/office/drawing/2014/main" id="{328F602C-7F98-4C02-99D4-ED65E00D66A4}"/>
              </a:ext>
            </a:extLst>
          </p:cNvPr>
          <p:cNvSpPr>
            <a:spLocks noGrp="1"/>
          </p:cNvSpPr>
          <p:nvPr>
            <p:ph type="sldNum" sz="quarter" idx="12"/>
          </p:nvPr>
        </p:nvSpPr>
        <p:spPr>
          <a:xfrm>
            <a:off x="10474065" y="6356348"/>
            <a:ext cx="987552" cy="365125"/>
          </a:xfrm>
        </p:spPr>
        <p:txBody>
          <a:bodyPr rtlCol="0"/>
          <a:lstStyle/>
          <a:p>
            <a:pPr rtl="0"/>
            <a:fld id="{19B51A1E-902D-48AF-9020-955120F399B6}" type="slidenum">
              <a:rPr lang="de-DE" smtClean="0"/>
              <a:pPr/>
              <a:t>2</a:t>
            </a:fld>
            <a:endParaRPr lang="de-DE"/>
          </a:p>
        </p:txBody>
      </p:sp>
      <p:pic>
        <p:nvPicPr>
          <p:cNvPr id="8" name="Grafik 7">
            <a:extLst>
              <a:ext uri="{FF2B5EF4-FFF2-40B4-BE49-F238E27FC236}">
                <a16:creationId xmlns:a16="http://schemas.microsoft.com/office/drawing/2014/main" id="{0E9116F1-7DDB-513F-C0E4-C4435583922F}"/>
              </a:ext>
            </a:extLst>
          </p:cNvPr>
          <p:cNvPicPr>
            <a:picLocks noChangeAspect="1"/>
          </p:cNvPicPr>
          <p:nvPr/>
        </p:nvPicPr>
        <p:blipFill>
          <a:blip r:embed="rId3"/>
          <a:stretch>
            <a:fillRect/>
          </a:stretch>
        </p:blipFill>
        <p:spPr>
          <a:xfrm>
            <a:off x="4505324" y="5174773"/>
            <a:ext cx="5439972" cy="1325563"/>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rtlCol="0"/>
          <a:lstStyle/>
          <a:p>
            <a:pPr rtl="0"/>
            <a:r>
              <a:rPr lang="de-DE" dirty="0"/>
              <a:t>ENTWICKLUNG</a:t>
            </a:r>
          </a:p>
        </p:txBody>
      </p:sp>
      <p:sp>
        <p:nvSpPr>
          <p:cNvPr id="75" name="Textplatzhalt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rtlCol="0"/>
          <a:lstStyle/>
          <a:p>
            <a:pPr rtl="0"/>
            <a:r>
              <a:rPr lang="de-DE" dirty="0"/>
              <a:t>Erfolg durch Prognose</a:t>
            </a:r>
          </a:p>
        </p:txBody>
      </p:sp>
      <p:graphicFrame>
        <p:nvGraphicFramePr>
          <p:cNvPr id="53" name="Tabel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575885635"/>
              </p:ext>
            </p:extLst>
          </p:nvPr>
        </p:nvGraphicFramePr>
        <p:xfrm>
          <a:off x="838200" y="2286000"/>
          <a:ext cx="6099051" cy="3713070"/>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rtl="0"/>
                      <a:r>
                        <a:rPr lang="de-DE" sz="1400" b="0" cap="all" spc="150" noProof="0">
                          <a:solidFill>
                            <a:schemeClr val="tx1">
                              <a:lumMod val="75000"/>
                              <a:lumOff val="25000"/>
                            </a:schemeClr>
                          </a:solidFill>
                          <a:latin typeface="+mj-lt"/>
                        </a:rPr>
                        <a:t>Wichtige Kennzahlen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rtl="0"/>
                      <a:endParaRPr lang="de-DE" sz="1000" noProof="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Kunden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Bestellungen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Bruttoein-nahmen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Nettoeinnahmen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1100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7.000 €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20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200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20.000 €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16.000 €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30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300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30.000 €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25.000 €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40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400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40.000 €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dirty="0">
                          <a:solidFill>
                            <a:schemeClr val="tx1">
                              <a:lumMod val="75000"/>
                              <a:lumOff val="25000"/>
                            </a:schemeClr>
                          </a:solidFill>
                        </a:rPr>
                        <a:t>30 000 €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platzhalt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rtlCol="0">
            <a:normAutofit/>
          </a:bodyPr>
          <a:lstStyle/>
          <a:p>
            <a:pPr rtl="0"/>
            <a:r>
              <a:rPr lang="de-DE" dirty="0"/>
              <a:t>UMSATZERLÖS NACH JAHR</a:t>
            </a:r>
          </a:p>
        </p:txBody>
      </p:sp>
      <p:sp>
        <p:nvSpPr>
          <p:cNvPr id="2" name="Datumsplatzhalt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rtlCol="0"/>
          <a:lstStyle/>
          <a:p>
            <a:pPr rtl="0"/>
            <a:r>
              <a:rPr lang="de-DE" dirty="0"/>
              <a:t>20XX</a:t>
            </a:r>
          </a:p>
        </p:txBody>
      </p:sp>
      <p:sp>
        <p:nvSpPr>
          <p:cNvPr id="3" name="Fußzeilenplatzhalt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rtlCol="0"/>
          <a:lstStyle/>
          <a:p>
            <a:pPr rtl="0"/>
            <a:r>
              <a:rPr lang="de-DE" dirty="0"/>
              <a:t>Verkaufspräsentation</a:t>
            </a:r>
          </a:p>
        </p:txBody>
      </p:sp>
      <p:sp>
        <p:nvSpPr>
          <p:cNvPr id="5" name="Foliennummernplatzhalt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20</a:t>
            </a:fld>
            <a:endParaRPr lang="de-DE" dirty="0"/>
          </a:p>
        </p:txBody>
      </p:sp>
      <p:cxnSp>
        <p:nvCxnSpPr>
          <p:cNvPr id="10" name="Gerader Verbinde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Inhaltsplatzhalter 13" descr="Chart">
            <a:extLst>
              <a:ext uri="{FF2B5EF4-FFF2-40B4-BE49-F238E27FC236}">
                <a16:creationId xmlns:a16="http://schemas.microsoft.com/office/drawing/2014/main" id="{E994F30A-32D1-42EF-83C1-6CBEF465BEC1}"/>
              </a:ext>
            </a:extLst>
          </p:cNvPr>
          <p:cNvGraphicFramePr>
            <a:graphicFrameLocks noGrp="1"/>
          </p:cNvGraphicFramePr>
          <p:nvPr>
            <p:ph sz="quarter" idx="15"/>
            <p:extLst>
              <p:ext uri="{D42A27DB-BD31-4B8C-83A1-F6EECF244321}">
                <p14:modId xmlns:p14="http://schemas.microsoft.com/office/powerpoint/2010/main" val="4189178890"/>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3871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rtlCol="0"/>
          <a:lstStyle/>
          <a:p>
            <a:pPr rtl="0"/>
            <a:r>
              <a:rPr lang="de-DE"/>
              <a:t>2-JAHRES-AKTIONSPLAN</a:t>
            </a:r>
          </a:p>
        </p:txBody>
      </p:sp>
      <p:sp>
        <p:nvSpPr>
          <p:cNvPr id="110" name="Textplatzhalt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ENTWÜRFE ERSTELLEN</a:t>
            </a:r>
            <a:endParaRPr lang="de-DE" sz="1100"/>
          </a:p>
        </p:txBody>
      </p:sp>
      <p:sp>
        <p:nvSpPr>
          <p:cNvPr id="52" name="Textplatzhalt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FEEDBACK SAMMELN</a:t>
            </a:r>
            <a:endParaRPr lang="de-DE" sz="1100"/>
          </a:p>
        </p:txBody>
      </p:sp>
      <p:sp>
        <p:nvSpPr>
          <p:cNvPr id="54" name="Textplatzhalt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AN KUNDEN ÜBERMITTELN</a:t>
            </a:r>
            <a:endParaRPr lang="de-DE" sz="1100"/>
          </a:p>
        </p:txBody>
      </p:sp>
      <p:sp>
        <p:nvSpPr>
          <p:cNvPr id="6" name="Textplatzhalt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rtlCol="0">
            <a:normAutofit/>
          </a:bodyPr>
          <a:lstStyle/>
          <a:p>
            <a:pPr rtl="0"/>
            <a:r>
              <a:rPr lang="de-DE"/>
              <a:t>20XX</a:t>
            </a:r>
          </a:p>
        </p:txBody>
      </p:sp>
      <p:sp>
        <p:nvSpPr>
          <p:cNvPr id="7" name="Textplatzhalt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rtlCol="0">
            <a:normAutofit fontScale="85000" lnSpcReduction="20000"/>
          </a:bodyPr>
          <a:lstStyle/>
          <a:p>
            <a:pPr rtl="0"/>
            <a:r>
              <a:rPr lang="de-DE"/>
              <a:t>JAN</a:t>
            </a:r>
          </a:p>
        </p:txBody>
      </p:sp>
      <p:sp>
        <p:nvSpPr>
          <p:cNvPr id="8" name="Textplatzhalt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rtlCol="0">
            <a:normAutofit fontScale="85000" lnSpcReduction="20000"/>
          </a:bodyPr>
          <a:lstStyle/>
          <a:p>
            <a:pPr rtl="0"/>
            <a:r>
              <a:rPr lang="de-DE"/>
              <a:t>FEB</a:t>
            </a:r>
          </a:p>
        </p:txBody>
      </p:sp>
      <p:sp>
        <p:nvSpPr>
          <p:cNvPr id="9" name="Textplatzhalt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rtlCol="0">
            <a:normAutofit fontScale="85000" lnSpcReduction="20000"/>
          </a:bodyPr>
          <a:lstStyle/>
          <a:p>
            <a:pPr rtl="0"/>
            <a:r>
              <a:rPr lang="de-DE"/>
              <a:t>MRZ</a:t>
            </a:r>
          </a:p>
        </p:txBody>
      </p:sp>
      <p:sp>
        <p:nvSpPr>
          <p:cNvPr id="10" name="Textplatzhalt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rtlCol="0">
            <a:normAutofit fontScale="85000" lnSpcReduction="20000"/>
          </a:bodyPr>
          <a:lstStyle/>
          <a:p>
            <a:pPr rtl="0"/>
            <a:r>
              <a:rPr lang="de-DE"/>
              <a:t>APR</a:t>
            </a:r>
          </a:p>
        </p:txBody>
      </p:sp>
      <p:sp>
        <p:nvSpPr>
          <p:cNvPr id="12" name="Textplatzhalt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rtlCol="0">
            <a:normAutofit fontScale="85000" lnSpcReduction="20000"/>
          </a:bodyPr>
          <a:lstStyle/>
          <a:p>
            <a:pPr rtl="0"/>
            <a:r>
              <a:rPr lang="de-DE"/>
              <a:t>MAI</a:t>
            </a:r>
          </a:p>
        </p:txBody>
      </p:sp>
      <p:sp>
        <p:nvSpPr>
          <p:cNvPr id="13" name="Textplatzhalt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rtlCol="0">
            <a:normAutofit fontScale="85000" lnSpcReduction="20000"/>
          </a:bodyPr>
          <a:lstStyle/>
          <a:p>
            <a:pPr rtl="0"/>
            <a:r>
              <a:rPr lang="de-DE"/>
              <a:t>JUN</a:t>
            </a:r>
          </a:p>
        </p:txBody>
      </p:sp>
      <p:sp>
        <p:nvSpPr>
          <p:cNvPr id="14" name="Textplatzhalt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rtlCol="0">
            <a:normAutofit fontScale="85000" lnSpcReduction="20000"/>
          </a:bodyPr>
          <a:lstStyle/>
          <a:p>
            <a:pPr rtl="0"/>
            <a:r>
              <a:rPr lang="de-DE"/>
              <a:t>JUL</a:t>
            </a:r>
          </a:p>
        </p:txBody>
      </p:sp>
      <p:sp>
        <p:nvSpPr>
          <p:cNvPr id="16" name="Textplatzhalt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rtlCol="0">
            <a:normAutofit fontScale="85000" lnSpcReduction="20000"/>
          </a:bodyPr>
          <a:lstStyle/>
          <a:p>
            <a:pPr rtl="0"/>
            <a:r>
              <a:rPr lang="de-DE"/>
              <a:t>AUG</a:t>
            </a:r>
          </a:p>
        </p:txBody>
      </p:sp>
      <p:sp>
        <p:nvSpPr>
          <p:cNvPr id="17" name="Textplatzhalt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rtlCol="0">
            <a:normAutofit fontScale="85000" lnSpcReduction="20000"/>
          </a:bodyPr>
          <a:lstStyle/>
          <a:p>
            <a:pPr rtl="0"/>
            <a:r>
              <a:rPr lang="de-DE"/>
              <a:t>SEP</a:t>
            </a:r>
          </a:p>
        </p:txBody>
      </p:sp>
      <p:sp>
        <p:nvSpPr>
          <p:cNvPr id="15" name="Textplatzhalt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rtlCol="0">
            <a:normAutofit fontScale="85000" lnSpcReduction="20000"/>
          </a:bodyPr>
          <a:lstStyle/>
          <a:p>
            <a:pPr rtl="0"/>
            <a:r>
              <a:rPr lang="de-DE"/>
              <a:t>OKT</a:t>
            </a:r>
          </a:p>
        </p:txBody>
      </p:sp>
      <p:sp>
        <p:nvSpPr>
          <p:cNvPr id="18" name="Textplatzhalt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rtlCol="0">
            <a:normAutofit fontScale="85000" lnSpcReduction="20000"/>
          </a:bodyPr>
          <a:lstStyle/>
          <a:p>
            <a:pPr rtl="0"/>
            <a:r>
              <a:rPr lang="de-DE"/>
              <a:t>NOV</a:t>
            </a:r>
          </a:p>
        </p:txBody>
      </p:sp>
      <p:sp>
        <p:nvSpPr>
          <p:cNvPr id="19" name="Textplatzhalt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rtlCol="0">
            <a:normAutofit fontScale="85000" lnSpcReduction="20000"/>
          </a:bodyPr>
          <a:lstStyle/>
          <a:p>
            <a:pPr rtl="0"/>
            <a:r>
              <a:rPr lang="de-DE"/>
              <a:t>DEZ</a:t>
            </a:r>
          </a:p>
        </p:txBody>
      </p:sp>
      <p:sp>
        <p:nvSpPr>
          <p:cNvPr id="11" name="Jah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rtlCol="0">
            <a:normAutofit/>
          </a:bodyPr>
          <a:lstStyle/>
          <a:p>
            <a:pPr rtl="0"/>
            <a:r>
              <a:rPr lang="de-DE"/>
              <a:t>20XX</a:t>
            </a:r>
          </a:p>
        </p:txBody>
      </p:sp>
      <p:sp>
        <p:nvSpPr>
          <p:cNvPr id="20" name="Textplatzhalt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rtlCol="0">
            <a:normAutofit fontScale="85000" lnSpcReduction="20000"/>
          </a:bodyPr>
          <a:lstStyle/>
          <a:p>
            <a:pPr rtl="0"/>
            <a:r>
              <a:rPr lang="de-DE"/>
              <a:t>JAN</a:t>
            </a:r>
          </a:p>
        </p:txBody>
      </p:sp>
      <p:sp>
        <p:nvSpPr>
          <p:cNvPr id="21" name="Textplatzhalt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rtlCol="0">
            <a:normAutofit fontScale="85000" lnSpcReduction="20000"/>
          </a:bodyPr>
          <a:lstStyle/>
          <a:p>
            <a:pPr rtl="0"/>
            <a:r>
              <a:rPr lang="de-DE"/>
              <a:t>FEB</a:t>
            </a:r>
          </a:p>
        </p:txBody>
      </p:sp>
      <p:sp>
        <p:nvSpPr>
          <p:cNvPr id="22" name="Textplatzhalt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rtlCol="0">
            <a:normAutofit fontScale="85000" lnSpcReduction="20000"/>
          </a:bodyPr>
          <a:lstStyle/>
          <a:p>
            <a:pPr rtl="0"/>
            <a:r>
              <a:rPr lang="de-DE"/>
              <a:t>MRZ</a:t>
            </a:r>
          </a:p>
        </p:txBody>
      </p:sp>
      <p:sp>
        <p:nvSpPr>
          <p:cNvPr id="23" name="Textplatzhalt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rtlCol="0">
            <a:normAutofit fontScale="85000" lnSpcReduction="20000"/>
          </a:bodyPr>
          <a:lstStyle/>
          <a:p>
            <a:pPr rtl="0"/>
            <a:r>
              <a:rPr lang="de-DE"/>
              <a:t>APR</a:t>
            </a:r>
          </a:p>
        </p:txBody>
      </p:sp>
      <p:sp>
        <p:nvSpPr>
          <p:cNvPr id="24" name="Textplatzhalt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rtlCol="0">
            <a:normAutofit fontScale="85000" lnSpcReduction="20000"/>
          </a:bodyPr>
          <a:lstStyle/>
          <a:p>
            <a:pPr rtl="0"/>
            <a:r>
              <a:rPr lang="de-DE"/>
              <a:t>MAI</a:t>
            </a:r>
          </a:p>
        </p:txBody>
      </p:sp>
      <p:sp>
        <p:nvSpPr>
          <p:cNvPr id="25" name="Textplatzhalt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rtlCol="0">
            <a:normAutofit fontScale="85000" lnSpcReduction="20000"/>
          </a:bodyPr>
          <a:lstStyle/>
          <a:p>
            <a:pPr rtl="0"/>
            <a:r>
              <a:rPr lang="de-DE"/>
              <a:t>JUN</a:t>
            </a:r>
          </a:p>
        </p:txBody>
      </p:sp>
      <p:sp>
        <p:nvSpPr>
          <p:cNvPr id="26" name="Textplatzhalt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rtlCol="0">
            <a:normAutofit fontScale="85000" lnSpcReduction="20000"/>
          </a:bodyPr>
          <a:lstStyle/>
          <a:p>
            <a:pPr rtl="0"/>
            <a:r>
              <a:rPr lang="de-DE"/>
              <a:t>JUL</a:t>
            </a:r>
          </a:p>
        </p:txBody>
      </p:sp>
      <p:sp>
        <p:nvSpPr>
          <p:cNvPr id="28" name="Textplatzhalt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rtlCol="0">
            <a:normAutofit fontScale="85000" lnSpcReduction="20000"/>
          </a:bodyPr>
          <a:lstStyle/>
          <a:p>
            <a:pPr rtl="0"/>
            <a:r>
              <a:rPr lang="de-DE"/>
              <a:t>AUG</a:t>
            </a:r>
          </a:p>
        </p:txBody>
      </p:sp>
      <p:sp>
        <p:nvSpPr>
          <p:cNvPr id="29" name="Textplatzhalt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rtlCol="0">
            <a:normAutofit fontScale="85000" lnSpcReduction="20000"/>
          </a:bodyPr>
          <a:lstStyle/>
          <a:p>
            <a:pPr rtl="0"/>
            <a:r>
              <a:rPr lang="de-DE"/>
              <a:t>SEP</a:t>
            </a:r>
          </a:p>
        </p:txBody>
      </p:sp>
      <p:sp>
        <p:nvSpPr>
          <p:cNvPr id="27" name="Textplatzhalt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rtlCol="0">
            <a:normAutofit fontScale="85000" lnSpcReduction="20000"/>
          </a:bodyPr>
          <a:lstStyle/>
          <a:p>
            <a:pPr rtl="0"/>
            <a:r>
              <a:rPr lang="de-DE"/>
              <a:t>OKT</a:t>
            </a:r>
          </a:p>
        </p:txBody>
      </p:sp>
      <p:sp>
        <p:nvSpPr>
          <p:cNvPr id="30" name="Textplatzhalt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rtlCol="0">
            <a:normAutofit fontScale="85000" lnSpcReduction="20000"/>
          </a:bodyPr>
          <a:lstStyle/>
          <a:p>
            <a:pPr rtl="0"/>
            <a:r>
              <a:rPr lang="de-DE"/>
              <a:t>NOV</a:t>
            </a:r>
          </a:p>
        </p:txBody>
      </p:sp>
      <p:sp>
        <p:nvSpPr>
          <p:cNvPr id="31" name="Textplatzhalt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rtlCol="0">
            <a:normAutofit fontScale="85000" lnSpcReduction="20000"/>
          </a:bodyPr>
          <a:lstStyle/>
          <a:p>
            <a:pPr rtl="0"/>
            <a:r>
              <a:rPr lang="de-DE"/>
              <a:t>DEZ</a:t>
            </a:r>
          </a:p>
        </p:txBody>
      </p:sp>
      <p:cxnSp>
        <p:nvCxnSpPr>
          <p:cNvPr id="45" name="Gerader Verbinde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4" name="Rechteck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Rechteck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6" name="Textplatzhalt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FOKUSGRUPPEN DURCHFÜHREN</a:t>
            </a:r>
            <a:endParaRPr lang="de-DE" sz="1100"/>
          </a:p>
        </p:txBody>
      </p:sp>
      <p:cxnSp>
        <p:nvCxnSpPr>
          <p:cNvPr id="57" name="Gerader Verbinde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platzhalt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ENTWURF TESTEN</a:t>
            </a:r>
            <a:endParaRPr lang="de-DE" sz="1100"/>
          </a:p>
        </p:txBody>
      </p:sp>
      <p:cxnSp>
        <p:nvCxnSpPr>
          <p:cNvPr id="61" name="Gerader Verbinde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platzhalt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DESIGN EINFÜHREN</a:t>
            </a:r>
            <a:endParaRPr lang="de-DE" sz="1100"/>
          </a:p>
        </p:txBody>
      </p:sp>
      <p:cxnSp>
        <p:nvCxnSpPr>
          <p:cNvPr id="65" name="Gerader Verbinde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1" name="Rechteck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8" name="Rechteck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66" name="Datumsplatzhalt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rtlCol="0"/>
          <a:lstStyle/>
          <a:p>
            <a:pPr rtl="0"/>
            <a:r>
              <a:rPr lang="de-DE"/>
              <a:t>20XX</a:t>
            </a:r>
          </a:p>
        </p:txBody>
      </p:sp>
      <p:sp>
        <p:nvSpPr>
          <p:cNvPr id="3" name="Fußzeilenplatzhalt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rtlCol="0"/>
          <a:lstStyle/>
          <a:p>
            <a:pPr rtl="0"/>
            <a:r>
              <a:rPr lang="de-DE"/>
              <a:t>Verkaufspräsentation</a:t>
            </a:r>
          </a:p>
        </p:txBody>
      </p:sp>
      <p:sp>
        <p:nvSpPr>
          <p:cNvPr id="4" name="Foliennummernplatzhalt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de-DE" smtClean="0"/>
              <a:pPr rtl="0"/>
              <a:t>21</a:t>
            </a:fld>
            <a:endParaRPr lang="de-DE"/>
          </a:p>
        </p:txBody>
      </p:sp>
    </p:spTree>
    <p:extLst>
      <p:ext uri="{BB962C8B-B14F-4D97-AF65-F5344CB8AC3E}">
        <p14:creationId xmlns:p14="http://schemas.microsoft.com/office/powerpoint/2010/main" val="3084972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lstStyle/>
          <a:p>
            <a:pPr rtl="0"/>
            <a:r>
              <a:rPr lang="de-DE"/>
              <a:t>DAS TEAM IN PERSON</a:t>
            </a:r>
          </a:p>
        </p:txBody>
      </p:sp>
      <p:pic>
        <p:nvPicPr>
          <p:cNvPr id="26" name="Bildplatzhalter 25" descr="PORTRÄTFOTO DES TEAMMITGLIEDS">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487181" y="2886074"/>
            <a:ext cx="1845511" cy="1845511"/>
          </a:xfrm>
        </p:spPr>
      </p:pic>
      <p:pic>
        <p:nvPicPr>
          <p:cNvPr id="47" name="Bildplatzhalter 46" descr="PORTRÄTFOTO DES TEAMMITGLIEDS">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3836914" y="2886074"/>
            <a:ext cx="1845511" cy="1845511"/>
          </a:xfrm>
        </p:spPr>
      </p:pic>
      <p:pic>
        <p:nvPicPr>
          <p:cNvPr id="45" name="Bildplatzhalter 44" descr="PORTRÄTFOTO DES TEAMMITGLIEDS">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6327578" y="2886074"/>
            <a:ext cx="1845511" cy="1845511"/>
          </a:xfrm>
        </p:spPr>
      </p:pic>
      <p:pic>
        <p:nvPicPr>
          <p:cNvPr id="43" name="Bildplatzhalter 42" descr="PORTRÄTFOTO DES TEAMMITGLIEDS">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Lst>
          </a:blip>
          <a:srcRect/>
          <a:stretch/>
        </p:blipFill>
        <p:spPr>
          <a:xfrm>
            <a:off x="8747458" y="2886074"/>
            <a:ext cx="1845511" cy="1845511"/>
          </a:xfrm>
        </p:spPr>
      </p:pic>
      <p:sp>
        <p:nvSpPr>
          <p:cNvPr id="24" name="Textplatzhalt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rtlCol="0"/>
          <a:lstStyle/>
          <a:p>
            <a:pPr rtl="0"/>
            <a:r>
              <a:rPr lang="de-DE"/>
              <a:t>TAKUMA HAYASHI​</a:t>
            </a:r>
          </a:p>
        </p:txBody>
      </p:sp>
      <p:sp>
        <p:nvSpPr>
          <p:cNvPr id="33" name="Textplatzhalt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rtlCol="0"/>
          <a:lstStyle/>
          <a:p>
            <a:pPr rtl="0"/>
            <a:r>
              <a:rPr lang="de-DE"/>
              <a:t>MIRJAM NILSSON​</a:t>
            </a:r>
          </a:p>
        </p:txBody>
      </p:sp>
      <p:sp>
        <p:nvSpPr>
          <p:cNvPr id="34" name="Textplatzhalt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rtlCol="0"/>
          <a:lstStyle/>
          <a:p>
            <a:pPr rtl="0"/>
            <a:r>
              <a:rPr lang="de-DE"/>
              <a:t>FLORA BERGGREN​</a:t>
            </a:r>
          </a:p>
        </p:txBody>
      </p:sp>
      <p:sp>
        <p:nvSpPr>
          <p:cNvPr id="35" name="Textplatzhalt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rtlCol="0"/>
          <a:lstStyle/>
          <a:p>
            <a:pPr rtl="0"/>
            <a:r>
              <a:rPr lang="de-DE"/>
              <a:t>RAJESH SANTOSHI​</a:t>
            </a:r>
          </a:p>
        </p:txBody>
      </p:sp>
      <p:sp>
        <p:nvSpPr>
          <p:cNvPr id="36" name="Textplatzhalt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rtlCol="0"/>
          <a:lstStyle/>
          <a:p>
            <a:pPr rtl="0"/>
            <a:r>
              <a:rPr lang="de-DE"/>
              <a:t>Präsident</a:t>
            </a:r>
          </a:p>
        </p:txBody>
      </p:sp>
      <p:sp>
        <p:nvSpPr>
          <p:cNvPr id="37" name="Textplatzhalt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rtlCol="0"/>
          <a:lstStyle/>
          <a:p>
            <a:pPr rtl="0"/>
            <a:r>
              <a:rPr lang="de-DE"/>
              <a:t>Geschäftsführer</a:t>
            </a:r>
          </a:p>
        </p:txBody>
      </p:sp>
      <p:sp>
        <p:nvSpPr>
          <p:cNvPr id="38" name="Textplatzhalter 37">
            <a:extLst>
              <a:ext uri="{FF2B5EF4-FFF2-40B4-BE49-F238E27FC236}">
                <a16:creationId xmlns:a16="http://schemas.microsoft.com/office/drawing/2014/main" id="{97062F49-F468-4EA6-B6BF-94BFF89FDCB7}"/>
              </a:ext>
            </a:extLst>
          </p:cNvPr>
          <p:cNvSpPr>
            <a:spLocks noGrp="1"/>
          </p:cNvSpPr>
          <p:nvPr>
            <p:ph type="body" idx="23"/>
          </p:nvPr>
        </p:nvSpPr>
        <p:spPr>
          <a:xfrm>
            <a:off x="6193278" y="5478796"/>
            <a:ext cx="2114110" cy="343061"/>
          </a:xfrm>
        </p:spPr>
        <p:txBody>
          <a:bodyPr rtlCol="0"/>
          <a:lstStyle/>
          <a:p>
            <a:pPr rtl="0"/>
            <a:r>
              <a:rPr lang="de-DE"/>
              <a:t>Chief Operations Officer</a:t>
            </a:r>
          </a:p>
          <a:p>
            <a:pPr rtl="0"/>
            <a:endParaRPr lang="de-DE"/>
          </a:p>
        </p:txBody>
      </p:sp>
      <p:sp>
        <p:nvSpPr>
          <p:cNvPr id="39" name="Textplatzhalt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rtlCol="0"/>
          <a:lstStyle/>
          <a:p>
            <a:pPr rtl="0"/>
            <a:r>
              <a:rPr lang="de-DE"/>
              <a:t>VP Marketing</a:t>
            </a:r>
          </a:p>
          <a:p>
            <a:pPr rtl="0"/>
            <a:endParaRPr lang="de-DE"/>
          </a:p>
        </p:txBody>
      </p:sp>
      <p:sp>
        <p:nvSpPr>
          <p:cNvPr id="3" name="Datumsplatzhalt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rtlCol="0"/>
          <a:lstStyle/>
          <a:p>
            <a:pPr rtl="0"/>
            <a:r>
              <a:rPr lang="de-DE"/>
              <a:t>20XX</a:t>
            </a:r>
          </a:p>
        </p:txBody>
      </p:sp>
      <p:sp>
        <p:nvSpPr>
          <p:cNvPr id="4" name="Fußzeilenplatzhalt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rtlCol="0"/>
          <a:lstStyle/>
          <a:p>
            <a:pPr rtl="0"/>
            <a:r>
              <a:rPr lang="de-DE"/>
              <a:t>Verkaufspräsentation</a:t>
            </a:r>
          </a:p>
        </p:txBody>
      </p:sp>
      <p:sp>
        <p:nvSpPr>
          <p:cNvPr id="5" name="Foliennummernplatzhalt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22</a:t>
            </a:fld>
            <a:endParaRPr lang="de-DE"/>
          </a:p>
        </p:txBody>
      </p:sp>
    </p:spTree>
    <p:extLst>
      <p:ext uri="{BB962C8B-B14F-4D97-AF65-F5344CB8AC3E}">
        <p14:creationId xmlns:p14="http://schemas.microsoft.com/office/powerpoint/2010/main" val="347745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lstStyle/>
          <a:p>
            <a:pPr rtl="0"/>
            <a:r>
              <a:rPr lang="de-DE"/>
              <a:t>DAS TEAM IN PERSON  </a:t>
            </a:r>
          </a:p>
        </p:txBody>
      </p:sp>
      <p:pic>
        <p:nvPicPr>
          <p:cNvPr id="38" name="Bildplatzhalter 37" descr="PORTRÄTFOTO DES TEAMMITGLIEDS">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877176" y="2428875"/>
            <a:ext cx="1066800" cy="1066800"/>
          </a:xfrm>
        </p:spPr>
      </p:pic>
      <p:pic>
        <p:nvPicPr>
          <p:cNvPr id="42" name="Bildplatzhalter 41" descr="PORTRÄTFOTO DES TEAMMITGLIEDS">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4226270" y="2428875"/>
            <a:ext cx="1066800" cy="1066800"/>
          </a:xfrm>
        </p:spPr>
      </p:pic>
      <p:pic>
        <p:nvPicPr>
          <p:cNvPr id="46" name="Bildplatzhalter 45" descr="PORTRÄTFOTO DES TEAMMITGLIEDS">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6716934" y="2428875"/>
            <a:ext cx="1066800" cy="1066800"/>
          </a:xfrm>
        </p:spPr>
      </p:pic>
      <p:pic>
        <p:nvPicPr>
          <p:cNvPr id="54" name="Bildplatzhalter 53" descr="PORTRÄTFOTO DES TEAMMITGLIEDS">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Lst>
          </a:blip>
          <a:srcRect/>
          <a:stretch/>
        </p:blipFill>
        <p:spPr>
          <a:xfrm>
            <a:off x="9136814" y="2428875"/>
            <a:ext cx="1066800" cy="1066800"/>
          </a:xfrm>
        </p:spPr>
      </p:pic>
      <p:sp>
        <p:nvSpPr>
          <p:cNvPr id="36" name="Textplatzhalt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rtlCol="0"/>
          <a:lstStyle/>
          <a:p>
            <a:pPr rtl="0"/>
            <a:r>
              <a:rPr lang="de-DE" dirty="0"/>
              <a:t>TAKUMA HAYASHI</a:t>
            </a:r>
          </a:p>
          <a:p>
            <a:pPr rtl="0"/>
            <a:endParaRPr lang="de-DE" dirty="0"/>
          </a:p>
        </p:txBody>
      </p:sp>
      <p:sp>
        <p:nvSpPr>
          <p:cNvPr id="52" name="Textplatzhalt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rtlCol="0"/>
          <a:lstStyle/>
          <a:p>
            <a:pPr rtl="0"/>
            <a:r>
              <a:rPr lang="de-DE" dirty="0"/>
              <a:t>Präsident</a:t>
            </a:r>
          </a:p>
        </p:txBody>
      </p:sp>
      <p:sp>
        <p:nvSpPr>
          <p:cNvPr id="49" name="Textplatzhalt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rtlCol="0"/>
          <a:lstStyle/>
          <a:p>
            <a:pPr rtl="0"/>
            <a:r>
              <a:rPr lang="de-DE"/>
              <a:t>MIRJAM NILSSON​</a:t>
            </a:r>
          </a:p>
        </p:txBody>
      </p:sp>
      <p:sp>
        <p:nvSpPr>
          <p:cNvPr id="61" name="Textplatzhalt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rtlCol="0"/>
          <a:lstStyle/>
          <a:p>
            <a:pPr rtl="0"/>
            <a:r>
              <a:rPr lang="de-DE"/>
              <a:t>Geschäftsführer</a:t>
            </a:r>
          </a:p>
        </p:txBody>
      </p:sp>
      <p:sp>
        <p:nvSpPr>
          <p:cNvPr id="50" name="Textplatzhalt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rtlCol="0"/>
          <a:lstStyle/>
          <a:p>
            <a:pPr rtl="0"/>
            <a:r>
              <a:rPr lang="de-DE"/>
              <a:t>FLORA BERGGREN​</a:t>
            </a:r>
          </a:p>
          <a:p>
            <a:pPr rtl="0"/>
            <a:endParaRPr lang="de-DE"/>
          </a:p>
        </p:txBody>
      </p:sp>
      <p:sp>
        <p:nvSpPr>
          <p:cNvPr id="62" name="Textplatzhalt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rtlCol="0"/>
          <a:lstStyle/>
          <a:p>
            <a:pPr rtl="0"/>
            <a:r>
              <a:rPr lang="de-DE"/>
              <a:t>Chief Operations Officer</a:t>
            </a:r>
          </a:p>
        </p:txBody>
      </p:sp>
      <p:sp>
        <p:nvSpPr>
          <p:cNvPr id="51" name="Textplatzhalt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rtlCol="0"/>
          <a:lstStyle/>
          <a:p>
            <a:pPr rtl="0"/>
            <a:r>
              <a:rPr lang="de-DE"/>
              <a:t>RAJESH SANTOSHI</a:t>
            </a:r>
          </a:p>
        </p:txBody>
      </p:sp>
      <p:sp>
        <p:nvSpPr>
          <p:cNvPr id="63" name="Textplatzhalt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rtlCol="0"/>
          <a:lstStyle/>
          <a:p>
            <a:pPr rtl="0"/>
            <a:r>
              <a:rPr lang="de-DE"/>
              <a:t>VP Marketing</a:t>
            </a:r>
          </a:p>
        </p:txBody>
      </p:sp>
      <p:pic>
        <p:nvPicPr>
          <p:cNvPr id="58" name="Bildplatzhalter 57" descr="PORTRÄTFOTO DES TEAMMITGLIEDS">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7">
            <a:extLst>
              <a:ext uri="{28A0092B-C50C-407E-A947-70E740481C1C}">
                <a14:useLocalDpi xmlns:a14="http://schemas.microsoft.com/office/drawing/2010/main" val="0"/>
              </a:ext>
            </a:extLst>
          </a:blip>
          <a:srcRect/>
          <a:stretch/>
        </p:blipFill>
        <p:spPr>
          <a:xfrm>
            <a:off x="1877176" y="4287711"/>
            <a:ext cx="1066800" cy="1066800"/>
          </a:xfrm>
        </p:spPr>
      </p:pic>
      <p:pic>
        <p:nvPicPr>
          <p:cNvPr id="66" name="Bildplatzhalter 65" descr="PORTRÄTFOTO DES TEAMMITGLIEDS">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8">
            <a:extLst>
              <a:ext uri="{28A0092B-C50C-407E-A947-70E740481C1C}">
                <a14:useLocalDpi xmlns:a14="http://schemas.microsoft.com/office/drawing/2010/main" val="0"/>
              </a:ext>
            </a:extLst>
          </a:blip>
          <a:srcRect/>
          <a:stretch/>
        </p:blipFill>
        <p:spPr>
          <a:xfrm>
            <a:off x="4226270" y="4287711"/>
            <a:ext cx="1066800" cy="1066800"/>
          </a:xfrm>
        </p:spPr>
      </p:pic>
      <p:pic>
        <p:nvPicPr>
          <p:cNvPr id="78" name="Bildplatzhalter 77" descr="PORTRÄTFOTO DES TEAMMITGLIEDS">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9">
            <a:extLst>
              <a:ext uri="{28A0092B-C50C-407E-A947-70E740481C1C}">
                <a14:useLocalDpi xmlns:a14="http://schemas.microsoft.com/office/drawing/2010/main" val="0"/>
              </a:ext>
            </a:extLst>
          </a:blip>
          <a:srcRect/>
          <a:stretch/>
        </p:blipFill>
        <p:spPr>
          <a:xfrm>
            <a:off x="6716934" y="4287711"/>
            <a:ext cx="1066800" cy="1066800"/>
          </a:xfrm>
        </p:spPr>
      </p:pic>
      <p:pic>
        <p:nvPicPr>
          <p:cNvPr id="83" name="Bildplatzhalter 82" descr="PORTRÄTFOTO DES TEAMMITGLIEDS">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10">
            <a:extLst>
              <a:ext uri="{28A0092B-C50C-407E-A947-70E740481C1C}">
                <a14:useLocalDpi xmlns:a14="http://schemas.microsoft.com/office/drawing/2010/main" val="0"/>
              </a:ext>
            </a:extLst>
          </a:blip>
          <a:srcRect/>
          <a:stretch/>
        </p:blipFill>
        <p:spPr>
          <a:xfrm>
            <a:off x="9136814" y="4287711"/>
            <a:ext cx="1066800" cy="1066800"/>
          </a:xfrm>
        </p:spPr>
      </p:pic>
      <p:sp>
        <p:nvSpPr>
          <p:cNvPr id="64" name="Textplatzhalt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rtlCol="0"/>
          <a:lstStyle/>
          <a:p>
            <a:pPr rtl="0"/>
            <a:r>
              <a:rPr lang="de-DE"/>
              <a:t>GRAHAM BARNES</a:t>
            </a:r>
          </a:p>
          <a:p>
            <a:pPr rtl="0"/>
            <a:endParaRPr lang="de-DE"/>
          </a:p>
        </p:txBody>
      </p:sp>
      <p:sp>
        <p:nvSpPr>
          <p:cNvPr id="72" name="Textplatzhalt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rtlCol="0"/>
          <a:lstStyle/>
          <a:p>
            <a:pPr rtl="0"/>
            <a:r>
              <a:rPr lang="de-DE"/>
              <a:t>VP Produkt</a:t>
            </a:r>
          </a:p>
        </p:txBody>
      </p:sp>
      <p:sp>
        <p:nvSpPr>
          <p:cNvPr id="69" name="Textplatzhalt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rtlCol="0"/>
          <a:lstStyle/>
          <a:p>
            <a:pPr rtl="0"/>
            <a:r>
              <a:rPr lang="de-DE"/>
              <a:t>ROWAN MURPHY</a:t>
            </a:r>
          </a:p>
          <a:p>
            <a:pPr rtl="0"/>
            <a:endParaRPr lang="de-DE"/>
          </a:p>
        </p:txBody>
      </p:sp>
      <p:sp>
        <p:nvSpPr>
          <p:cNvPr id="73" name="Textplatzhalt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rtlCol="0"/>
          <a:lstStyle/>
          <a:p>
            <a:pPr rtl="0"/>
            <a:r>
              <a:rPr lang="de-DE"/>
              <a:t>SEO-Stratege</a:t>
            </a:r>
          </a:p>
        </p:txBody>
      </p:sp>
      <p:sp>
        <p:nvSpPr>
          <p:cNvPr id="70" name="Textplatzhalt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rtlCol="0"/>
          <a:lstStyle/>
          <a:p>
            <a:pPr rtl="0"/>
            <a:r>
              <a:rPr lang="de-DE"/>
              <a:t>ELIZABETH MOORE</a:t>
            </a:r>
          </a:p>
        </p:txBody>
      </p:sp>
      <p:sp>
        <p:nvSpPr>
          <p:cNvPr id="74" name="Textplatzhalt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rtlCol="0"/>
          <a:lstStyle/>
          <a:p>
            <a:pPr rtl="0"/>
            <a:r>
              <a:rPr lang="de-DE"/>
              <a:t>Produktentwickler</a:t>
            </a:r>
          </a:p>
        </p:txBody>
      </p:sp>
      <p:sp>
        <p:nvSpPr>
          <p:cNvPr id="71" name="Textplatzhalt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rtlCol="0"/>
          <a:lstStyle/>
          <a:p>
            <a:pPr rtl="0"/>
            <a:r>
              <a:rPr lang="de-DE"/>
              <a:t>ROBIN KLINE</a:t>
            </a:r>
          </a:p>
        </p:txBody>
      </p:sp>
      <p:sp>
        <p:nvSpPr>
          <p:cNvPr id="75" name="Textplatzhalt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rtlCol="0"/>
          <a:lstStyle/>
          <a:p>
            <a:pPr rtl="0"/>
            <a:r>
              <a:rPr lang="de-DE"/>
              <a:t>Inhaltsentwickler</a:t>
            </a:r>
          </a:p>
        </p:txBody>
      </p:sp>
      <p:sp>
        <p:nvSpPr>
          <p:cNvPr id="3" name="Datumsplatzhalt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rtlCol="0"/>
          <a:lstStyle/>
          <a:p>
            <a:pPr rtl="0"/>
            <a:r>
              <a:rPr lang="de-DE"/>
              <a:t>20XX</a:t>
            </a:r>
          </a:p>
        </p:txBody>
      </p:sp>
      <p:sp>
        <p:nvSpPr>
          <p:cNvPr id="4" name="Fußzeilenplatzhalt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rtlCol="0"/>
          <a:lstStyle/>
          <a:p>
            <a:pPr rtl="0"/>
            <a:r>
              <a:rPr lang="de-DE"/>
              <a:t>Verkaufspräsentation</a:t>
            </a:r>
          </a:p>
        </p:txBody>
      </p:sp>
      <p:sp>
        <p:nvSpPr>
          <p:cNvPr id="5" name="Foliennummernplatzhalt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23</a:t>
            </a:fld>
            <a:endParaRPr lang="de-DE"/>
          </a:p>
        </p:txBody>
      </p:sp>
    </p:spTree>
    <p:extLst>
      <p:ext uri="{BB962C8B-B14F-4D97-AF65-F5344CB8AC3E}">
        <p14:creationId xmlns:p14="http://schemas.microsoft.com/office/powerpoint/2010/main" val="339626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rtlCol="0"/>
          <a:lstStyle/>
          <a:p>
            <a:pPr rtl="0"/>
            <a:r>
              <a:rPr lang="de-DE" dirty="0"/>
              <a:t>FINANZIERUNG</a:t>
            </a:r>
          </a:p>
        </p:txBody>
      </p:sp>
      <p:graphicFrame>
        <p:nvGraphicFramePr>
          <p:cNvPr id="58" name="Inhaltsplatzhalter 57" title="Finanzierungsdiagramm">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488452015"/>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platzhalt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rtlCol="0"/>
          <a:lstStyle/>
          <a:p>
            <a:pPr rtl="0"/>
            <a:r>
              <a:rPr lang="de-DE" dirty="0"/>
              <a:t>14.000 €</a:t>
            </a:r>
          </a:p>
        </p:txBody>
      </p:sp>
      <p:sp>
        <p:nvSpPr>
          <p:cNvPr id="14" name="Textplatzhalt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rtlCol="0"/>
          <a:lstStyle/>
          <a:p>
            <a:pPr rtl="0"/>
            <a:r>
              <a:rPr lang="de-DE" dirty="0"/>
              <a:t>ANGEL-INVESTITIONEN</a:t>
            </a:r>
          </a:p>
        </p:txBody>
      </p:sp>
      <p:sp>
        <p:nvSpPr>
          <p:cNvPr id="4" name="Inhaltsplatzhalt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rtlCol="0"/>
          <a:lstStyle/>
          <a:p>
            <a:pPr rtl="0"/>
            <a:r>
              <a:rPr lang="de-DE" dirty="0"/>
              <a:t>Durch andere Investoren erhaltener Betrag</a:t>
            </a:r>
          </a:p>
        </p:txBody>
      </p:sp>
      <p:graphicFrame>
        <p:nvGraphicFramePr>
          <p:cNvPr id="59" name="Inhaltsplatzhalter 58" title="Finanzierungsdiagramm">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1535508146"/>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platzhalt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rtlCol="0"/>
          <a:lstStyle/>
          <a:p>
            <a:pPr rtl="0"/>
            <a:r>
              <a:rPr lang="de-DE" dirty="0"/>
              <a:t>12.000 €</a:t>
            </a:r>
          </a:p>
        </p:txBody>
      </p:sp>
      <p:sp>
        <p:nvSpPr>
          <p:cNvPr id="15" name="Textplatzhalt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rtlCol="0"/>
          <a:lstStyle/>
          <a:p>
            <a:pPr rtl="0"/>
            <a:r>
              <a:rPr lang="de-DE" dirty="0"/>
              <a:t>EIGENTUM</a:t>
            </a:r>
          </a:p>
        </p:txBody>
      </p:sp>
      <p:sp>
        <p:nvSpPr>
          <p:cNvPr id="6" name="Inhaltsplatzhalt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rtlCol="0"/>
          <a:lstStyle/>
          <a:p>
            <a:pPr rtl="0"/>
            <a:r>
              <a:rPr lang="de-DE" dirty="0"/>
              <a:t>Erzielte Einnahmen aus der Vermietung von Immobilien</a:t>
            </a:r>
          </a:p>
        </p:txBody>
      </p:sp>
      <p:graphicFrame>
        <p:nvGraphicFramePr>
          <p:cNvPr id="60" name="Inhaltsplatzhalter 59" title="Finanzierungsdiagramm">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025155728"/>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platzhalt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rtlCol="0"/>
          <a:lstStyle/>
          <a:p>
            <a:pPr rtl="0"/>
            <a:r>
              <a:rPr lang="de-DE" dirty="0"/>
              <a:t>82.000 €</a:t>
            </a:r>
          </a:p>
        </p:txBody>
      </p:sp>
      <p:sp>
        <p:nvSpPr>
          <p:cNvPr id="16" name="Textplatzhalt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rtlCol="0"/>
          <a:lstStyle/>
          <a:p>
            <a:pPr rtl="0"/>
            <a:r>
              <a:rPr lang="de-DE" dirty="0"/>
              <a:t>AKTIEN</a:t>
            </a:r>
          </a:p>
        </p:txBody>
      </p:sp>
      <p:sp>
        <p:nvSpPr>
          <p:cNvPr id="11" name="Inhaltsplatzhalt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rtlCol="0"/>
          <a:lstStyle/>
          <a:p>
            <a:pPr rtl="0"/>
            <a:r>
              <a:rPr lang="de-DE" dirty="0"/>
              <a:t>Anzahl der in USD konvertierten Aktien</a:t>
            </a:r>
          </a:p>
          <a:p>
            <a:pPr rtl="0"/>
            <a:endParaRPr lang="de-DE" noProof="1"/>
          </a:p>
        </p:txBody>
      </p:sp>
      <p:graphicFrame>
        <p:nvGraphicFramePr>
          <p:cNvPr id="61" name="Inhaltsplatzhalter 60" title="Finanzierungsdiagramm">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1036018908"/>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platzhalt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rtlCol="0"/>
          <a:lstStyle/>
          <a:p>
            <a:pPr rtl="0"/>
            <a:r>
              <a:rPr lang="de-DE" dirty="0"/>
              <a:t>32.000 €</a:t>
            </a:r>
          </a:p>
        </p:txBody>
      </p:sp>
      <p:sp>
        <p:nvSpPr>
          <p:cNvPr id="17" name="Textplatzhalt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rtlCol="0"/>
          <a:lstStyle/>
          <a:p>
            <a:pPr rtl="0"/>
            <a:r>
              <a:rPr lang="de-DE" dirty="0"/>
              <a:t>BARGELD</a:t>
            </a:r>
          </a:p>
        </p:txBody>
      </p:sp>
      <p:sp>
        <p:nvSpPr>
          <p:cNvPr id="13" name="Inhaltsplatzhalt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rtlCol="0"/>
          <a:lstStyle/>
          <a:p>
            <a:pPr rtl="0"/>
            <a:r>
              <a:rPr lang="de-DE" noProof="1"/>
              <a:t>Liquide Mittel, die wir zur Verfügung haben</a:t>
            </a:r>
          </a:p>
          <a:p>
            <a:pPr rtl="0"/>
            <a:endParaRPr lang="de-DE" dirty="0"/>
          </a:p>
        </p:txBody>
      </p:sp>
      <p:sp>
        <p:nvSpPr>
          <p:cNvPr id="7" name="Datumsplatzhalt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rtlCol="0"/>
          <a:lstStyle/>
          <a:p>
            <a:pPr rtl="0"/>
            <a:r>
              <a:rPr lang="de-DE" dirty="0"/>
              <a:t>20XX</a:t>
            </a:r>
          </a:p>
        </p:txBody>
      </p:sp>
      <p:sp>
        <p:nvSpPr>
          <p:cNvPr id="8" name="Fußzeilenplatzhalt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rtlCol="0"/>
          <a:lstStyle/>
          <a:p>
            <a:pPr rtl="0"/>
            <a:r>
              <a:rPr lang="de-DE" dirty="0"/>
              <a:t>Verkaufspräsentation</a:t>
            </a:r>
          </a:p>
        </p:txBody>
      </p:sp>
      <p:sp>
        <p:nvSpPr>
          <p:cNvPr id="9" name="Foliennummernplatzhalt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24</a:t>
            </a:fld>
            <a:endParaRPr lang="de-DE" dirty="0"/>
          </a:p>
        </p:txBody>
      </p:sp>
    </p:spTree>
    <p:extLst>
      <p:ext uri="{BB962C8B-B14F-4D97-AF65-F5344CB8AC3E}">
        <p14:creationId xmlns:p14="http://schemas.microsoft.com/office/powerpoint/2010/main" val="1177824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de-DE"/>
              <a:t>ZUSAMMENFASSUNG</a:t>
            </a:r>
          </a:p>
        </p:txBody>
      </p:sp>
      <p:sp>
        <p:nvSpPr>
          <p:cNvPr id="3" name="Inhaltsplatzhalter 2">
            <a:extLst>
              <a:ext uri="{FF2B5EF4-FFF2-40B4-BE49-F238E27FC236}">
                <a16:creationId xmlns:a16="http://schemas.microsoft.com/office/drawing/2014/main" id="{E14BBEAF-B516-45F4-9EF6-A9F65111580F}"/>
              </a:ext>
            </a:extLst>
          </p:cNvPr>
          <p:cNvSpPr>
            <a:spLocks noGrp="1"/>
          </p:cNvSpPr>
          <p:nvPr>
            <p:ph type="body" idx="1"/>
          </p:nvPr>
        </p:nvSpPr>
        <p:spPr>
          <a:xfrm>
            <a:off x="5476874" y="3648635"/>
            <a:ext cx="5755901" cy="1712259"/>
          </a:xfrm>
        </p:spPr>
        <p:txBody>
          <a:bodyPr vert="horz" lIns="91440" tIns="45720" rIns="91440" bIns="45720" rtlCol="0" anchor="b">
            <a:normAutofit/>
          </a:bodyPr>
          <a:lstStyle/>
          <a:p>
            <a:pPr rtl="0"/>
            <a:r>
              <a:rPr lang="de-DE" dirty="0"/>
              <a:t>Bei Contoso ist es unsere Überzeugung, 110 % geben zu wollen. Mithilfe unserer Datenarchitektur der nächsten Generation unterstützen wir Organisationen dabei, agile Workflows virtuell zu verwalten. Wir wachsen aufgrund unserer Marktkenntnisse und unseres hervorragenden Teams hinter unserem Produkt. Wie unser Geschäftsführer sagt: "Die Effizienz wird durch eine proaktive Umgestaltung unserer Geschäftsabläufe erreicht."</a:t>
            </a:r>
          </a:p>
        </p:txBody>
      </p:sp>
      <p:sp>
        <p:nvSpPr>
          <p:cNvPr id="4" name="Datumsplatzhalt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de-DE"/>
              <a:t>20XX</a:t>
            </a:r>
          </a:p>
        </p:txBody>
      </p:sp>
      <p:sp>
        <p:nvSpPr>
          <p:cNvPr id="5" name="Fußzeilenplatzhalt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de-DE"/>
              <a:t>Verkaufspräsentation</a:t>
            </a:r>
          </a:p>
        </p:txBody>
      </p:sp>
      <p:sp>
        <p:nvSpPr>
          <p:cNvPr id="6" name="Foliennummernplatzhalt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25</a:t>
            </a:fld>
            <a:endParaRPr lang="de-DE"/>
          </a:p>
        </p:txBody>
      </p:sp>
    </p:spTree>
    <p:extLst>
      <p:ext uri="{BB962C8B-B14F-4D97-AF65-F5344CB8AC3E}">
        <p14:creationId xmlns:p14="http://schemas.microsoft.com/office/powerpoint/2010/main" val="92017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de-DE"/>
              <a:t>VIELEN DANK</a:t>
            </a:r>
          </a:p>
        </p:txBody>
      </p:sp>
      <p:sp>
        <p:nvSpPr>
          <p:cNvPr id="3" name="Inhaltsplatzhalt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de-DE"/>
              <a:t>Mirjam Nilsson​</a:t>
            </a:r>
          </a:p>
          <a:p>
            <a:pPr rtl="0"/>
            <a:r>
              <a:rPr lang="de-DE"/>
              <a:t>206-555-0146</a:t>
            </a:r>
          </a:p>
          <a:p>
            <a:pPr rtl="0"/>
            <a:r>
              <a:rPr lang="de-DE"/>
              <a:t>mirjam@contoso.com</a:t>
            </a:r>
          </a:p>
          <a:p>
            <a:pPr rtl="0"/>
            <a:r>
              <a:rPr lang="de-DE"/>
              <a:t>www.contoso.com</a:t>
            </a:r>
          </a:p>
        </p:txBody>
      </p:sp>
      <p:sp>
        <p:nvSpPr>
          <p:cNvPr id="4" name="Datumsplatzhalt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de-DE"/>
              <a:t>20XX</a:t>
            </a:r>
          </a:p>
        </p:txBody>
      </p:sp>
      <p:sp>
        <p:nvSpPr>
          <p:cNvPr id="5" name="Fußzeilenplatzhalt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de-DE"/>
              <a:t>Verkaufspräsentation</a:t>
            </a:r>
          </a:p>
        </p:txBody>
      </p:sp>
      <p:sp>
        <p:nvSpPr>
          <p:cNvPr id="6" name="Foliennummernplatzhalt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de-DE" smtClean="0"/>
              <a:pPr rtl="0"/>
              <a:t>26</a:t>
            </a:fld>
            <a:endParaRPr lang="de-DE"/>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rtlCol="0" anchor="ctr">
            <a:normAutofit/>
          </a:bodyPr>
          <a:lstStyle/>
          <a:p>
            <a:pPr rtl="0"/>
            <a:r>
              <a:rPr lang="de-DE" dirty="0"/>
              <a:t>Plotten </a:t>
            </a:r>
          </a:p>
        </p:txBody>
      </p:sp>
      <p:sp>
        <p:nvSpPr>
          <p:cNvPr id="4" name="Foliennummernplatzhalt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3</a:t>
            </a:fld>
            <a:endParaRPr lang="de-DE"/>
          </a:p>
        </p:txBody>
      </p:sp>
      <p:graphicFrame>
        <p:nvGraphicFramePr>
          <p:cNvPr id="17" name="Tabel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2666902340"/>
              </p:ext>
            </p:extLst>
          </p:nvPr>
        </p:nvGraphicFramePr>
        <p:xfrm>
          <a:off x="1737360" y="1576143"/>
          <a:ext cx="8717280" cy="4146202"/>
        </p:xfrm>
        <a:graphic>
          <a:graphicData uri="http://schemas.openxmlformats.org/drawingml/2006/table">
            <a:tbl>
              <a:tblPr firstRow="1" bandRow="1">
                <a:tableStyleId>{5C22544A-7EE6-4342-B048-85BDC9FD1C3A}</a:tableStyleId>
              </a:tblPr>
              <a:tblGrid>
                <a:gridCol w="3093720">
                  <a:extLst>
                    <a:ext uri="{9D8B030D-6E8A-4147-A177-3AD203B41FA5}">
                      <a16:colId xmlns:a16="http://schemas.microsoft.com/office/drawing/2014/main" val="3446012419"/>
                    </a:ext>
                  </a:extLst>
                </a:gridCol>
                <a:gridCol w="5623560">
                  <a:extLst>
                    <a:ext uri="{9D8B030D-6E8A-4147-A177-3AD203B41FA5}">
                      <a16:colId xmlns:a16="http://schemas.microsoft.com/office/drawing/2014/main" val="4052646397"/>
                    </a:ext>
                  </a:extLst>
                </a:gridCol>
              </a:tblGrid>
              <a:tr h="40075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de-DE" sz="1200" b="0" i="0" u="none" strike="noStrike" noProof="0" dirty="0">
                          <a:solidFill>
                            <a:schemeClr val="tx1"/>
                          </a:solidFill>
                          <a:effectLst/>
                          <a:latin typeface="+mn-lt"/>
                        </a:rPr>
                        <a:t>            Befähle </a:t>
                      </a: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de-DE" sz="1200" b="1" i="0" u="none" strike="noStrike" noProof="0" dirty="0">
                          <a:solidFill>
                            <a:schemeClr val="tx1">
                              <a:lumMod val="75000"/>
                              <a:lumOff val="25000"/>
                            </a:schemeClr>
                          </a:solidFill>
                          <a:effectLst/>
                          <a:latin typeface="+mn-lt"/>
                        </a:rPr>
                        <a:t>Erklärung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0">
                <a:tc>
                  <a:txBody>
                    <a:bodyPr/>
                    <a:lstStyle/>
                    <a:p>
                      <a:pPr algn="l" rtl="0" fontAlgn="b"/>
                      <a:endParaRPr lang="de-DE" sz="1200" b="0" i="0" u="none" strike="noStrike" noProof="0" dirty="0">
                        <a:solidFill>
                          <a:schemeClr val="tx1"/>
                        </a:solidFill>
                        <a:effectLst/>
                        <a:latin typeface="+mn-lt"/>
                      </a:endParaRP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476680">
                <a:tc>
                  <a:txBody>
                    <a:bodyPr/>
                    <a:lstStyle/>
                    <a:p>
                      <a:pPr lvl="1" algn="l" rtl="0" fontAlgn="b"/>
                      <a:r>
                        <a:rPr lang="de-DE" sz="1200" b="0" i="0" u="none" strike="noStrike" noProof="0" dirty="0" err="1">
                          <a:solidFill>
                            <a:schemeClr val="tx1"/>
                          </a:solidFill>
                          <a:effectLst/>
                          <a:latin typeface="+mn-lt"/>
                        </a:rPr>
                        <a:t>plt.figure</a:t>
                      </a:r>
                      <a:r>
                        <a:rPr lang="de-DE" sz="1200" b="0" i="0" u="none" strike="noStrike" noProof="0" dirty="0">
                          <a:solidFill>
                            <a:schemeClr val="tx1"/>
                          </a:solidFill>
                          <a:effectLst/>
                          <a:latin typeface="+mn-lt"/>
                        </a:rPr>
                        <a:t>(</a:t>
                      </a:r>
                      <a:r>
                        <a:rPr lang="de-DE" sz="1200" b="0" i="0" u="none" strike="noStrike" noProof="0" dirty="0" err="1">
                          <a:solidFill>
                            <a:schemeClr val="tx1"/>
                          </a:solidFill>
                          <a:effectLst/>
                          <a:latin typeface="+mn-lt"/>
                        </a:rPr>
                        <a:t>figsize</a:t>
                      </a:r>
                      <a:r>
                        <a:rPr lang="de-DE" sz="1200" b="0" i="0" u="none" strike="noStrike" noProof="0" dirty="0">
                          <a:solidFill>
                            <a:schemeClr val="tx1"/>
                          </a:solidFill>
                          <a:effectLst/>
                          <a:latin typeface="+mn-lt"/>
                        </a:rPr>
                        <a:t>=(</a:t>
                      </a:r>
                      <a:r>
                        <a:rPr lang="de-DE" sz="1200" b="0" i="0" u="none" strike="noStrike" noProof="0" dirty="0" err="1">
                          <a:solidFill>
                            <a:schemeClr val="tx1"/>
                          </a:solidFill>
                          <a:effectLst/>
                          <a:latin typeface="+mn-lt"/>
                        </a:rPr>
                        <a:t>width</a:t>
                      </a:r>
                      <a:r>
                        <a:rPr lang="de-DE" sz="1200" b="0" i="0" u="none" strike="noStrike" noProof="0" dirty="0">
                          <a:solidFill>
                            <a:schemeClr val="tx1"/>
                          </a:solidFill>
                          <a:effectLst/>
                          <a:latin typeface="+mn-lt"/>
                        </a:rPr>
                        <a:t>, </a:t>
                      </a:r>
                      <a:r>
                        <a:rPr lang="de-DE" sz="1200" b="0" i="0" u="none" strike="noStrike" noProof="0" dirty="0" err="1">
                          <a:solidFill>
                            <a:schemeClr val="tx1"/>
                          </a:solidFill>
                          <a:effectLst/>
                          <a:latin typeface="+mn-lt"/>
                        </a:rPr>
                        <a:t>height</a:t>
                      </a:r>
                      <a:r>
                        <a:rPr lang="de-DE" sz="1200" b="0" i="0" u="none" strike="noStrike" noProof="0" dirty="0">
                          <a:solidFill>
                            <a:schemeClr val="tx1"/>
                          </a:solidFill>
                          <a:effectLst/>
                          <a:latin typeface="+mn-lt"/>
                        </a:rPr>
                        <a:t>))</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kern="1200" dirty="0">
                          <a:solidFill>
                            <a:schemeClr val="dk1"/>
                          </a:solidFill>
                          <a:effectLst/>
                          <a:latin typeface="+mn-lt"/>
                          <a:ea typeface="+mn-ea"/>
                          <a:cs typeface="+mn-cs"/>
                        </a:rPr>
                        <a:t>Erstellt eine neue Abbildung mit einer Breite und einer Höhe in Zoll</a:t>
                      </a:r>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533400">
                <a:tc>
                  <a:txBody>
                    <a:bodyPr/>
                    <a:lstStyle/>
                    <a:p>
                      <a:pPr lvl="1" algn="l" rtl="0" fontAlgn="b"/>
                      <a:r>
                        <a:rPr lang="de-DE" sz="1200" b="0" i="0" u="none" strike="noStrike" noProof="0" dirty="0" err="1">
                          <a:solidFill>
                            <a:schemeClr val="tx1"/>
                          </a:solidFill>
                          <a:effectLst/>
                          <a:latin typeface="+mn-lt"/>
                        </a:rPr>
                        <a:t>plt.plot</a:t>
                      </a:r>
                      <a:r>
                        <a:rPr lang="de-DE" sz="1200" b="0" i="0" u="none" strike="noStrike" noProof="0" dirty="0">
                          <a:solidFill>
                            <a:schemeClr val="tx1"/>
                          </a:solidFill>
                          <a:effectLst/>
                          <a:latin typeface="+mn-lt"/>
                        </a:rPr>
                        <a:t>(x, y)</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kern="1200" dirty="0">
                          <a:solidFill>
                            <a:schemeClr val="dk1"/>
                          </a:solidFill>
                          <a:effectLst/>
                          <a:latin typeface="+mn-lt"/>
                          <a:ea typeface="+mn-ea"/>
                          <a:cs typeface="+mn-cs"/>
                        </a:rPr>
                        <a:t>Erstellt eine einfache 2D-Linie. `x` und `y` sind Listen oder Arrays von Koordinaten</a:t>
                      </a:r>
                      <a:r>
                        <a:rPr lang="de-DE" sz="1800" kern="1200" dirty="0">
                          <a:solidFill>
                            <a:schemeClr val="dk1"/>
                          </a:solidFill>
                          <a:effectLst/>
                          <a:latin typeface="+mn-lt"/>
                          <a:ea typeface="+mn-ea"/>
                          <a:cs typeface="+mn-cs"/>
                        </a:rPr>
                        <a:t> </a:t>
                      </a:r>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472440">
                <a:tc>
                  <a:txBody>
                    <a:bodyPr/>
                    <a:lstStyle/>
                    <a:p>
                      <a:pPr lvl="1" algn="l" rtl="0" fontAlgn="b"/>
                      <a:r>
                        <a:rPr lang="de-DE" sz="1200" b="0" i="0" u="none" strike="noStrike" noProof="0" dirty="0" err="1">
                          <a:solidFill>
                            <a:schemeClr val="tx1"/>
                          </a:solidFill>
                          <a:effectLst/>
                          <a:latin typeface="+mn-lt"/>
                        </a:rPr>
                        <a:t>plt.xlable</a:t>
                      </a:r>
                      <a:r>
                        <a:rPr lang="de-DE" sz="1200" b="0" i="0" u="none" strike="noStrike" noProof="0" dirty="0">
                          <a:solidFill>
                            <a:schemeClr val="tx1"/>
                          </a:solidFill>
                          <a:effectLst/>
                          <a:latin typeface="+mn-lt"/>
                        </a:rPr>
                        <a:t>(</a:t>
                      </a:r>
                      <a:r>
                        <a:rPr lang="de-DE" sz="1200" b="0" i="0" u="none" strike="noStrike" noProof="0" dirty="0" err="1">
                          <a:solidFill>
                            <a:schemeClr val="tx1"/>
                          </a:solidFill>
                          <a:effectLst/>
                          <a:latin typeface="+mn-lt"/>
                        </a:rPr>
                        <a:t>text</a:t>
                      </a:r>
                      <a:r>
                        <a:rPr lang="de-DE" sz="1200" b="0" i="0" u="none" strike="noStrike" noProof="0" dirty="0">
                          <a:solidFill>
                            <a:schemeClr val="tx1"/>
                          </a:solidFill>
                          <a:effectLst/>
                          <a:latin typeface="+mn-lt"/>
                        </a:rPr>
                        <a:t>) / </a:t>
                      </a:r>
                      <a:r>
                        <a:rPr lang="de-DE" sz="1200" b="0" i="0" u="none" strike="noStrike" noProof="0" dirty="0" err="1">
                          <a:solidFill>
                            <a:schemeClr val="tx1"/>
                          </a:solidFill>
                          <a:effectLst/>
                          <a:latin typeface="+mn-lt"/>
                        </a:rPr>
                        <a:t>plt.ylable</a:t>
                      </a:r>
                      <a:r>
                        <a:rPr lang="de-DE" sz="1200" b="0" i="0" u="none" strike="noStrike" noProof="0" dirty="0">
                          <a:solidFill>
                            <a:schemeClr val="tx1"/>
                          </a:solidFill>
                          <a:effectLst/>
                          <a:latin typeface="+mn-lt"/>
                        </a:rPr>
                        <a:t>(</a:t>
                      </a:r>
                      <a:r>
                        <a:rPr lang="de-DE" sz="1200" b="0" i="0" u="none" strike="noStrike" noProof="0" dirty="0" err="1">
                          <a:solidFill>
                            <a:schemeClr val="tx1"/>
                          </a:solidFill>
                          <a:effectLst/>
                          <a:latin typeface="+mn-lt"/>
                        </a:rPr>
                        <a:t>text</a:t>
                      </a:r>
                      <a:r>
                        <a:rPr lang="de-DE" sz="1200" b="0" i="0" u="none" strike="noStrike" noProof="0" dirty="0">
                          <a:solidFill>
                            <a:schemeClr val="tx1"/>
                          </a:solidFill>
                          <a:effectLst/>
                          <a:latin typeface="+mn-lt"/>
                        </a:rPr>
                        <a:t>)</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kern="1200" dirty="0">
                          <a:solidFill>
                            <a:schemeClr val="dk1"/>
                          </a:solidFill>
                          <a:effectLst/>
                          <a:latin typeface="+mn-lt"/>
                          <a:ea typeface="+mn-ea"/>
                          <a:cs typeface="+mn-cs"/>
                        </a:rPr>
                        <a:t>Beschriftet die x- und y-Achse</a:t>
                      </a:r>
                      <a:r>
                        <a:rPr lang="de-DE" sz="1800" kern="1200" dirty="0">
                          <a:solidFill>
                            <a:schemeClr val="dk1"/>
                          </a:solidFill>
                          <a:effectLst/>
                          <a:latin typeface="+mn-lt"/>
                          <a:ea typeface="+mn-ea"/>
                          <a:cs typeface="+mn-cs"/>
                        </a:rPr>
                        <a:t> </a:t>
                      </a:r>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400757">
                <a:tc>
                  <a:txBody>
                    <a:bodyPr/>
                    <a:lstStyle/>
                    <a:p>
                      <a:pPr lvl="1" algn="l" rtl="0" fontAlgn="b"/>
                      <a:r>
                        <a:rPr lang="de-DE" sz="1200" b="0" i="0" u="none" strike="noStrike" noProof="0" dirty="0" err="1">
                          <a:solidFill>
                            <a:schemeClr val="tx1"/>
                          </a:solidFill>
                          <a:effectLst/>
                          <a:latin typeface="+mn-lt"/>
                        </a:rPr>
                        <a:t>plt.title</a:t>
                      </a:r>
                      <a:r>
                        <a:rPr lang="de-DE" sz="1200" b="0" i="0" u="none" strike="noStrike" noProof="0" dirty="0">
                          <a:solidFill>
                            <a:schemeClr val="tx1"/>
                          </a:solidFill>
                          <a:effectLst/>
                          <a:latin typeface="+mn-lt"/>
                        </a:rPr>
                        <a:t>(</a:t>
                      </a:r>
                      <a:r>
                        <a:rPr lang="de-DE" sz="1200" b="0" i="0" u="none" strike="noStrike" noProof="0" dirty="0" err="1">
                          <a:solidFill>
                            <a:schemeClr val="tx1"/>
                          </a:solidFill>
                          <a:effectLst/>
                          <a:latin typeface="+mn-lt"/>
                        </a:rPr>
                        <a:t>text</a:t>
                      </a:r>
                      <a:r>
                        <a:rPr lang="de-DE" sz="1200" b="0" i="0" u="none" strike="noStrike" noProof="0" dirty="0">
                          <a:solidFill>
                            <a:schemeClr val="tx1"/>
                          </a:solidFill>
                          <a:effectLst/>
                          <a:latin typeface="+mn-lt"/>
                        </a:rPr>
                        <a:t>)</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kern="1200" dirty="0">
                          <a:solidFill>
                            <a:schemeClr val="dk1"/>
                          </a:solidFill>
                          <a:effectLst/>
                          <a:latin typeface="+mn-lt"/>
                          <a:ea typeface="+mn-ea"/>
                          <a:cs typeface="+mn-cs"/>
                        </a:rPr>
                        <a:t>Fügt einen Titel zum Diagramm hinzu</a:t>
                      </a:r>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3474066"/>
                  </a:ext>
                </a:extLst>
              </a:tr>
              <a:tr h="400757">
                <a:tc>
                  <a:txBody>
                    <a:bodyPr/>
                    <a:lstStyle/>
                    <a:p>
                      <a:pPr lvl="1" algn="l" rtl="0" fontAlgn="b"/>
                      <a:r>
                        <a:rPr lang="de-DE" sz="1200" b="0" i="0" u="none" strike="noStrike" noProof="0" dirty="0" err="1">
                          <a:solidFill>
                            <a:schemeClr val="tx1"/>
                          </a:solidFill>
                          <a:effectLst/>
                          <a:latin typeface="+mn-lt"/>
                        </a:rPr>
                        <a:t>plt.xlim</a:t>
                      </a:r>
                      <a:r>
                        <a:rPr lang="de-DE" sz="1200" b="0" i="0" u="none" strike="noStrike" noProof="0" dirty="0">
                          <a:solidFill>
                            <a:schemeClr val="tx1"/>
                          </a:solidFill>
                          <a:effectLst/>
                          <a:latin typeface="+mn-lt"/>
                        </a:rPr>
                        <a:t>(</a:t>
                      </a:r>
                      <a:r>
                        <a:rPr lang="de-DE" sz="1200" b="0" i="0" u="none" strike="noStrike" noProof="0" dirty="0" err="1">
                          <a:solidFill>
                            <a:schemeClr val="tx1"/>
                          </a:solidFill>
                          <a:effectLst/>
                          <a:latin typeface="+mn-lt"/>
                        </a:rPr>
                        <a:t>left</a:t>
                      </a:r>
                      <a:r>
                        <a:rPr lang="de-DE" sz="1200" b="0" i="0" u="none" strike="noStrike" noProof="0" dirty="0">
                          <a:solidFill>
                            <a:schemeClr val="tx1"/>
                          </a:solidFill>
                          <a:effectLst/>
                          <a:latin typeface="+mn-lt"/>
                        </a:rPr>
                        <a:t>, </a:t>
                      </a:r>
                      <a:r>
                        <a:rPr lang="de-DE" sz="1200" b="0" i="0" u="none" strike="noStrike" noProof="0" dirty="0" err="1">
                          <a:solidFill>
                            <a:schemeClr val="tx1"/>
                          </a:solidFill>
                          <a:effectLst/>
                          <a:latin typeface="+mn-lt"/>
                        </a:rPr>
                        <a:t>right</a:t>
                      </a:r>
                      <a:r>
                        <a:rPr lang="de-DE" sz="1200" b="0" i="0" u="none" strike="noStrike" noProof="0" dirty="0">
                          <a:solidFill>
                            <a:schemeClr val="tx1"/>
                          </a:solidFill>
                          <a:effectLst/>
                          <a:latin typeface="+mn-lt"/>
                        </a:rPr>
                        <a:t>)</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kern="1200" dirty="0">
                          <a:solidFill>
                            <a:schemeClr val="dk1"/>
                          </a:solidFill>
                          <a:effectLst/>
                          <a:latin typeface="+mn-lt"/>
                          <a:ea typeface="+mn-ea"/>
                          <a:cs typeface="+mn-cs"/>
                        </a:rPr>
                        <a:t>Grenzen der x-Achse des Diagramms festlegen</a:t>
                      </a:r>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400757">
                <a:tc>
                  <a:txBody>
                    <a:bodyPr/>
                    <a:lstStyle/>
                    <a:p>
                      <a:pPr algn="l" rtl="0" fontAlgn="b"/>
                      <a:r>
                        <a:rPr lang="de-DE" sz="1200" b="0" i="0" u="none" strike="noStrike" noProof="0" dirty="0">
                          <a:solidFill>
                            <a:schemeClr val="tx1"/>
                          </a:solidFill>
                          <a:effectLst/>
                          <a:latin typeface="+mn-lt"/>
                        </a:rPr>
                        <a:t>            plt.legend()</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kern="1200" dirty="0">
                          <a:solidFill>
                            <a:schemeClr val="dk1"/>
                          </a:solidFill>
                          <a:effectLst/>
                          <a:latin typeface="+mn-lt"/>
                          <a:ea typeface="+mn-ea"/>
                          <a:cs typeface="+mn-cs"/>
                        </a:rPr>
                        <a:t>Fügt eine Legende hinzu</a:t>
                      </a:r>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400757">
                <a:tc>
                  <a:txBody>
                    <a:bodyPr/>
                    <a:lstStyle/>
                    <a:p>
                      <a:pPr marL="457200" lvl="1" indent="0" algn="l" rtl="0" fontAlgn="b">
                        <a:buFont typeface="Arial" panose="020B0604020202020204" pitchFamily="34" charset="0"/>
                        <a:buNone/>
                      </a:pPr>
                      <a:r>
                        <a:rPr lang="de-DE" sz="1200" b="0" i="0" u="none" strike="noStrike" noProof="0" dirty="0" err="1">
                          <a:solidFill>
                            <a:schemeClr val="tx1"/>
                          </a:solidFill>
                          <a:effectLst/>
                          <a:latin typeface="+mn-lt"/>
                        </a:rPr>
                        <a:t>plt.grid</a:t>
                      </a:r>
                      <a:r>
                        <a:rPr lang="de-DE" sz="1200" b="0" i="0" u="none" strike="noStrike" noProof="0" dirty="0">
                          <a:solidFill>
                            <a:schemeClr val="tx1"/>
                          </a:solidFill>
                          <a:effectLst/>
                          <a:latin typeface="+mn-lt"/>
                        </a:rPr>
                        <a:t>()</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kern="1200" dirty="0">
                          <a:solidFill>
                            <a:schemeClr val="dk1"/>
                          </a:solidFill>
                          <a:effectLst/>
                          <a:latin typeface="+mn-lt"/>
                          <a:ea typeface="+mn-ea"/>
                          <a:cs typeface="+mn-cs"/>
                        </a:rPr>
                        <a:t>Fügt ein Gitternetz zum Diagramm hinzu</a:t>
                      </a:r>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400757">
                <a:tc>
                  <a:txBody>
                    <a:bodyPr/>
                    <a:lstStyle/>
                    <a:p>
                      <a:pPr marL="457200" lvl="1" indent="0" algn="l" rtl="0" fontAlgn="b">
                        <a:buFont typeface="Arial" panose="020B0604020202020204" pitchFamily="34" charset="0"/>
                        <a:buNone/>
                      </a:pPr>
                      <a:r>
                        <a:rPr lang="de-DE" sz="1200" b="0" i="0" u="none" strike="noStrike" noProof="0" dirty="0" err="1">
                          <a:solidFill>
                            <a:schemeClr val="tx1"/>
                          </a:solidFill>
                          <a:effectLst/>
                          <a:latin typeface="+mn-lt"/>
                        </a:rPr>
                        <a:t>plt.show</a:t>
                      </a:r>
                      <a:r>
                        <a:rPr lang="de-DE" sz="1200" b="0" i="0" u="none" strike="noStrike" noProof="0" dirty="0">
                          <a:solidFill>
                            <a:schemeClr val="tx1"/>
                          </a:solidFill>
                          <a:effectLst/>
                          <a:latin typeface="+mn-lt"/>
                        </a:rPr>
                        <a:t>()</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kern="1200" dirty="0">
                          <a:solidFill>
                            <a:schemeClr val="dk1"/>
                          </a:solidFill>
                          <a:effectLst/>
                          <a:latin typeface="+mn-lt"/>
                          <a:ea typeface="+mn-ea"/>
                          <a:cs typeface="+mn-cs"/>
                        </a:rPr>
                        <a:t>Zeigt das erstellte Diagramm an</a:t>
                      </a:r>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martArt-Platzhalter 6">
            <a:extLst>
              <a:ext uri="{FF2B5EF4-FFF2-40B4-BE49-F238E27FC236}">
                <a16:creationId xmlns:a16="http://schemas.microsoft.com/office/drawing/2014/main" id="{D5D45D98-52F6-ABD8-3EC5-2C586D1117F0}"/>
              </a:ext>
            </a:extLst>
          </p:cNvPr>
          <p:cNvPicPr>
            <a:picLocks noGrp="1" noChangeAspect="1"/>
          </p:cNvPicPr>
          <p:nvPr>
            <p:ph type="dgm" sz="quarter" idx="15"/>
          </p:nvPr>
        </p:nvPicPr>
        <p:blipFill>
          <a:blip r:embed="rId2"/>
          <a:stretch>
            <a:fillRect/>
          </a:stretch>
        </p:blipFill>
        <p:spPr>
          <a:xfrm>
            <a:off x="1101049" y="934872"/>
            <a:ext cx="9989902" cy="4988256"/>
          </a:xfrm>
          <a:prstGeom prst="rect">
            <a:avLst/>
          </a:prstGeom>
        </p:spPr>
      </p:pic>
      <p:sp>
        <p:nvSpPr>
          <p:cNvPr id="6" name="Foliennummernplatzhalter 5">
            <a:extLst>
              <a:ext uri="{FF2B5EF4-FFF2-40B4-BE49-F238E27FC236}">
                <a16:creationId xmlns:a16="http://schemas.microsoft.com/office/drawing/2014/main" id="{935613FB-A4C0-0454-177B-26A5F6DADA0D}"/>
              </a:ext>
            </a:extLst>
          </p:cNvPr>
          <p:cNvSpPr>
            <a:spLocks noGrp="1"/>
          </p:cNvSpPr>
          <p:nvPr>
            <p:ph type="sldNum" sz="quarter" idx="12"/>
          </p:nvPr>
        </p:nvSpPr>
        <p:spPr/>
        <p:txBody>
          <a:bodyPr/>
          <a:lstStyle/>
          <a:p>
            <a:pPr rtl="0"/>
            <a:fld id="{B5CEABB6-07DC-46E8-9B57-56EC44A396E5}" type="slidenum">
              <a:rPr lang="de-DE" noProof="0" smtClean="0"/>
              <a:t>4</a:t>
            </a:fld>
            <a:endParaRPr lang="de-DE" noProof="0"/>
          </a:p>
        </p:txBody>
      </p:sp>
    </p:spTree>
    <p:extLst>
      <p:ext uri="{BB962C8B-B14F-4D97-AF65-F5344CB8AC3E}">
        <p14:creationId xmlns:p14="http://schemas.microsoft.com/office/powerpoint/2010/main" val="66164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0BC5945-3E35-9FC8-40C1-56D386EEC4DA}"/>
              </a:ext>
            </a:extLst>
          </p:cNvPr>
          <p:cNvSpPr>
            <a:spLocks noGrp="1"/>
          </p:cNvSpPr>
          <p:nvPr>
            <p:ph type="title"/>
          </p:nvPr>
        </p:nvSpPr>
        <p:spPr/>
        <p:txBody>
          <a:bodyPr>
            <a:normAutofit/>
          </a:bodyPr>
          <a:lstStyle/>
          <a:p>
            <a:r>
              <a:rPr lang="de-DE" sz="1600"/>
              <a:t>"Dies ist eine Suchmaschine". Abtastrate 𝑓= 16𝑘𝐻𝑧. Audio-Datei laden, abspielen und das Sprachsignal als Funktion der Zeit plotten. Können Sie im geplotteten Sprachsignal Teile ihres Satzes wieder erkennen? </a:t>
            </a:r>
            <a:endParaRPr lang="de-DE" dirty="0"/>
          </a:p>
        </p:txBody>
      </p:sp>
      <p:sp>
        <p:nvSpPr>
          <p:cNvPr id="6" name="Foliennummernplatzhalter 5">
            <a:extLst>
              <a:ext uri="{FF2B5EF4-FFF2-40B4-BE49-F238E27FC236}">
                <a16:creationId xmlns:a16="http://schemas.microsoft.com/office/drawing/2014/main" id="{3E46ADE5-2E02-0320-2B3B-168730A6067A}"/>
              </a:ext>
            </a:extLst>
          </p:cNvPr>
          <p:cNvSpPr>
            <a:spLocks noGrp="1"/>
          </p:cNvSpPr>
          <p:nvPr>
            <p:ph type="sldNum" sz="quarter" idx="12"/>
          </p:nvPr>
        </p:nvSpPr>
        <p:spPr/>
        <p:txBody>
          <a:bodyPr/>
          <a:lstStyle/>
          <a:p>
            <a:pPr rtl="0"/>
            <a:fld id="{B5CEABB6-07DC-46E8-9B57-56EC44A396E5}" type="slidenum">
              <a:rPr lang="de-DE" noProof="0" smtClean="0"/>
              <a:t>5</a:t>
            </a:fld>
            <a:endParaRPr lang="de-DE" noProof="0"/>
          </a:p>
        </p:txBody>
      </p:sp>
      <p:pic>
        <p:nvPicPr>
          <p:cNvPr id="10" name="Grafik 9">
            <a:extLst>
              <a:ext uri="{FF2B5EF4-FFF2-40B4-BE49-F238E27FC236}">
                <a16:creationId xmlns:a16="http://schemas.microsoft.com/office/drawing/2014/main" id="{9592D457-B4BA-EDE8-F91C-CEAD02D27F9B}"/>
              </a:ext>
            </a:extLst>
          </p:cNvPr>
          <p:cNvPicPr>
            <a:picLocks noChangeAspect="1"/>
          </p:cNvPicPr>
          <p:nvPr/>
        </p:nvPicPr>
        <p:blipFill>
          <a:blip r:embed="rId4"/>
          <a:stretch>
            <a:fillRect/>
          </a:stretch>
        </p:blipFill>
        <p:spPr>
          <a:xfrm>
            <a:off x="312328" y="4196628"/>
            <a:ext cx="5135880" cy="2296247"/>
          </a:xfrm>
          <a:prstGeom prst="rect">
            <a:avLst/>
          </a:prstGeom>
        </p:spPr>
      </p:pic>
      <p:pic>
        <p:nvPicPr>
          <p:cNvPr id="12" name="Grafik 11">
            <a:extLst>
              <a:ext uri="{FF2B5EF4-FFF2-40B4-BE49-F238E27FC236}">
                <a16:creationId xmlns:a16="http://schemas.microsoft.com/office/drawing/2014/main" id="{77E106C8-C4A0-0BE9-4F92-2DF625A8B85E}"/>
              </a:ext>
            </a:extLst>
          </p:cNvPr>
          <p:cNvPicPr>
            <a:picLocks noChangeAspect="1"/>
          </p:cNvPicPr>
          <p:nvPr/>
        </p:nvPicPr>
        <p:blipFill>
          <a:blip r:embed="rId5"/>
          <a:stretch>
            <a:fillRect/>
          </a:stretch>
        </p:blipFill>
        <p:spPr>
          <a:xfrm>
            <a:off x="373288" y="1705928"/>
            <a:ext cx="3147642" cy="701992"/>
          </a:xfrm>
          <a:prstGeom prst="rect">
            <a:avLst/>
          </a:prstGeom>
        </p:spPr>
      </p:pic>
      <p:pic>
        <p:nvPicPr>
          <p:cNvPr id="14" name="Grafik 13">
            <a:extLst>
              <a:ext uri="{FF2B5EF4-FFF2-40B4-BE49-F238E27FC236}">
                <a16:creationId xmlns:a16="http://schemas.microsoft.com/office/drawing/2014/main" id="{BD239239-D581-2AD4-CE86-90372280296D}"/>
              </a:ext>
            </a:extLst>
          </p:cNvPr>
          <p:cNvPicPr>
            <a:picLocks noChangeAspect="1"/>
          </p:cNvPicPr>
          <p:nvPr/>
        </p:nvPicPr>
        <p:blipFill>
          <a:blip r:embed="rId6"/>
          <a:stretch>
            <a:fillRect/>
          </a:stretch>
        </p:blipFill>
        <p:spPr>
          <a:xfrm>
            <a:off x="373288" y="2594014"/>
            <a:ext cx="3147642" cy="568997"/>
          </a:xfrm>
          <a:prstGeom prst="rect">
            <a:avLst/>
          </a:prstGeom>
        </p:spPr>
      </p:pic>
      <p:pic>
        <p:nvPicPr>
          <p:cNvPr id="18" name="Grafik 17">
            <a:extLst>
              <a:ext uri="{FF2B5EF4-FFF2-40B4-BE49-F238E27FC236}">
                <a16:creationId xmlns:a16="http://schemas.microsoft.com/office/drawing/2014/main" id="{9E67602F-1AAD-99C9-1C92-10282F19918D}"/>
              </a:ext>
            </a:extLst>
          </p:cNvPr>
          <p:cNvPicPr>
            <a:picLocks noChangeAspect="1"/>
          </p:cNvPicPr>
          <p:nvPr/>
        </p:nvPicPr>
        <p:blipFill>
          <a:blip r:embed="rId7"/>
          <a:stretch>
            <a:fillRect/>
          </a:stretch>
        </p:blipFill>
        <p:spPr>
          <a:xfrm>
            <a:off x="373288" y="3349105"/>
            <a:ext cx="3147642" cy="471597"/>
          </a:xfrm>
          <a:prstGeom prst="rect">
            <a:avLst/>
          </a:prstGeom>
        </p:spPr>
      </p:pic>
      <mc:AlternateContent xmlns:mc="http://schemas.openxmlformats.org/markup-compatibility/2006">
        <mc:Choice xmlns:a14="http://schemas.microsoft.com/office/drawing/2010/main" Requires="a14">
          <p:sp>
            <p:nvSpPr>
              <p:cNvPr id="19" name="Textfeld 18">
                <a:extLst>
                  <a:ext uri="{FF2B5EF4-FFF2-40B4-BE49-F238E27FC236}">
                    <a16:creationId xmlns:a16="http://schemas.microsoft.com/office/drawing/2014/main" id="{15C6F3E3-1A71-D75A-5239-4D6DBD63E72C}"/>
                  </a:ext>
                </a:extLst>
              </p:cNvPr>
              <p:cNvSpPr txBox="1"/>
              <p:nvPr/>
            </p:nvSpPr>
            <p:spPr>
              <a:xfrm>
                <a:off x="4140200" y="2066614"/>
                <a:ext cx="6995160" cy="2195281"/>
              </a:xfrm>
              <a:prstGeom prst="rect">
                <a:avLst/>
              </a:prstGeom>
              <a:noFill/>
            </p:spPr>
            <p:txBody>
              <a:bodyPr wrap="square" rtlCol="0">
                <a:spAutoFit/>
              </a:bodyPr>
              <a:lstStyle/>
              <a:p>
                <a:pPr marL="285750" indent="-285750">
                  <a:buFont typeface="Arial" panose="020B0604020202020204" pitchFamily="34" charset="0"/>
                  <a:buChar char="•"/>
                </a:pPr>
                <a:r>
                  <a:rPr lang="de-DE" sz="1200" dirty="0"/>
                  <a:t>Audiodaten einlesen, gibt Abtastrate und Amptitudenwerte aus</a:t>
                </a:r>
              </a:p>
              <a:p>
                <a:pPr marL="285750" indent="-285750">
                  <a:buFont typeface="Arial" panose="020B0604020202020204" pitchFamily="34" charset="0"/>
                  <a:buChar char="•"/>
                </a:pPr>
                <a:endParaRPr lang="de-DE" sz="1200" dirty="0"/>
              </a:p>
              <a:p>
                <a:pPr marL="285750" indent="-285750">
                  <a:buFont typeface="Arial" panose="020B0604020202020204" pitchFamily="34" charset="0"/>
                  <a:buChar char="•"/>
                </a:pPr>
                <a:r>
                  <a:rPr lang="de-DE" sz="1200" dirty="0"/>
                  <a:t>Erzeugt ein Array von 0 bis zum Ende des Signals.  </a:t>
                </a:r>
              </a:p>
              <a:p>
                <a:pPr marL="285750" indent="-285750">
                  <a:buFont typeface="Arial" panose="020B0604020202020204" pitchFamily="34" charset="0"/>
                  <a:buChar char="•"/>
                </a:pPr>
                <a:r>
                  <a:rPr lang="de-DE" sz="1200" dirty="0"/>
                  <a:t>/ </a:t>
                </a:r>
                <a:r>
                  <a:rPr lang="de-DE" sz="1200" dirty="0" err="1"/>
                  <a:t>rete</a:t>
                </a:r>
                <a:r>
                  <a:rPr lang="de-DE" sz="1200" dirty="0"/>
                  <a:t>  ermöglicht die Skalierung -&gt; Zeitwerte in Sek  </a:t>
                </a:r>
              </a:p>
              <a:p>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𝑡</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𝑛</m:t>
                          </m:r>
                        </m:num>
                        <m:den>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𝑓</m:t>
                              </m:r>
                            </m:e>
                            <m:sub>
                              <m:r>
                                <a:rPr lang="de-DE" sz="1200" b="0" i="1" smtClean="0">
                                  <a:latin typeface="Cambria Math" panose="02040503050406030204" pitchFamily="18" charset="0"/>
                                </a:rPr>
                                <m:t>𝑠</m:t>
                              </m:r>
                            </m:sub>
                          </m:sSub>
                        </m:den>
                      </m:f>
                    </m:oMath>
                  </m:oMathPara>
                </a14:m>
                <a:endParaRPr lang="de-DE" sz="1200" b="0" dirty="0"/>
              </a:p>
              <a:p>
                <a:pPr marL="171450" indent="-171450">
                  <a:buFont typeface="Arial" panose="020B0604020202020204" pitchFamily="34" charset="0"/>
                  <a:buChar char="•"/>
                </a:pPr>
                <a:r>
                  <a:rPr lang="de-DE" sz="1200" b="0" dirty="0"/>
                  <a:t>Gibt die Audiodatei aus </a:t>
                </a:r>
              </a:p>
              <a:p>
                <a:endParaRPr lang="de-DE" dirty="0"/>
              </a:p>
              <a:p>
                <a:endParaRPr lang="de-DE" dirty="0"/>
              </a:p>
              <a:p>
                <a:pPr marL="285750" indent="-285750">
                  <a:buFont typeface="Arial" panose="020B0604020202020204" pitchFamily="34" charset="0"/>
                  <a:buChar char="•"/>
                </a:pPr>
                <a:endParaRPr lang="de-DE" dirty="0"/>
              </a:p>
            </p:txBody>
          </p:sp>
        </mc:Choice>
        <mc:Fallback>
          <p:sp>
            <p:nvSpPr>
              <p:cNvPr id="19" name="Textfeld 18">
                <a:extLst>
                  <a:ext uri="{FF2B5EF4-FFF2-40B4-BE49-F238E27FC236}">
                    <a16:creationId xmlns:a16="http://schemas.microsoft.com/office/drawing/2014/main" id="{15C6F3E3-1A71-D75A-5239-4D6DBD63E72C}"/>
                  </a:ext>
                </a:extLst>
              </p:cNvPr>
              <p:cNvSpPr txBox="1">
                <a:spLocks noRot="1" noChangeAspect="1" noMove="1" noResize="1" noEditPoints="1" noAdjustHandles="1" noChangeArrowheads="1" noChangeShapeType="1" noTextEdit="1"/>
              </p:cNvSpPr>
              <p:nvPr/>
            </p:nvSpPr>
            <p:spPr>
              <a:xfrm>
                <a:off x="4140200" y="2066614"/>
                <a:ext cx="6995160" cy="2195281"/>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061D1024-B490-C420-D047-D8F31D4204FD}"/>
                  </a:ext>
                </a:extLst>
              </p:cNvPr>
              <p:cNvSpPr txBox="1"/>
              <p:nvPr/>
            </p:nvSpPr>
            <p:spPr>
              <a:xfrm>
                <a:off x="6096000" y="5335388"/>
                <a:ext cx="6096000" cy="1015663"/>
              </a:xfrm>
              <a:prstGeom prst="rect">
                <a:avLst/>
              </a:prstGeom>
              <a:noFill/>
            </p:spPr>
            <p:txBody>
              <a:bodyPr wrap="square">
                <a:spAutoFit/>
              </a:bodyPr>
              <a:lstStyle/>
              <a:p>
                <a:r>
                  <a:rPr lang="de-DE" sz="1200" b="1" dirty="0"/>
                  <a:t>Abtasttheorem: </a:t>
                </a:r>
              </a:p>
              <a:p>
                <a:r>
                  <a:rPr lang="de-DE" sz="1200" i="1" dirty="0"/>
                  <a:t>„Ein kontinuierliches Signal kann vollständig rekonstruiert werden wenn es mit einer Rate Abgetastet wird die min. doppelt so hoch ist wie die Höchste Frequenzkomponente des Signals“</a:t>
                </a:r>
              </a:p>
              <a:p>
                <a:r>
                  <a:rPr lang="de-DE" sz="1200" dirty="0"/>
                  <a:t>		        </a:t>
                </a:r>
                <a14:m>
                  <m:oMath xmlns:m="http://schemas.openxmlformats.org/officeDocument/2006/math">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𝑓</m:t>
                        </m:r>
                      </m:e>
                      <m:sub>
                        <m:r>
                          <a:rPr lang="de-DE" sz="1200" b="0" i="1" smtClean="0">
                            <a:latin typeface="Cambria Math" panose="02040503050406030204" pitchFamily="18" charset="0"/>
                          </a:rPr>
                          <m:t>𝑠</m:t>
                        </m:r>
                      </m:sub>
                    </m:sSub>
                    <m:r>
                      <a:rPr lang="de-DE" sz="1200" i="1">
                        <a:latin typeface="Cambria Math" panose="02040503050406030204" pitchFamily="18" charset="0"/>
                        <a:ea typeface="Cambria Math" panose="02040503050406030204" pitchFamily="18" charset="0"/>
                      </a:rPr>
                      <m:t>≥</m:t>
                    </m:r>
                    <m:r>
                      <a:rPr lang="de-DE" sz="1200" b="0" i="1" smtClean="0">
                        <a:latin typeface="Cambria Math" panose="02040503050406030204" pitchFamily="18" charset="0"/>
                        <a:ea typeface="Cambria Math" panose="02040503050406030204" pitchFamily="18" charset="0"/>
                      </a:rPr>
                      <m:t>2∗</m:t>
                    </m:r>
                    <m:r>
                      <a:rPr lang="de-DE" sz="1200" b="0" i="1" smtClean="0">
                        <a:latin typeface="Cambria Math" panose="02040503050406030204" pitchFamily="18" charset="0"/>
                        <a:ea typeface="Cambria Math" panose="02040503050406030204" pitchFamily="18" charset="0"/>
                      </a:rPr>
                      <m:t>𝑓𝑚𝑎𝑥</m:t>
                    </m:r>
                  </m:oMath>
                </a14:m>
                <a:endParaRPr lang="de-DE" sz="1200" dirty="0"/>
              </a:p>
              <a:p>
                <a:endParaRPr lang="de-DE" sz="1200" dirty="0"/>
              </a:p>
            </p:txBody>
          </p:sp>
        </mc:Choice>
        <mc:Fallback>
          <p:sp>
            <p:nvSpPr>
              <p:cNvPr id="21" name="Textfeld 20">
                <a:extLst>
                  <a:ext uri="{FF2B5EF4-FFF2-40B4-BE49-F238E27FC236}">
                    <a16:creationId xmlns:a16="http://schemas.microsoft.com/office/drawing/2014/main" id="{061D1024-B490-C420-D047-D8F31D4204FD}"/>
                  </a:ext>
                </a:extLst>
              </p:cNvPr>
              <p:cNvSpPr txBox="1">
                <a:spLocks noRot="1" noChangeAspect="1" noMove="1" noResize="1" noEditPoints="1" noAdjustHandles="1" noChangeArrowheads="1" noChangeShapeType="1" noTextEdit="1"/>
              </p:cNvSpPr>
              <p:nvPr/>
            </p:nvSpPr>
            <p:spPr>
              <a:xfrm>
                <a:off x="6096000" y="5335388"/>
                <a:ext cx="6096000" cy="1015663"/>
              </a:xfrm>
              <a:prstGeom prst="rect">
                <a:avLst/>
              </a:prstGeom>
              <a:blipFill>
                <a:blip r:embed="rId9"/>
                <a:stretch>
                  <a:fillRect/>
                </a:stretch>
              </a:blipFill>
            </p:spPr>
            <p:txBody>
              <a:bodyPr/>
              <a:lstStyle/>
              <a:p>
                <a:r>
                  <a:rPr lang="de-DE">
                    <a:noFill/>
                  </a:rPr>
                  <a:t> </a:t>
                </a:r>
              </a:p>
            </p:txBody>
          </p:sp>
        </mc:Fallback>
      </mc:AlternateContent>
      <p:pic>
        <p:nvPicPr>
          <p:cNvPr id="22" name="Audio1">
            <a:hlinkClick r:id="" action="ppaction://media"/>
            <a:extLst>
              <a:ext uri="{FF2B5EF4-FFF2-40B4-BE49-F238E27FC236}">
                <a16:creationId xmlns:a16="http://schemas.microsoft.com/office/drawing/2014/main" id="{2F4C0BE8-3A88-1596-B78A-2C2BE86E2AD7}"/>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4816224" y="4450675"/>
            <a:ext cx="487363" cy="487363"/>
          </a:xfrm>
          <a:prstGeom prst="rect">
            <a:avLst/>
          </a:prstGeom>
        </p:spPr>
      </p:pic>
    </p:spTree>
    <p:extLst>
      <p:ext uri="{BB962C8B-B14F-4D97-AF65-F5344CB8AC3E}">
        <p14:creationId xmlns:p14="http://schemas.microsoft.com/office/powerpoint/2010/main" val="13628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86"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CD1DDD1-E80A-7019-ED1E-35499293BEEB}"/>
              </a:ext>
            </a:extLst>
          </p:cNvPr>
          <p:cNvSpPr>
            <a:spLocks noGrp="1"/>
          </p:cNvSpPr>
          <p:nvPr>
            <p:ph type="title"/>
          </p:nvPr>
        </p:nvSpPr>
        <p:spPr/>
        <p:txBody>
          <a:bodyPr>
            <a:normAutofit/>
          </a:bodyPr>
          <a:lstStyle/>
          <a:p>
            <a:r>
              <a:rPr lang="de-DE" sz="1800" i="1" kern="100" dirty="0">
                <a:effectLst/>
                <a:latin typeface="Aptos" panose="020B0004020202020204" pitchFamily="34" charset="0"/>
                <a:ea typeface="Aptos" panose="020B0004020202020204" pitchFamily="34" charset="0"/>
                <a:cs typeface="Times New Roman" panose="02020603050405020304" pitchFamily="18" charset="0"/>
              </a:rPr>
              <a:t>ein harmonisches Signal bestehend aus dem Kammerton (</a:t>
            </a:r>
            <a:r>
              <a:rPr lang="de-DE" sz="1800" i="1" kern="100" dirty="0">
                <a:effectLst/>
                <a:latin typeface="Cambria Math" panose="02040503050406030204" pitchFamily="18" charset="0"/>
                <a:ea typeface="Aptos" panose="020B0004020202020204" pitchFamily="34" charset="0"/>
                <a:cs typeface="Cambria Math" panose="02040503050406030204" pitchFamily="18" charset="0"/>
              </a:rPr>
              <a:t>𝑓</a:t>
            </a:r>
            <a:r>
              <a:rPr lang="de-DE" sz="1800" i="1" kern="100" dirty="0">
                <a:effectLst/>
                <a:latin typeface="Aptos" panose="020B0004020202020204" pitchFamily="34" charset="0"/>
                <a:ea typeface="Aptos" panose="020B0004020202020204" pitchFamily="34" charset="0"/>
                <a:cs typeface="Times New Roman" panose="02020603050405020304" pitchFamily="18" charset="0"/>
              </a:rPr>
              <a:t>=440Hz) und seiner 2. und 3. Harmonischen. </a:t>
            </a:r>
            <a:endParaRPr lang="de-DE" dirty="0"/>
          </a:p>
        </p:txBody>
      </p:sp>
      <p:sp>
        <p:nvSpPr>
          <p:cNvPr id="6" name="Foliennummernplatzhalter 5">
            <a:extLst>
              <a:ext uri="{FF2B5EF4-FFF2-40B4-BE49-F238E27FC236}">
                <a16:creationId xmlns:a16="http://schemas.microsoft.com/office/drawing/2014/main" id="{DBD76754-13C2-6925-184F-1ED312F9E780}"/>
              </a:ext>
            </a:extLst>
          </p:cNvPr>
          <p:cNvSpPr>
            <a:spLocks noGrp="1"/>
          </p:cNvSpPr>
          <p:nvPr>
            <p:ph type="sldNum" sz="quarter" idx="12"/>
          </p:nvPr>
        </p:nvSpPr>
        <p:spPr/>
        <p:txBody>
          <a:bodyPr/>
          <a:lstStyle/>
          <a:p>
            <a:pPr rtl="0"/>
            <a:fld id="{B5CEABB6-07DC-46E8-9B57-56EC44A396E5}" type="slidenum">
              <a:rPr lang="de-DE" noProof="0" smtClean="0"/>
              <a:t>6</a:t>
            </a:fld>
            <a:endParaRPr lang="de-DE" noProof="0"/>
          </a:p>
        </p:txBody>
      </p:sp>
      <p:pic>
        <p:nvPicPr>
          <p:cNvPr id="8" name="Grafik 7">
            <a:extLst>
              <a:ext uri="{FF2B5EF4-FFF2-40B4-BE49-F238E27FC236}">
                <a16:creationId xmlns:a16="http://schemas.microsoft.com/office/drawing/2014/main" id="{B7D81A01-E3F1-BC87-FD26-5121590ED945}"/>
              </a:ext>
            </a:extLst>
          </p:cNvPr>
          <p:cNvPicPr>
            <a:picLocks noChangeAspect="1"/>
          </p:cNvPicPr>
          <p:nvPr/>
        </p:nvPicPr>
        <p:blipFill>
          <a:blip r:embed="rId2"/>
          <a:stretch>
            <a:fillRect/>
          </a:stretch>
        </p:blipFill>
        <p:spPr>
          <a:xfrm>
            <a:off x="258385" y="1690688"/>
            <a:ext cx="4349870" cy="2540420"/>
          </a:xfrm>
          <a:prstGeom prst="rect">
            <a:avLst/>
          </a:prstGeom>
        </p:spPr>
      </p:pic>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F55F1562-AE97-634F-C136-82493586C1E3}"/>
                  </a:ext>
                </a:extLst>
              </p:cNvPr>
              <p:cNvSpPr txBox="1"/>
              <p:nvPr/>
            </p:nvSpPr>
            <p:spPr>
              <a:xfrm>
                <a:off x="5059680" y="1600901"/>
                <a:ext cx="6096000" cy="3252942"/>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de-DE" sz="1200" kern="100" dirty="0">
                    <a:effectLst/>
                    <a:latin typeface="Aptos" panose="020B0004020202020204" pitchFamily="34" charset="0"/>
                    <a:ea typeface="Aptos" panose="020B0004020202020204" pitchFamily="34" charset="0"/>
                    <a:cs typeface="Times New Roman" panose="02020603050405020304" pitchFamily="18" charset="0"/>
                  </a:rPr>
                  <a:t>`a` (Amplitude): </a:t>
                </a:r>
                <a:r>
                  <a:rPr lang="de-DE" sz="1200" kern="100" dirty="0">
                    <a:latin typeface="Aptos" panose="020B0004020202020204" pitchFamily="34" charset="0"/>
                    <a:ea typeface="Aptos" panose="020B0004020202020204" pitchFamily="34" charset="0"/>
                    <a:cs typeface="Times New Roman" panose="02020603050405020304" pitchFamily="18" charset="0"/>
                  </a:rPr>
                  <a:t> </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maximale Auslenkung der Schwingung eines Signals. </a:t>
                </a:r>
                <a:r>
                  <a:rPr lang="de-DE" sz="1200" kern="100" dirty="0">
                    <a:latin typeface="Aptos" panose="020B0004020202020204" pitchFamily="34" charset="0"/>
                    <a:ea typeface="Aptos" panose="020B0004020202020204" pitchFamily="34" charset="0"/>
                    <a:cs typeface="Times New Roman" panose="02020603050405020304" pitchFamily="18" charset="0"/>
                  </a:rPr>
                  <a:t>                                --&gt; </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 Amplitude von 1.0  die Schwingung zwischen -1.0 und 1.0  </a:t>
                </a:r>
              </a:p>
              <a:p>
                <a:pPr marL="342900" lvl="0" indent="-342900">
                  <a:lnSpc>
                    <a:spcPct val="115000"/>
                  </a:lnSpc>
                  <a:buFont typeface="Symbol" panose="05050102010706020507" pitchFamily="18" charset="2"/>
                  <a:buChar char=""/>
                </a:pPr>
                <a:r>
                  <a:rPr lang="de-DE" sz="1200" kern="100" dirty="0">
                    <a:effectLst/>
                    <a:latin typeface="Aptos" panose="020B0004020202020204" pitchFamily="34" charset="0"/>
                    <a:ea typeface="Aptos" panose="020B0004020202020204" pitchFamily="34" charset="0"/>
                    <a:cs typeface="Times New Roman" panose="02020603050405020304" pitchFamily="18" charset="0"/>
                  </a:rPr>
                  <a:t>`</a:t>
                </a:r>
                <a:r>
                  <a:rPr lang="de-DE" sz="1200" kern="100" dirty="0" err="1">
                    <a:effectLst/>
                    <a:latin typeface="Aptos" panose="020B0004020202020204" pitchFamily="34" charset="0"/>
                    <a:ea typeface="Aptos" panose="020B0004020202020204" pitchFamily="34" charset="0"/>
                    <a:cs typeface="Times New Roman" panose="02020603050405020304" pitchFamily="18" charset="0"/>
                  </a:rPr>
                  <a:t>td</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 (Zeitdauer):  Dauer des Signals in Sek</a:t>
                </a:r>
              </a:p>
              <a:p>
                <a:pPr marL="342900" lvl="0" indent="-342900">
                  <a:lnSpc>
                    <a:spcPct val="115000"/>
                  </a:lnSpc>
                  <a:buFont typeface="Symbol" panose="05050102010706020507" pitchFamily="18" charset="2"/>
                  <a:buChar char=""/>
                </a:pPr>
                <a:r>
                  <a:rPr lang="de-DE" sz="1200" kern="100" dirty="0">
                    <a:effectLst/>
                    <a:latin typeface="Aptos" panose="020B0004020202020204" pitchFamily="34" charset="0"/>
                    <a:ea typeface="Aptos" panose="020B0004020202020204" pitchFamily="34" charset="0"/>
                    <a:cs typeface="Times New Roman" panose="02020603050405020304" pitchFamily="18" charset="0"/>
                  </a:rPr>
                  <a:t>`f0` (Grundfrequenz): Grundfrequenz in Hertz (Hz) -&gt;  bestimmt die Tonhöhe des Signals. 440 Hz entspricht dem Kammerton A.</a:t>
                </a:r>
              </a:p>
              <a:p>
                <a:pPr marL="342900" lvl="0" indent="-342900">
                  <a:lnSpc>
                    <a:spcPct val="115000"/>
                  </a:lnSpc>
                  <a:spcAft>
                    <a:spcPts val="800"/>
                  </a:spcAft>
                  <a:buFont typeface="Symbol" panose="05050102010706020507" pitchFamily="18" charset="2"/>
                  <a:buChar char=""/>
                </a:pPr>
                <a:r>
                  <a:rPr lang="de-DE" sz="1200" kern="100" dirty="0">
                    <a:effectLst/>
                    <a:latin typeface="Aptos" panose="020B0004020202020204" pitchFamily="34" charset="0"/>
                    <a:ea typeface="Aptos" panose="020B0004020202020204" pitchFamily="34" charset="0"/>
                    <a:cs typeface="Times New Roman" panose="02020603050405020304" pitchFamily="18" charset="0"/>
                  </a:rPr>
                  <a:t>`</a:t>
                </a:r>
                <a:r>
                  <a:rPr lang="de-DE" sz="1200" kern="100" dirty="0" err="1">
                    <a:effectLst/>
                    <a:latin typeface="Aptos" panose="020B0004020202020204" pitchFamily="34" charset="0"/>
                    <a:ea typeface="Aptos" panose="020B0004020202020204" pitchFamily="34" charset="0"/>
                    <a:cs typeface="Times New Roman" panose="02020603050405020304" pitchFamily="18" charset="0"/>
                  </a:rPr>
                  <a:t>fa</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 (Abtastfrequenz): Die Frequenz, mit der das Signal abgetastet wird. </a:t>
                </a:r>
              </a:p>
              <a:p>
                <a:pPr lvl="0">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de-DE" sz="12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de-DE" sz="1200" b="0" i="1" kern="100" smtClean="0">
                              <a:effectLst/>
                              <a:latin typeface="Cambria Math" panose="02040503050406030204" pitchFamily="18" charset="0"/>
                              <a:ea typeface="Aptos" panose="020B0004020202020204" pitchFamily="34" charset="0"/>
                              <a:cs typeface="Times New Roman" panose="02020603050405020304" pitchFamily="18" charset="0"/>
                            </a:rPr>
                            <m:t>𝑓</m:t>
                          </m:r>
                        </m:e>
                        <m:sub>
                          <m:r>
                            <a:rPr lang="de-DE" sz="1200" b="0" i="1" kern="100" smtClean="0">
                              <a:effectLst/>
                              <a:latin typeface="Cambria Math" panose="02040503050406030204" pitchFamily="18" charset="0"/>
                              <a:ea typeface="Aptos" panose="020B0004020202020204" pitchFamily="34" charset="0"/>
                              <a:cs typeface="Times New Roman" panose="02020603050405020304" pitchFamily="18" charset="0"/>
                            </a:rPr>
                            <m:t>𝑠</m:t>
                          </m:r>
                        </m:sub>
                      </m:sSub>
                      <m:r>
                        <a:rPr lang="de-DE" sz="1200" b="0" i="1" kern="100" smtClean="0">
                          <a:effectLst/>
                          <a:latin typeface="Cambria Math" panose="02040503050406030204" pitchFamily="18" charset="0"/>
                          <a:ea typeface="Cambria Math" panose="02040503050406030204" pitchFamily="18" charset="0"/>
                          <a:cs typeface="Times New Roman" panose="02020603050405020304" pitchFamily="18" charset="0"/>
                        </a:rPr>
                        <m:t>≥2∗</m:t>
                      </m:r>
                      <m:r>
                        <a:rPr lang="de-DE" sz="1200" b="0" i="1" kern="100" smtClean="0">
                          <a:effectLst/>
                          <a:latin typeface="Cambria Math" panose="02040503050406030204" pitchFamily="18" charset="0"/>
                          <a:ea typeface="Cambria Math" panose="02040503050406030204" pitchFamily="18" charset="0"/>
                          <a:cs typeface="Times New Roman" panose="02020603050405020304" pitchFamily="18" charset="0"/>
                        </a:rPr>
                        <m:t>𝑓𝑚𝑎𝑥</m:t>
                      </m:r>
                    </m:oMath>
                  </m:oMathPara>
                </a14:m>
                <a:endParaRPr lang="de-DE" sz="1200" b="0" kern="100" dirty="0">
                  <a:effectLst/>
                  <a:latin typeface="Aptos" panose="020B0004020202020204" pitchFamily="34" charset="0"/>
                  <a:ea typeface="Cambria Math" panose="02040503050406030204" pitchFamily="18" charset="0"/>
                  <a:cs typeface="Times New Roman" panose="02020603050405020304" pitchFamily="18" charset="0"/>
                </a:endParaRPr>
              </a:p>
              <a:p>
                <a:pPr marL="171450" lvl="0" indent="-171450">
                  <a:lnSpc>
                    <a:spcPct val="115000"/>
                  </a:lnSpc>
                  <a:spcAft>
                    <a:spcPts val="800"/>
                  </a:spcAft>
                  <a:buFont typeface="Arial" panose="020B0604020202020204" pitchFamily="34" charset="0"/>
                  <a:buChar char="•"/>
                </a:pPr>
                <a:r>
                  <a:rPr lang="de-DE" sz="1200" kern="100" dirty="0">
                    <a:effectLst/>
                    <a:latin typeface="Aptos" panose="020B0004020202020204" pitchFamily="34" charset="0"/>
                    <a:ea typeface="Aptos" panose="020B0004020202020204" pitchFamily="34" charset="0"/>
                    <a:cs typeface="Times New Roman" panose="02020603050405020304" pitchFamily="18" charset="0"/>
                  </a:rPr>
                  <a:t>Zeitvektor : 0 bis </a:t>
                </a:r>
                <a:r>
                  <a:rPr lang="de-DE" sz="1200" kern="100" dirty="0" err="1">
                    <a:effectLst/>
                    <a:latin typeface="Aptos" panose="020B0004020202020204" pitchFamily="34" charset="0"/>
                    <a:ea typeface="Aptos" panose="020B0004020202020204" pitchFamily="34" charset="0"/>
                    <a:cs typeface="Times New Roman" panose="02020603050405020304" pitchFamily="18" charset="0"/>
                  </a:rPr>
                  <a:t>td</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 Sek , Anzahl =  Produkt aus </a:t>
                </a:r>
                <a:r>
                  <a:rPr lang="de-DE" sz="1200" kern="100" dirty="0" err="1">
                    <a:effectLst/>
                    <a:latin typeface="Aptos" panose="020B0004020202020204" pitchFamily="34" charset="0"/>
                    <a:ea typeface="Aptos" panose="020B0004020202020204" pitchFamily="34" charset="0"/>
                    <a:cs typeface="Times New Roman" panose="02020603050405020304" pitchFamily="18" charset="0"/>
                  </a:rPr>
                  <a:t>td</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 und </a:t>
                </a:r>
                <a:r>
                  <a:rPr lang="de-DE" sz="1200" kern="100" dirty="0" err="1">
                    <a:effectLst/>
                    <a:latin typeface="Aptos" panose="020B0004020202020204" pitchFamily="34" charset="0"/>
                    <a:ea typeface="Aptos" panose="020B0004020202020204" pitchFamily="34" charset="0"/>
                    <a:cs typeface="Times New Roman" panose="02020603050405020304" pitchFamily="18" charset="0"/>
                  </a:rPr>
                  <a:t>fa</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 , </a:t>
                </a:r>
                <a:r>
                  <a:rPr lang="de-DE" sz="1200" kern="100" dirty="0" err="1">
                    <a:effectLst/>
                    <a:latin typeface="Aptos" panose="020B0004020202020204" pitchFamily="34" charset="0"/>
                    <a:ea typeface="Aptos" panose="020B0004020202020204" pitchFamily="34" charset="0"/>
                    <a:cs typeface="Times New Roman" panose="02020603050405020304" pitchFamily="18" charset="0"/>
                  </a:rPr>
                  <a:t>endpoint</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 -&gt;  </a:t>
                </a:r>
                <a:r>
                  <a:rPr lang="de-DE" sz="1200" kern="100" dirty="0" err="1">
                    <a:effectLst/>
                    <a:latin typeface="Aptos" panose="020B0004020202020204" pitchFamily="34" charset="0"/>
                    <a:ea typeface="Aptos" panose="020B0004020202020204" pitchFamily="34" charset="0"/>
                    <a:cs typeface="Times New Roman" panose="02020603050405020304" pitchFamily="18" charset="0"/>
                  </a:rPr>
                  <a:t>td</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 nicht mit eingeschlossen </a:t>
                </a:r>
              </a:p>
              <a:p>
                <a:pPr marL="342900" lvl="0" indent="-342900">
                  <a:lnSpc>
                    <a:spcPct val="115000"/>
                  </a:lnSpc>
                  <a:buFont typeface="Symbol" panose="05050102010706020507" pitchFamily="18" charset="2"/>
                  <a:buChar char=""/>
                </a:pPr>
                <a:r>
                  <a:rPr lang="de-DE" sz="1200" kern="100" dirty="0">
                    <a:effectLst/>
                    <a:latin typeface="Aptos" panose="020B0004020202020204" pitchFamily="34" charset="0"/>
                    <a:ea typeface="Aptos" panose="020B0004020202020204" pitchFamily="34" charset="0"/>
                    <a:cs typeface="Times New Roman" panose="02020603050405020304" pitchFamily="18" charset="0"/>
                  </a:rPr>
                  <a:t>k: </a:t>
                </a:r>
                <a:r>
                  <a:rPr lang="de-DE" sz="1200" kern="100" dirty="0">
                    <a:latin typeface="Aptos" panose="020B0004020202020204" pitchFamily="34" charset="0"/>
                    <a:ea typeface="Aptos" panose="020B0004020202020204" pitchFamily="34" charset="0"/>
                    <a:cs typeface="Times New Roman" panose="02020603050405020304" pitchFamily="18" charset="0"/>
                  </a:rPr>
                  <a:t> </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Harmonische-Index. `k=1` = Grundfrequenz, `k=2` =  zweite Obertonfrequenz </a:t>
                </a:r>
              </a:p>
              <a:p>
                <a:pPr marL="342900" lvl="0" indent="-342900">
                  <a:lnSpc>
                    <a:spcPct val="115000"/>
                  </a:lnSpc>
                  <a:buFont typeface="Symbol" panose="05050102010706020507" pitchFamily="18" charset="2"/>
                  <a:buChar char=""/>
                </a:pPr>
                <a:r>
                  <a:rPr lang="de-DE" sz="1200" kern="100" dirty="0">
                    <a:effectLst/>
                    <a:latin typeface="Aptos" panose="020B0004020202020204" pitchFamily="34" charset="0"/>
                    <a:ea typeface="Aptos" panose="020B0004020202020204" pitchFamily="34" charset="0"/>
                    <a:cs typeface="Times New Roman" panose="02020603050405020304" pitchFamily="18" charset="0"/>
                  </a:rPr>
                  <a:t>t: Der Zeitvektor.</a:t>
                </a:r>
              </a:p>
              <a:p>
                <a:pPr marL="342900" lvl="0" indent="-342900">
                  <a:lnSpc>
                    <a:spcPct val="115000"/>
                  </a:lnSpc>
                  <a:spcAft>
                    <a:spcPts val="800"/>
                  </a:spcAft>
                  <a:buFont typeface="Symbol" panose="05050102010706020507" pitchFamily="18" charset="2"/>
                  <a:buChar char=""/>
                </a:pPr>
                <a:r>
                  <a:rPr lang="de-DE" sz="1200" kern="100" dirty="0">
                    <a:effectLst/>
                    <a:latin typeface="Aptos" panose="020B0004020202020204" pitchFamily="34" charset="0"/>
                    <a:ea typeface="Aptos" panose="020B0004020202020204" pitchFamily="34" charset="0"/>
                    <a:cs typeface="Times New Roman" panose="02020603050405020304" pitchFamily="18" charset="0"/>
                  </a:rPr>
                  <a:t>Rückgabewert: </a:t>
                </a:r>
                <a:r>
                  <a:rPr lang="de-DE" sz="1200" kern="100" dirty="0">
                    <a:latin typeface="Aptos" panose="020B0004020202020204" pitchFamily="34" charset="0"/>
                    <a:ea typeface="Aptos" panose="020B0004020202020204" pitchFamily="34" charset="0"/>
                    <a:cs typeface="Times New Roman" panose="02020603050405020304" pitchFamily="18" charset="0"/>
                  </a:rPr>
                  <a:t>  </a:t>
                </a:r>
                <a:r>
                  <a:rPr lang="de-DE" sz="1200" kern="100" dirty="0">
                    <a:effectLst/>
                    <a:latin typeface="Aptos" panose="020B0004020202020204" pitchFamily="34" charset="0"/>
                    <a:ea typeface="Aptos" panose="020B0004020202020204" pitchFamily="34" charset="0"/>
                    <a:cs typeface="Times New Roman" panose="02020603050405020304" pitchFamily="18" charset="0"/>
                  </a:rPr>
                  <a:t>Array mit Amplitudenwerten für jeden Zeitpunkt `t` </a:t>
                </a:r>
              </a:p>
              <a:p>
                <a:pPr lvl="0">
                  <a:lnSpc>
                    <a:spcPct val="115000"/>
                  </a:lnSpc>
                  <a:spcAft>
                    <a:spcPts val="800"/>
                  </a:spcAft>
                </a:pPr>
                <a:endParaRPr lang="de-DE" sz="1200" kern="100" dirty="0">
                  <a:effectLst/>
                  <a:latin typeface="Aptos" panose="020B0004020202020204" pitchFamily="34" charset="0"/>
                  <a:ea typeface="Aptos" panose="020B0004020202020204" pitchFamily="34" charset="0"/>
                  <a:cs typeface="Times New Roman" panose="02020603050405020304" pitchFamily="18" charset="0"/>
                </a:endParaRPr>
              </a:p>
            </p:txBody>
          </p:sp>
        </mc:Choice>
        <mc:Fallback>
          <p:sp>
            <p:nvSpPr>
              <p:cNvPr id="10" name="Textfeld 9">
                <a:extLst>
                  <a:ext uri="{FF2B5EF4-FFF2-40B4-BE49-F238E27FC236}">
                    <a16:creationId xmlns:a16="http://schemas.microsoft.com/office/drawing/2014/main" id="{F55F1562-AE97-634F-C136-82493586C1E3}"/>
                  </a:ext>
                </a:extLst>
              </p:cNvPr>
              <p:cNvSpPr txBox="1">
                <a:spLocks noRot="1" noChangeAspect="1" noMove="1" noResize="1" noEditPoints="1" noAdjustHandles="1" noChangeArrowheads="1" noChangeShapeType="1" noTextEdit="1"/>
              </p:cNvSpPr>
              <p:nvPr/>
            </p:nvSpPr>
            <p:spPr>
              <a:xfrm>
                <a:off x="5059680" y="1600901"/>
                <a:ext cx="6096000" cy="3252942"/>
              </a:xfrm>
              <a:prstGeom prst="rect">
                <a:avLst/>
              </a:prstGeom>
              <a:blipFill>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03554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BA2255C0-7DDA-6BD3-3389-43229ADB9D31}"/>
              </a:ext>
            </a:extLst>
          </p:cNvPr>
          <p:cNvSpPr>
            <a:spLocks noGrp="1"/>
          </p:cNvSpPr>
          <p:nvPr>
            <p:ph type="title"/>
          </p:nvPr>
        </p:nvSpPr>
        <p:spPr>
          <a:xfrm>
            <a:off x="1885156" y="892177"/>
            <a:ext cx="8421688" cy="1325563"/>
          </a:xfrm>
        </p:spPr>
        <p:txBody>
          <a:bodyPr/>
          <a:lstStyle/>
          <a:p>
            <a:r>
              <a:rPr lang="de-DE" sz="2800" i="1" kern="100" dirty="0">
                <a:effectLst/>
                <a:latin typeface="Aptos" panose="020B0004020202020204" pitchFamily="34" charset="0"/>
                <a:ea typeface="Aptos" panose="020B0004020202020204" pitchFamily="34" charset="0"/>
                <a:cs typeface="Times New Roman" panose="02020603050405020304" pitchFamily="18" charset="0"/>
              </a:rPr>
              <a:t>Kammerton (</a:t>
            </a:r>
            <a:r>
              <a:rPr lang="de-DE" sz="2800" i="1" kern="100" dirty="0">
                <a:effectLst/>
                <a:latin typeface="Cambria Math" panose="02040503050406030204" pitchFamily="18" charset="0"/>
                <a:ea typeface="Aptos" panose="020B0004020202020204" pitchFamily="34" charset="0"/>
                <a:cs typeface="Cambria Math" panose="02040503050406030204" pitchFamily="18" charset="0"/>
              </a:rPr>
              <a:t>𝑓</a:t>
            </a:r>
            <a:r>
              <a:rPr lang="de-DE" sz="2800" i="1" kern="100" dirty="0">
                <a:effectLst/>
                <a:latin typeface="Aptos" panose="020B0004020202020204" pitchFamily="34" charset="0"/>
                <a:ea typeface="Aptos" panose="020B0004020202020204" pitchFamily="34" charset="0"/>
                <a:cs typeface="Times New Roman" panose="02020603050405020304" pitchFamily="18" charset="0"/>
              </a:rPr>
              <a:t>=440Hz) und seine 2. und 3. Harmonische</a:t>
            </a:r>
            <a:endParaRPr lang="en-US" dirty="0"/>
          </a:p>
        </p:txBody>
      </p:sp>
      <mc:AlternateContent xmlns:mc="http://schemas.openxmlformats.org/markup-compatibility/2006">
        <mc:Choice xmlns:a14="http://schemas.microsoft.com/office/drawing/2010/main" Requires="a14">
          <p:sp>
            <p:nvSpPr>
              <p:cNvPr id="23" name="Text Placeholder 2">
                <a:extLst>
                  <a:ext uri="{FF2B5EF4-FFF2-40B4-BE49-F238E27FC236}">
                    <a16:creationId xmlns:a16="http://schemas.microsoft.com/office/drawing/2014/main" id="{2D214A32-3ABC-66D9-5529-B6EC552B66F3}"/>
                  </a:ext>
                </a:extLst>
              </p:cNvPr>
              <p:cNvSpPr>
                <a:spLocks noGrp="1"/>
              </p:cNvSpPr>
              <p:nvPr>
                <p:ph type="body" idx="1"/>
              </p:nvPr>
            </p:nvSpPr>
            <p:spPr>
              <a:xfrm>
                <a:off x="1228908" y="1984222"/>
                <a:ext cx="2882475" cy="823912"/>
              </a:xfrm>
            </p:spPr>
            <p:txBody>
              <a:bodyPr/>
              <a:lstStyle/>
              <a:p>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𝑦</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𝑡</m:t>
                          </m:r>
                        </m:e>
                      </m:d>
                      <m:r>
                        <a:rPr lang="de-DE" sz="1200" b="0" i="1" smtClean="0">
                          <a:latin typeface="Cambria Math" panose="02040503050406030204" pitchFamily="18" charset="0"/>
                        </a:rPr>
                        <m:t>=</m:t>
                      </m:r>
                      <m:r>
                        <a:rPr lang="de-DE" sz="1200" b="0" i="1" smtClean="0">
                          <a:latin typeface="Cambria Math" panose="02040503050406030204" pitchFamily="18" charset="0"/>
                        </a:rPr>
                        <m:t>𝑎</m:t>
                      </m:r>
                      <m:r>
                        <a:rPr lang="de-DE" sz="1200" b="0" i="1" smtClean="0">
                          <a:latin typeface="Cambria Math" panose="02040503050406030204" pitchFamily="18" charset="0"/>
                        </a:rPr>
                        <m:t> ∗</m:t>
                      </m:r>
                      <m:r>
                        <m:rPr>
                          <m:sty m:val="p"/>
                        </m:rPr>
                        <a:rPr lang="de-DE" sz="1200" b="0" i="0" smtClean="0">
                          <a:latin typeface="Cambria Math" panose="02040503050406030204" pitchFamily="18" charset="0"/>
                        </a:rPr>
                        <m:t>sin</m:t>
                      </m:r>
                      <m:r>
                        <a:rPr lang="de-DE" sz="1200" b="0" i="1" smtClean="0">
                          <a:latin typeface="Cambria Math" panose="02040503050406030204" pitchFamily="18" charset="0"/>
                        </a:rPr>
                        <m:t>⁡(2∗</m:t>
                      </m:r>
                      <m:r>
                        <a:rPr lang="de-DE" sz="1200" b="0" i="1" smtClean="0">
                          <a:latin typeface="Cambria Math" panose="02040503050406030204" pitchFamily="18" charset="0"/>
                          <a:ea typeface="Cambria Math" panose="02040503050406030204" pitchFamily="18" charset="0"/>
                        </a:rPr>
                        <m:t>𝜋</m:t>
                      </m:r>
                      <m:r>
                        <a:rPr lang="de-DE" sz="1200" b="0" i="1" smtClean="0">
                          <a:latin typeface="Cambria Math" panose="02040503050406030204" pitchFamily="18" charset="0"/>
                          <a:ea typeface="Cambria Math" panose="02040503050406030204" pitchFamily="18" charset="0"/>
                        </a:rPr>
                        <m:t>∗1∗</m:t>
                      </m:r>
                      <m:sSub>
                        <m:sSubPr>
                          <m:ctrlPr>
                            <a:rPr lang="de-DE" sz="1200" b="0" i="1" smtClean="0">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𝑓</m:t>
                          </m:r>
                        </m:e>
                        <m:sub>
                          <m:r>
                            <a:rPr lang="de-DE" sz="1200" b="0" i="1" smtClean="0">
                              <a:latin typeface="Cambria Math" panose="02040503050406030204" pitchFamily="18" charset="0"/>
                              <a:ea typeface="Cambria Math" panose="02040503050406030204" pitchFamily="18" charset="0"/>
                            </a:rPr>
                            <m:t>0</m:t>
                          </m:r>
                        </m:sub>
                      </m:sSub>
                      <m:r>
                        <a:rPr lang="de-DE" sz="1200" b="0" i="1" smtClean="0">
                          <a:latin typeface="Cambria Math" panose="02040503050406030204" pitchFamily="18" charset="0"/>
                          <a:ea typeface="Cambria Math" panose="02040503050406030204" pitchFamily="18" charset="0"/>
                        </a:rPr>
                        <m:t>∗</m:t>
                      </m:r>
                      <m:r>
                        <a:rPr lang="de-DE" sz="1200" b="0" i="1" smtClean="0">
                          <a:latin typeface="Cambria Math" panose="02040503050406030204" pitchFamily="18" charset="0"/>
                          <a:ea typeface="Cambria Math" panose="02040503050406030204" pitchFamily="18" charset="0"/>
                        </a:rPr>
                        <m:t>𝑡</m:t>
                      </m:r>
                      <m:r>
                        <a:rPr lang="de-DE" sz="1200" b="0" i="1" smtClean="0">
                          <a:latin typeface="Cambria Math" panose="02040503050406030204" pitchFamily="18" charset="0"/>
                          <a:ea typeface="Cambria Math" panose="02040503050406030204" pitchFamily="18" charset="0"/>
                        </a:rPr>
                        <m:t> )</m:t>
                      </m:r>
                    </m:oMath>
                  </m:oMathPara>
                </a14:m>
                <a:endParaRPr lang="en-US" sz="1200" dirty="0"/>
              </a:p>
              <a:p>
                <a:endParaRPr lang="en-US" sz="1200" dirty="0"/>
              </a:p>
            </p:txBody>
          </p:sp>
        </mc:Choice>
        <mc:Fallback>
          <p:sp>
            <p:nvSpPr>
              <p:cNvPr id="23" name="Text Placeholder 2">
                <a:extLst>
                  <a:ext uri="{FF2B5EF4-FFF2-40B4-BE49-F238E27FC236}">
                    <a16:creationId xmlns:a16="http://schemas.microsoft.com/office/drawing/2014/main" id="{2D214A32-3ABC-66D9-5529-B6EC552B66F3}"/>
                  </a:ext>
                </a:extLst>
              </p:cNvPr>
              <p:cNvSpPr>
                <a:spLocks noGrp="1" noRot="1" noChangeAspect="1" noMove="1" noResize="1" noEditPoints="1" noAdjustHandles="1" noChangeArrowheads="1" noChangeShapeType="1" noTextEdit="1"/>
              </p:cNvSpPr>
              <p:nvPr>
                <p:ph type="body" idx="1"/>
              </p:nvPr>
            </p:nvSpPr>
            <p:spPr>
              <a:xfrm>
                <a:off x="1228908" y="1984222"/>
                <a:ext cx="2882475" cy="823912"/>
              </a:xfrm>
              <a:blipFill>
                <a:blip r:embed="rId8"/>
                <a:stretch>
                  <a:fillRect/>
                </a:stretch>
              </a:blipFill>
            </p:spPr>
            <p:txBody>
              <a:bodyPr/>
              <a:lstStyle/>
              <a:p>
                <a:r>
                  <a:rPr lang="de-DE">
                    <a:noFill/>
                  </a:rPr>
                  <a:t> </a:t>
                </a:r>
              </a:p>
            </p:txBody>
          </p:sp>
        </mc:Fallback>
      </mc:AlternateContent>
      <p:pic>
        <p:nvPicPr>
          <p:cNvPr id="16" name="Grafik 15">
            <a:extLst>
              <a:ext uri="{FF2B5EF4-FFF2-40B4-BE49-F238E27FC236}">
                <a16:creationId xmlns:a16="http://schemas.microsoft.com/office/drawing/2014/main" id="{FD410F9D-59D5-3F19-8082-271FCA727DEA}"/>
              </a:ext>
            </a:extLst>
          </p:cNvPr>
          <p:cNvPicPr>
            <a:picLocks noChangeAspect="1"/>
          </p:cNvPicPr>
          <p:nvPr/>
        </p:nvPicPr>
        <p:blipFill rotWithShape="1">
          <a:blip r:embed="rId9"/>
          <a:srcRect l="22153" r="23382" b="1"/>
          <a:stretch/>
        </p:blipFill>
        <p:spPr>
          <a:xfrm>
            <a:off x="8054315" y="2782731"/>
            <a:ext cx="2882475" cy="1997867"/>
          </a:xfrm>
          <a:prstGeom prst="rect">
            <a:avLst/>
          </a:prstGeom>
          <a:noFill/>
        </p:spPr>
      </p:pic>
      <mc:AlternateContent xmlns:mc="http://schemas.openxmlformats.org/markup-compatibility/2006">
        <mc:Choice xmlns:a14="http://schemas.microsoft.com/office/drawing/2010/main" Requires="a14">
          <p:sp>
            <p:nvSpPr>
              <p:cNvPr id="25" name="Text Placeholder 4">
                <a:extLst>
                  <a:ext uri="{FF2B5EF4-FFF2-40B4-BE49-F238E27FC236}">
                    <a16:creationId xmlns:a16="http://schemas.microsoft.com/office/drawing/2014/main" id="{BD26BC42-0763-B48C-19AB-6F65823E5426}"/>
                  </a:ext>
                </a:extLst>
              </p:cNvPr>
              <p:cNvSpPr>
                <a:spLocks noGrp="1"/>
              </p:cNvSpPr>
              <p:nvPr>
                <p:ph type="body" sz="quarter" idx="3"/>
              </p:nvPr>
            </p:nvSpPr>
            <p:spPr>
              <a:xfrm>
                <a:off x="4640566" y="2085382"/>
                <a:ext cx="2896671" cy="823912"/>
              </a:xfrm>
            </p:spPr>
            <p:txBody>
              <a:bodyPr>
                <a:noAutofit/>
              </a:bodyPr>
              <a:lstStyle/>
              <a:p>
                <a:endParaRPr lang="de-DE" sz="1200" b="0" i="1" dirty="0">
                  <a:latin typeface="Cambria Math" panose="02040503050406030204" pitchFamily="18" charset="0"/>
                </a:endParaRPr>
              </a:p>
              <a:p>
                <a:endParaRPr lang="de-DE" sz="1200" b="0" i="1" dirty="0">
                  <a:latin typeface="Cambria Math" panose="02040503050406030204" pitchFamily="18" charset="0"/>
                </a:endParaRPr>
              </a:p>
              <a:p>
                <a:endParaRPr lang="de-DE" sz="1200" b="0" i="1" dirty="0">
                  <a:latin typeface="Cambria Math" panose="02040503050406030204" pitchFamily="18" charset="0"/>
                </a:endParaRPr>
              </a:p>
              <a:p>
                <a:endParaRPr lang="de-DE" sz="1200" b="0" i="1" dirty="0">
                  <a:latin typeface="Cambria Math" panose="02040503050406030204" pitchFamily="18" charset="0"/>
                </a:endParaRPr>
              </a:p>
              <a:p>
                <a:endParaRPr lang="de-DE" sz="1200" b="0" i="1" dirty="0">
                  <a:latin typeface="Cambria Math" panose="02040503050406030204" pitchFamily="18" charset="0"/>
                </a:endParaRPr>
              </a:p>
              <a:p>
                <a:endParaRPr lang="de-DE" sz="1200" b="0" i="1" dirty="0">
                  <a:latin typeface="Cambria Math" panose="02040503050406030204" pitchFamily="18" charset="0"/>
                </a:endParaRPr>
              </a:p>
              <a:p>
                <a:endParaRPr lang="de-DE" sz="1200" b="0" i="1" dirty="0">
                  <a:latin typeface="Cambria Math" panose="02040503050406030204" pitchFamily="18" charset="0"/>
                </a:endParaRPr>
              </a:p>
              <a:p>
                <a:endParaRPr lang="de-DE" sz="1200" b="0" i="1" dirty="0">
                  <a:latin typeface="Cambria Math" panose="02040503050406030204" pitchFamily="18" charset="0"/>
                </a:endParaRPr>
              </a:p>
              <a:p>
                <a:endParaRPr lang="de-DE" sz="12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𝑦</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𝑡</m:t>
                          </m:r>
                        </m:e>
                      </m:d>
                      <m:r>
                        <a:rPr lang="de-DE" sz="1200" b="0" i="1" smtClean="0">
                          <a:latin typeface="Cambria Math" panose="02040503050406030204" pitchFamily="18" charset="0"/>
                        </a:rPr>
                        <m:t>=</m:t>
                      </m:r>
                      <m:r>
                        <a:rPr lang="de-DE" sz="1200" b="0" i="1" smtClean="0">
                          <a:latin typeface="Cambria Math" panose="02040503050406030204" pitchFamily="18" charset="0"/>
                        </a:rPr>
                        <m:t>𝑎</m:t>
                      </m:r>
                      <m:r>
                        <a:rPr lang="de-DE" sz="1200" b="0" i="1" smtClean="0">
                          <a:latin typeface="Cambria Math" panose="02040503050406030204" pitchFamily="18" charset="0"/>
                        </a:rPr>
                        <m:t> ∗</m:t>
                      </m:r>
                      <m:r>
                        <m:rPr>
                          <m:sty m:val="p"/>
                        </m:rPr>
                        <a:rPr lang="de-DE" sz="1200" b="0" i="0" smtClean="0">
                          <a:latin typeface="Cambria Math" panose="02040503050406030204" pitchFamily="18" charset="0"/>
                        </a:rPr>
                        <m:t>sin</m:t>
                      </m:r>
                      <m:r>
                        <a:rPr lang="de-DE" sz="1200" b="0" i="1" smtClean="0">
                          <a:latin typeface="Cambria Math" panose="02040503050406030204" pitchFamily="18" charset="0"/>
                        </a:rPr>
                        <m:t>⁡(2∗</m:t>
                      </m:r>
                      <m:r>
                        <a:rPr lang="de-DE" sz="1200" b="0" i="1" smtClean="0">
                          <a:latin typeface="Cambria Math" panose="02040503050406030204" pitchFamily="18" charset="0"/>
                          <a:ea typeface="Cambria Math" panose="02040503050406030204" pitchFamily="18" charset="0"/>
                        </a:rPr>
                        <m:t>𝜋</m:t>
                      </m:r>
                      <m:r>
                        <a:rPr lang="de-DE" sz="1200" b="0" i="1" smtClean="0">
                          <a:latin typeface="Cambria Math" panose="02040503050406030204" pitchFamily="18" charset="0"/>
                          <a:ea typeface="Cambria Math" panose="02040503050406030204" pitchFamily="18" charset="0"/>
                        </a:rPr>
                        <m:t>∗2∗</m:t>
                      </m:r>
                      <m:sSub>
                        <m:sSubPr>
                          <m:ctrlPr>
                            <a:rPr lang="de-DE" sz="1200" b="0" i="1" smtClean="0">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𝑓</m:t>
                          </m:r>
                        </m:e>
                        <m:sub>
                          <m:r>
                            <a:rPr lang="de-DE" sz="1200" b="0" i="1" smtClean="0">
                              <a:latin typeface="Cambria Math" panose="02040503050406030204" pitchFamily="18" charset="0"/>
                              <a:ea typeface="Cambria Math" panose="02040503050406030204" pitchFamily="18" charset="0"/>
                            </a:rPr>
                            <m:t>0</m:t>
                          </m:r>
                        </m:sub>
                      </m:sSub>
                      <m:r>
                        <a:rPr lang="de-DE" sz="1200" b="0" i="1" smtClean="0">
                          <a:latin typeface="Cambria Math" panose="02040503050406030204" pitchFamily="18" charset="0"/>
                          <a:ea typeface="Cambria Math" panose="02040503050406030204" pitchFamily="18" charset="0"/>
                        </a:rPr>
                        <m:t>∗</m:t>
                      </m:r>
                      <m:r>
                        <a:rPr lang="de-DE" sz="1200" b="0" i="1" smtClean="0">
                          <a:latin typeface="Cambria Math" panose="02040503050406030204" pitchFamily="18" charset="0"/>
                          <a:ea typeface="Cambria Math" panose="02040503050406030204" pitchFamily="18" charset="0"/>
                        </a:rPr>
                        <m:t>𝑡</m:t>
                      </m:r>
                      <m:r>
                        <a:rPr lang="de-DE" sz="1200" b="0" i="1" smtClean="0">
                          <a:latin typeface="Cambria Math" panose="02040503050406030204" pitchFamily="18" charset="0"/>
                          <a:ea typeface="Cambria Math" panose="02040503050406030204" pitchFamily="18" charset="0"/>
                        </a:rPr>
                        <m:t> )</m:t>
                      </m:r>
                    </m:oMath>
                  </m:oMathPara>
                </a14:m>
                <a:endParaRPr lang="en-US" sz="1200" dirty="0"/>
              </a:p>
              <a:p>
                <a:endParaRPr lang="en-US" dirty="0"/>
              </a:p>
            </p:txBody>
          </p:sp>
        </mc:Choice>
        <mc:Fallback>
          <p:sp>
            <p:nvSpPr>
              <p:cNvPr id="25" name="Text Placeholder 4">
                <a:extLst>
                  <a:ext uri="{FF2B5EF4-FFF2-40B4-BE49-F238E27FC236}">
                    <a16:creationId xmlns:a16="http://schemas.microsoft.com/office/drawing/2014/main" id="{BD26BC42-0763-B48C-19AB-6F65823E5426}"/>
                  </a:ext>
                </a:extLst>
              </p:cNvPr>
              <p:cNvSpPr>
                <a:spLocks noGrp="1" noRot="1" noChangeAspect="1" noMove="1" noResize="1" noEditPoints="1" noAdjustHandles="1" noChangeArrowheads="1" noChangeShapeType="1" noTextEdit="1"/>
              </p:cNvSpPr>
              <p:nvPr>
                <p:ph type="body" sz="quarter" idx="3"/>
              </p:nvPr>
            </p:nvSpPr>
            <p:spPr>
              <a:xfrm>
                <a:off x="4640566" y="2085382"/>
                <a:ext cx="2896671" cy="823912"/>
              </a:xfrm>
              <a:blipFill>
                <a:blip r:embed="rId10"/>
                <a:stretch>
                  <a:fillRect/>
                </a:stretch>
              </a:blipFill>
            </p:spPr>
            <p:txBody>
              <a:bodyPr/>
              <a:lstStyle/>
              <a:p>
                <a:r>
                  <a:rPr lang="de-DE">
                    <a:noFill/>
                  </a:rPr>
                  <a:t> </a:t>
                </a:r>
              </a:p>
            </p:txBody>
          </p:sp>
        </mc:Fallback>
      </mc:AlternateContent>
      <p:pic>
        <p:nvPicPr>
          <p:cNvPr id="12" name="SmartArt-Platzhalter 11">
            <a:extLst>
              <a:ext uri="{FF2B5EF4-FFF2-40B4-BE49-F238E27FC236}">
                <a16:creationId xmlns:a16="http://schemas.microsoft.com/office/drawing/2014/main" id="{7F7F91C9-1519-971C-8CD2-B9EC4140C673}"/>
              </a:ext>
            </a:extLst>
          </p:cNvPr>
          <p:cNvPicPr>
            <a:picLocks noGrp="1" noChangeAspect="1"/>
          </p:cNvPicPr>
          <p:nvPr>
            <p:ph sz="quarter" idx="4"/>
          </p:nvPr>
        </p:nvPicPr>
        <p:blipFill rotWithShape="1">
          <a:blip r:embed="rId11"/>
          <a:srcRect l="24096" r="21171" b="1"/>
          <a:stretch/>
        </p:blipFill>
        <p:spPr>
          <a:xfrm>
            <a:off x="1214712" y="2808134"/>
            <a:ext cx="2896671" cy="1997867"/>
          </a:xfrm>
          <a:prstGeom prst="rect">
            <a:avLst/>
          </a:prstGeom>
          <a:noFill/>
        </p:spPr>
      </p:pic>
      <mc:AlternateContent xmlns:mc="http://schemas.openxmlformats.org/markup-compatibility/2006">
        <mc:Choice xmlns:a14="http://schemas.microsoft.com/office/drawing/2010/main" Requires="a14">
          <p:sp>
            <p:nvSpPr>
              <p:cNvPr id="27" name="Text Placeholder 6">
                <a:extLst>
                  <a:ext uri="{FF2B5EF4-FFF2-40B4-BE49-F238E27FC236}">
                    <a16:creationId xmlns:a16="http://schemas.microsoft.com/office/drawing/2014/main" id="{D100C4C8-12C0-6483-C49F-AA3B8DC5C82F}"/>
                  </a:ext>
                </a:extLst>
              </p:cNvPr>
              <p:cNvSpPr>
                <a:spLocks noGrp="1"/>
              </p:cNvSpPr>
              <p:nvPr>
                <p:ph type="body" idx="13"/>
              </p:nvPr>
            </p:nvSpPr>
            <p:spPr>
              <a:xfrm>
                <a:off x="8054316" y="2015341"/>
                <a:ext cx="2882475" cy="823912"/>
              </a:xfrm>
            </p:spPr>
            <p:txBody>
              <a:bodyPr/>
              <a:lstStyle/>
              <a:p>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𝑦</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𝑡</m:t>
                          </m:r>
                        </m:e>
                      </m:d>
                      <m:r>
                        <a:rPr lang="de-DE" sz="1200" b="0" i="1" smtClean="0">
                          <a:latin typeface="Cambria Math" panose="02040503050406030204" pitchFamily="18" charset="0"/>
                        </a:rPr>
                        <m:t>=</m:t>
                      </m:r>
                      <m:r>
                        <a:rPr lang="de-DE" sz="1200" b="0" i="1" smtClean="0">
                          <a:latin typeface="Cambria Math" panose="02040503050406030204" pitchFamily="18" charset="0"/>
                        </a:rPr>
                        <m:t>𝑎</m:t>
                      </m:r>
                      <m:r>
                        <a:rPr lang="de-DE" sz="1200" b="0" i="1" smtClean="0">
                          <a:latin typeface="Cambria Math" panose="02040503050406030204" pitchFamily="18" charset="0"/>
                        </a:rPr>
                        <m:t> ∗</m:t>
                      </m:r>
                      <m:r>
                        <m:rPr>
                          <m:sty m:val="p"/>
                        </m:rPr>
                        <a:rPr lang="de-DE" sz="1200" b="0" i="0" smtClean="0">
                          <a:latin typeface="Cambria Math" panose="02040503050406030204" pitchFamily="18" charset="0"/>
                        </a:rPr>
                        <m:t>sin</m:t>
                      </m:r>
                      <m:r>
                        <a:rPr lang="de-DE" sz="1200" b="0" i="1" smtClean="0">
                          <a:latin typeface="Cambria Math" panose="02040503050406030204" pitchFamily="18" charset="0"/>
                        </a:rPr>
                        <m:t>⁡(2∗</m:t>
                      </m:r>
                      <m:r>
                        <a:rPr lang="de-DE" sz="1200" b="0" i="1" smtClean="0">
                          <a:latin typeface="Cambria Math" panose="02040503050406030204" pitchFamily="18" charset="0"/>
                          <a:ea typeface="Cambria Math" panose="02040503050406030204" pitchFamily="18" charset="0"/>
                        </a:rPr>
                        <m:t>𝜋</m:t>
                      </m:r>
                      <m:r>
                        <a:rPr lang="de-DE" sz="1200" b="0" i="1" smtClean="0">
                          <a:latin typeface="Cambria Math" panose="02040503050406030204" pitchFamily="18" charset="0"/>
                          <a:ea typeface="Cambria Math" panose="02040503050406030204" pitchFamily="18" charset="0"/>
                        </a:rPr>
                        <m:t>∗</m:t>
                      </m:r>
                      <m:r>
                        <a:rPr lang="de-DE" sz="1200" b="0" i="1" smtClean="0">
                          <a:highlight>
                            <a:srgbClr val="FFFF00"/>
                          </a:highlight>
                          <a:latin typeface="Cambria Math" panose="02040503050406030204" pitchFamily="18" charset="0"/>
                          <a:ea typeface="Cambria Math" panose="02040503050406030204" pitchFamily="18" charset="0"/>
                        </a:rPr>
                        <m:t>3</m:t>
                      </m:r>
                      <m:r>
                        <a:rPr lang="de-DE" sz="1200" b="0" i="1" smtClean="0">
                          <a:latin typeface="Cambria Math" panose="02040503050406030204" pitchFamily="18" charset="0"/>
                          <a:ea typeface="Cambria Math" panose="02040503050406030204" pitchFamily="18" charset="0"/>
                        </a:rPr>
                        <m:t>∗</m:t>
                      </m:r>
                      <m:sSub>
                        <m:sSubPr>
                          <m:ctrlPr>
                            <a:rPr lang="de-DE" sz="1200" b="0" i="1" smtClean="0">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𝑓</m:t>
                          </m:r>
                        </m:e>
                        <m:sub>
                          <m:r>
                            <a:rPr lang="de-DE" sz="1200" b="0" i="1" smtClean="0">
                              <a:latin typeface="Cambria Math" panose="02040503050406030204" pitchFamily="18" charset="0"/>
                              <a:ea typeface="Cambria Math" panose="02040503050406030204" pitchFamily="18" charset="0"/>
                            </a:rPr>
                            <m:t>0</m:t>
                          </m:r>
                        </m:sub>
                      </m:sSub>
                      <m:r>
                        <a:rPr lang="de-DE" sz="1200" b="0" i="1" smtClean="0">
                          <a:latin typeface="Cambria Math" panose="02040503050406030204" pitchFamily="18" charset="0"/>
                          <a:ea typeface="Cambria Math" panose="02040503050406030204" pitchFamily="18" charset="0"/>
                        </a:rPr>
                        <m:t>∗</m:t>
                      </m:r>
                      <m:r>
                        <a:rPr lang="de-DE" sz="1200" b="0" i="1" smtClean="0">
                          <a:latin typeface="Cambria Math" panose="02040503050406030204" pitchFamily="18" charset="0"/>
                          <a:ea typeface="Cambria Math" panose="02040503050406030204" pitchFamily="18" charset="0"/>
                        </a:rPr>
                        <m:t>𝑡</m:t>
                      </m:r>
                      <m:r>
                        <a:rPr lang="de-DE" sz="1200" b="0" i="1" smtClean="0">
                          <a:latin typeface="Cambria Math" panose="02040503050406030204" pitchFamily="18" charset="0"/>
                          <a:ea typeface="Cambria Math" panose="02040503050406030204" pitchFamily="18" charset="0"/>
                        </a:rPr>
                        <m:t> )</m:t>
                      </m:r>
                    </m:oMath>
                  </m:oMathPara>
                </a14:m>
                <a:endParaRPr lang="en-US" sz="1200" dirty="0"/>
              </a:p>
              <a:p>
                <a:endParaRPr lang="en-US" dirty="0"/>
              </a:p>
            </p:txBody>
          </p:sp>
        </mc:Choice>
        <mc:Fallback>
          <p:sp>
            <p:nvSpPr>
              <p:cNvPr id="27" name="Text Placeholder 6">
                <a:extLst>
                  <a:ext uri="{FF2B5EF4-FFF2-40B4-BE49-F238E27FC236}">
                    <a16:creationId xmlns:a16="http://schemas.microsoft.com/office/drawing/2014/main" id="{D100C4C8-12C0-6483-C49F-AA3B8DC5C82F}"/>
                  </a:ext>
                </a:extLst>
              </p:cNvPr>
              <p:cNvSpPr>
                <a:spLocks noGrp="1" noRot="1" noChangeAspect="1" noMove="1" noResize="1" noEditPoints="1" noAdjustHandles="1" noChangeArrowheads="1" noChangeShapeType="1" noTextEdit="1"/>
              </p:cNvSpPr>
              <p:nvPr>
                <p:ph type="body" idx="13"/>
              </p:nvPr>
            </p:nvSpPr>
            <p:spPr>
              <a:xfrm>
                <a:off x="8054316" y="2015341"/>
                <a:ext cx="2882475" cy="823912"/>
              </a:xfrm>
              <a:blipFill>
                <a:blip r:embed="rId12"/>
                <a:stretch>
                  <a:fillRect/>
                </a:stretch>
              </a:blipFill>
            </p:spPr>
            <p:txBody>
              <a:bodyPr/>
              <a:lstStyle/>
              <a:p>
                <a:r>
                  <a:rPr lang="de-DE">
                    <a:noFill/>
                  </a:rPr>
                  <a:t> </a:t>
                </a:r>
              </a:p>
            </p:txBody>
          </p:sp>
        </mc:Fallback>
      </mc:AlternateContent>
      <p:pic>
        <p:nvPicPr>
          <p:cNvPr id="14" name="Grafik 13">
            <a:extLst>
              <a:ext uri="{FF2B5EF4-FFF2-40B4-BE49-F238E27FC236}">
                <a16:creationId xmlns:a16="http://schemas.microsoft.com/office/drawing/2014/main" id="{705C840B-F146-679B-2234-C0CFBB0F8767}"/>
              </a:ext>
            </a:extLst>
          </p:cNvPr>
          <p:cNvPicPr>
            <a:picLocks noChangeAspect="1"/>
          </p:cNvPicPr>
          <p:nvPr/>
        </p:nvPicPr>
        <p:blipFill rotWithShape="1">
          <a:blip r:embed="rId13"/>
          <a:srcRect l="24615" r="20921" b="1"/>
          <a:stretch/>
        </p:blipFill>
        <p:spPr>
          <a:xfrm>
            <a:off x="4654762" y="2782732"/>
            <a:ext cx="2882475" cy="1997867"/>
          </a:xfrm>
          <a:prstGeom prst="rect">
            <a:avLst/>
          </a:prstGeom>
          <a:noFill/>
        </p:spPr>
      </p:pic>
      <p:sp>
        <p:nvSpPr>
          <p:cNvPr id="6" name="Foliennummernplatzhalter 5">
            <a:extLst>
              <a:ext uri="{FF2B5EF4-FFF2-40B4-BE49-F238E27FC236}">
                <a16:creationId xmlns:a16="http://schemas.microsoft.com/office/drawing/2014/main" id="{99587192-565A-1BA8-B91C-0ABFD45FD941}"/>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B5CEABB6-07DC-46E8-9B57-56EC44A396E5}" type="slidenum">
              <a:rPr lang="de-DE" noProof="0" smtClean="0"/>
              <a:pPr rtl="0">
                <a:spcAft>
                  <a:spcPts val="600"/>
                </a:spcAft>
              </a:pPr>
              <a:t>7</a:t>
            </a:fld>
            <a:endParaRPr lang="de-DE" noProof="0"/>
          </a:p>
        </p:txBody>
      </p:sp>
      <p:pic>
        <p:nvPicPr>
          <p:cNvPr id="7" name="audio2">
            <a:hlinkClick r:id="" action="ppaction://media"/>
            <a:extLst>
              <a:ext uri="{FF2B5EF4-FFF2-40B4-BE49-F238E27FC236}">
                <a16:creationId xmlns:a16="http://schemas.microsoft.com/office/drawing/2014/main" id="{439C05C4-DA58-2992-DC73-69FB3B275E8D}"/>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2532098" y="4884736"/>
            <a:ext cx="487363" cy="487363"/>
          </a:xfrm>
          <a:prstGeom prst="rect">
            <a:avLst/>
          </a:prstGeom>
        </p:spPr>
      </p:pic>
      <p:pic>
        <p:nvPicPr>
          <p:cNvPr id="8" name="audio3">
            <a:hlinkClick r:id="" action="ppaction://media"/>
            <a:extLst>
              <a:ext uri="{FF2B5EF4-FFF2-40B4-BE49-F238E27FC236}">
                <a16:creationId xmlns:a16="http://schemas.microsoft.com/office/drawing/2014/main" id="{2B628B9B-E46B-F781-9E2C-CC73FAEA528D}"/>
              </a:ext>
            </a:extLst>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5852317" y="4860606"/>
            <a:ext cx="487363" cy="487363"/>
          </a:xfrm>
          <a:prstGeom prst="rect">
            <a:avLst/>
          </a:prstGeom>
        </p:spPr>
      </p:pic>
      <p:pic>
        <p:nvPicPr>
          <p:cNvPr id="9" name="audio4">
            <a:hlinkClick r:id="" action="ppaction://media"/>
            <a:extLst>
              <a:ext uri="{FF2B5EF4-FFF2-40B4-BE49-F238E27FC236}">
                <a16:creationId xmlns:a16="http://schemas.microsoft.com/office/drawing/2014/main" id="{E35ABCA2-B8AB-1E89-1B1C-838838138D12}"/>
              </a:ext>
            </a:extLst>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9172536" y="4858226"/>
            <a:ext cx="487363" cy="487363"/>
          </a:xfrm>
          <a:prstGeom prst="rect">
            <a:avLst/>
          </a:prstGeom>
        </p:spPr>
      </p:pic>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94877EFE-6D96-D7D7-169E-5D64FDB884BC}"/>
                  </a:ext>
                </a:extLst>
              </p:cNvPr>
              <p:cNvSpPr txBox="1"/>
              <p:nvPr/>
            </p:nvSpPr>
            <p:spPr>
              <a:xfrm>
                <a:off x="3454400" y="6079351"/>
                <a:ext cx="5445760" cy="276999"/>
              </a:xfrm>
              <a:prstGeom prst="rect">
                <a:avLst/>
              </a:prstGeom>
              <a:noFill/>
            </p:spPr>
            <p:txBody>
              <a:bodyPr wrap="square" rtlCol="0">
                <a:spAutoFit/>
              </a:bodyPr>
              <a:lstStyle/>
              <a:p>
                <a14:m>
                  <m:oMath xmlns:m="http://schemas.openxmlformats.org/officeDocument/2006/math">
                    <m:r>
                      <a:rPr lang="de-DE" sz="1200" b="0" i="1" smtClean="0">
                        <a:latin typeface="Cambria Math" panose="02040503050406030204" pitchFamily="18" charset="0"/>
                      </a:rPr>
                      <m:t>𝑎</m:t>
                    </m:r>
                    <m:r>
                      <a:rPr lang="de-DE" sz="1200" b="0" i="1" smtClean="0">
                        <a:latin typeface="Cambria Math" panose="02040503050406030204" pitchFamily="18" charset="0"/>
                      </a:rPr>
                      <m:t>=</m:t>
                    </m:r>
                    <m:r>
                      <a:rPr lang="de-DE" sz="1200" b="0" i="1" smtClean="0">
                        <a:latin typeface="Cambria Math" panose="02040503050406030204" pitchFamily="18" charset="0"/>
                      </a:rPr>
                      <m:t>𝐴𝑚𝑝𝑡𝑖𝑡𝑢𝑑𝑒</m:t>
                    </m:r>
                    <m:r>
                      <a:rPr lang="de-DE" sz="1200" b="0" i="1" smtClean="0">
                        <a:latin typeface="Cambria Math" panose="02040503050406030204" pitchFamily="18" charset="0"/>
                      </a:rPr>
                      <m:t> ;</m:t>
                    </m:r>
                    <m:r>
                      <a:rPr lang="de-DE" sz="1200" b="0" i="1" smtClean="0">
                        <a:latin typeface="Cambria Math" panose="02040503050406030204" pitchFamily="18" charset="0"/>
                      </a:rPr>
                      <m:t>𝑘</m:t>
                    </m:r>
                    <m:r>
                      <a:rPr lang="de-DE" sz="1200" b="0" i="1" smtClean="0">
                        <a:latin typeface="Cambria Math" panose="02040503050406030204" pitchFamily="18" charset="0"/>
                      </a:rPr>
                      <m:t>=</m:t>
                    </m:r>
                    <m:r>
                      <a:rPr lang="de-DE" sz="1200" b="0" i="1" smtClean="0">
                        <a:latin typeface="Cambria Math" panose="02040503050406030204" pitchFamily="18" charset="0"/>
                      </a:rPr>
                      <m:t>𝐻𝑎𝑟𝑚𝑜𝑛𝑖𝑠𝑐h𝑒𝑟</m:t>
                    </m:r>
                    <m:r>
                      <a:rPr lang="de-DE" sz="1200" b="0" i="1" smtClean="0">
                        <a:latin typeface="Cambria Math" panose="02040503050406030204" pitchFamily="18" charset="0"/>
                      </a:rPr>
                      <m:t> </m:t>
                    </m:r>
                    <m:r>
                      <a:rPr lang="de-DE" sz="1200" b="0" i="1" smtClean="0">
                        <a:latin typeface="Cambria Math" panose="02040503050406030204" pitchFamily="18" charset="0"/>
                      </a:rPr>
                      <m:t>𝐼𝑛𝑑𝑒𝑥</m:t>
                    </m:r>
                    <m:r>
                      <a:rPr lang="de-DE" sz="1200" b="0" i="1" smtClean="0">
                        <a:latin typeface="Cambria Math" panose="02040503050406030204" pitchFamily="18" charset="0"/>
                      </a:rPr>
                      <m:t> ;</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𝑓</m:t>
                        </m:r>
                      </m:e>
                      <m:sub>
                        <m:r>
                          <a:rPr lang="de-DE" sz="1200" b="0" i="1" smtClean="0">
                            <a:latin typeface="Cambria Math" panose="02040503050406030204" pitchFamily="18" charset="0"/>
                          </a:rPr>
                          <m:t>0</m:t>
                        </m:r>
                      </m:sub>
                    </m:sSub>
                    <m:r>
                      <a:rPr lang="de-DE" sz="1200" b="0" i="1" smtClean="0">
                        <a:latin typeface="Cambria Math" panose="02040503050406030204" pitchFamily="18" charset="0"/>
                      </a:rPr>
                      <m:t>=</m:t>
                    </m:r>
                    <m:r>
                      <a:rPr lang="de-DE" sz="1200" b="0" i="1" smtClean="0">
                        <a:latin typeface="Cambria Math" panose="02040503050406030204" pitchFamily="18" charset="0"/>
                      </a:rPr>
                      <m:t>𝐺𝑟𝑢𝑛𝑑𝑓𝑟𝑒𝑞𝑢𝑒𝑛𝑧</m:t>
                    </m:r>
                    <m:r>
                      <a:rPr lang="de-DE" sz="1200" b="0" i="1" smtClean="0">
                        <a:latin typeface="Cambria Math" panose="02040503050406030204" pitchFamily="18" charset="0"/>
                      </a:rPr>
                      <m:t> ;</m:t>
                    </m:r>
                    <m:r>
                      <a:rPr lang="de-DE" sz="1200" b="0" i="1" smtClean="0">
                        <a:latin typeface="Cambria Math" panose="02040503050406030204" pitchFamily="18" charset="0"/>
                      </a:rPr>
                      <m:t>𝑡</m:t>
                    </m:r>
                    <m:r>
                      <a:rPr lang="de-DE" sz="1200" b="0" i="1" smtClean="0">
                        <a:latin typeface="Cambria Math" panose="02040503050406030204" pitchFamily="18" charset="0"/>
                      </a:rPr>
                      <m:t>=</m:t>
                    </m:r>
                    <m:r>
                      <a:rPr lang="de-DE" sz="1200" b="0" i="1" smtClean="0">
                        <a:latin typeface="Cambria Math" panose="02040503050406030204" pitchFamily="18" charset="0"/>
                      </a:rPr>
                      <m:t>𝑍𝑒𝑖𝑡</m:t>
                    </m:r>
                    <m:r>
                      <a:rPr lang="de-DE" sz="1200" b="0" i="1" smtClean="0">
                        <a:latin typeface="Cambria Math" panose="02040503050406030204" pitchFamily="18" charset="0"/>
                      </a:rPr>
                      <m:t>    </m:t>
                    </m:r>
                  </m:oMath>
                </a14:m>
                <a:r>
                  <a:rPr lang="de-DE" sz="1200" dirty="0"/>
                  <a:t>  </a:t>
                </a:r>
              </a:p>
            </p:txBody>
          </p:sp>
        </mc:Choice>
        <mc:Fallback>
          <p:sp>
            <p:nvSpPr>
              <p:cNvPr id="10" name="Textfeld 9">
                <a:extLst>
                  <a:ext uri="{FF2B5EF4-FFF2-40B4-BE49-F238E27FC236}">
                    <a16:creationId xmlns:a16="http://schemas.microsoft.com/office/drawing/2014/main" id="{94877EFE-6D96-D7D7-169E-5D64FDB884BC}"/>
                  </a:ext>
                </a:extLst>
              </p:cNvPr>
              <p:cNvSpPr txBox="1">
                <a:spLocks noRot="1" noChangeAspect="1" noMove="1" noResize="1" noEditPoints="1" noAdjustHandles="1" noChangeArrowheads="1" noChangeShapeType="1" noTextEdit="1"/>
              </p:cNvSpPr>
              <p:nvPr/>
            </p:nvSpPr>
            <p:spPr>
              <a:xfrm>
                <a:off x="3454400" y="6079351"/>
                <a:ext cx="5445760" cy="276999"/>
              </a:xfrm>
              <a:prstGeom prst="rect">
                <a:avLst/>
              </a:prstGeom>
              <a:blipFill>
                <a:blip r:embed="rId15"/>
                <a:stretch>
                  <a:fillRect b="-6522"/>
                </a:stretch>
              </a:blipFill>
            </p:spPr>
            <p:txBody>
              <a:bodyPr/>
              <a:lstStyle/>
              <a:p>
                <a:r>
                  <a:rPr lang="de-DE">
                    <a:noFill/>
                  </a:rPr>
                  <a:t> </a:t>
                </a:r>
              </a:p>
            </p:txBody>
          </p:sp>
        </mc:Fallback>
      </mc:AlternateContent>
    </p:spTree>
    <p:extLst>
      <p:ext uri="{BB962C8B-B14F-4D97-AF65-F5344CB8AC3E}">
        <p14:creationId xmlns:p14="http://schemas.microsoft.com/office/powerpoint/2010/main" val="52192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00" fill="hold"/>
                                        <p:tgtEl>
                                          <p:spTgt spid="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0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7"/>
                </p:tgtEl>
              </p:cMediaNode>
            </p:audio>
            <p:audio>
              <p:cMediaNode vol="80000">
                <p:cTn id="16" fill="hold" display="0">
                  <p:stCondLst>
                    <p:cond delay="indefinite"/>
                  </p:stCondLst>
                  <p:endCondLst>
                    <p:cond evt="onStopAudio" delay="0">
                      <p:tgtEl>
                        <p:sldTgt/>
                      </p:tgtEl>
                    </p:cond>
                  </p:endCondLst>
                </p:cTn>
                <p:tgtEl>
                  <p:spTgt spid="8"/>
                </p:tgtEl>
              </p:cMediaNode>
            </p:audio>
            <p:audio>
              <p:cMediaNode vol="80000">
                <p:cTn id="17" fill="hold" display="0">
                  <p:stCondLst>
                    <p:cond delay="indefinite"/>
                  </p:stCondLst>
                  <p:endCondLst>
                    <p:cond evt="onStopAudio" delay="0">
                      <p:tgtEl>
                        <p:sldTgt/>
                      </p:tgtEl>
                    </p:cond>
                  </p:endCondLst>
                </p:cTn>
                <p:tgtEl>
                  <p:spTgt spid="9"/>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E3B4AE-F313-07E3-6264-F91C86720EDB}"/>
              </a:ext>
            </a:extLst>
          </p:cNvPr>
          <p:cNvSpPr>
            <a:spLocks noGrp="1"/>
          </p:cNvSpPr>
          <p:nvPr>
            <p:ph type="title"/>
          </p:nvPr>
        </p:nvSpPr>
        <p:spPr/>
        <p:txBody>
          <a:bodyPr/>
          <a:lstStyle/>
          <a:p>
            <a:r>
              <a:rPr lang="de-DE" dirty="0"/>
              <a:t>Summierung der Harmonischen Töne </a:t>
            </a:r>
          </a:p>
        </p:txBody>
      </p:sp>
      <p:sp>
        <p:nvSpPr>
          <p:cNvPr id="11" name="Foliennummernplatzhalter 10">
            <a:extLst>
              <a:ext uri="{FF2B5EF4-FFF2-40B4-BE49-F238E27FC236}">
                <a16:creationId xmlns:a16="http://schemas.microsoft.com/office/drawing/2014/main" id="{DB873954-4D13-6394-51CA-CDDCEA705266}"/>
              </a:ext>
            </a:extLst>
          </p:cNvPr>
          <p:cNvSpPr>
            <a:spLocks noGrp="1"/>
          </p:cNvSpPr>
          <p:nvPr>
            <p:ph type="sldNum" sz="quarter" idx="12"/>
          </p:nvPr>
        </p:nvSpPr>
        <p:spPr/>
        <p:txBody>
          <a:bodyPr/>
          <a:lstStyle/>
          <a:p>
            <a:pPr rtl="0"/>
            <a:fld id="{B5CEABB6-07DC-46E8-9B57-56EC44A396E5}" type="slidenum">
              <a:rPr lang="de-DE" noProof="0" smtClean="0"/>
              <a:t>8</a:t>
            </a:fld>
            <a:endParaRPr lang="de-DE" noProof="0"/>
          </a:p>
        </p:txBody>
      </p:sp>
      <p:pic>
        <p:nvPicPr>
          <p:cNvPr id="13" name="Grafik 12">
            <a:extLst>
              <a:ext uri="{FF2B5EF4-FFF2-40B4-BE49-F238E27FC236}">
                <a16:creationId xmlns:a16="http://schemas.microsoft.com/office/drawing/2014/main" id="{5C1913CB-093F-CE34-872F-B227C251B24E}"/>
              </a:ext>
            </a:extLst>
          </p:cNvPr>
          <p:cNvPicPr>
            <a:picLocks noChangeAspect="1"/>
          </p:cNvPicPr>
          <p:nvPr/>
        </p:nvPicPr>
        <p:blipFill>
          <a:blip r:embed="rId2"/>
          <a:stretch>
            <a:fillRect/>
          </a:stretch>
        </p:blipFill>
        <p:spPr>
          <a:xfrm>
            <a:off x="430212" y="4010342"/>
            <a:ext cx="6556267" cy="2528570"/>
          </a:xfrm>
          <a:prstGeom prst="rect">
            <a:avLst/>
          </a:prstGeom>
        </p:spPr>
      </p:pic>
    </p:spTree>
    <p:extLst>
      <p:ext uri="{BB962C8B-B14F-4D97-AF65-F5344CB8AC3E}">
        <p14:creationId xmlns:p14="http://schemas.microsoft.com/office/powerpoint/2010/main" val="22366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rtlCol="0"/>
          <a:lstStyle/>
          <a:p>
            <a:pPr rtl="0"/>
            <a:r>
              <a:rPr lang="de-DE"/>
              <a:t>PROBLEM</a:t>
            </a:r>
          </a:p>
        </p:txBody>
      </p:sp>
      <p:sp>
        <p:nvSpPr>
          <p:cNvPr id="3" name="Inhaltsplatzhalt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de-DE"/>
              <a:t>MARKTLÜCKE</a:t>
            </a:r>
          </a:p>
        </p:txBody>
      </p:sp>
      <p:sp>
        <p:nvSpPr>
          <p:cNvPr id="4" name="Textplatzhalt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de-DE"/>
              <a:t>KUNDEN</a:t>
            </a:r>
          </a:p>
        </p:txBody>
      </p:sp>
      <p:sp>
        <p:nvSpPr>
          <p:cNvPr id="5" name="Textplatzhalt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rtlCol="0"/>
          <a:lstStyle/>
          <a:p>
            <a:pPr rtl="0"/>
            <a:r>
              <a:rPr lang="de-DE"/>
              <a:t>FINANZDATEN</a:t>
            </a:r>
          </a:p>
        </p:txBody>
      </p:sp>
      <p:sp>
        <p:nvSpPr>
          <p:cNvPr id="6" name="Textplatzhalt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pPr rtl="0"/>
            <a:r>
              <a:rPr lang="de-DE"/>
              <a:t>KOSTEN</a:t>
            </a:r>
          </a:p>
        </p:txBody>
      </p:sp>
      <p:sp>
        <p:nvSpPr>
          <p:cNvPr id="7" name="Textplatzhalt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lstStyle/>
          <a:p>
            <a:pPr rtl="0"/>
            <a:r>
              <a:rPr lang="de-DE" dirty="0"/>
              <a:t>Nur wenige, wenn überhaupt, Produkte auf dem Markt helfen Kunden so wie wir es tun</a:t>
            </a:r>
          </a:p>
          <a:p>
            <a:pPr rtl="0"/>
            <a:endParaRPr lang="de-DE" dirty="0"/>
          </a:p>
        </p:txBody>
      </p:sp>
      <p:sp>
        <p:nvSpPr>
          <p:cNvPr id="8" name="Textplatzhalt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de-DE" dirty="0"/>
              <a:t>66 % der US-Verbraucher geben Geld für mehrere Produkte aus, die ihr Problem nur teilweise lösen</a:t>
            </a:r>
          </a:p>
          <a:p>
            <a:pPr rtl="0"/>
            <a:endParaRPr lang="de-DE" dirty="0"/>
          </a:p>
        </p:txBody>
      </p:sp>
      <p:sp>
        <p:nvSpPr>
          <p:cNvPr id="9" name="Textplatzhalt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de-DE" dirty="0"/>
              <a:t>Die Ausgaben für andere Produkte im Jahr 2018 betragen etwa ein Viertel der 48 Milliarden US-Dollar.</a:t>
            </a:r>
          </a:p>
          <a:p>
            <a:pPr rtl="0"/>
            <a:endParaRPr lang="de-DE" dirty="0"/>
          </a:p>
        </p:txBody>
      </p:sp>
      <p:sp>
        <p:nvSpPr>
          <p:cNvPr id="10" name="Textplatzhalt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lstStyle/>
          <a:p>
            <a:pPr rtl="0"/>
            <a:r>
              <a:rPr lang="de-DE" dirty="0"/>
              <a:t>Produktivitätsverlust, der Verbraucher tausende Dollar kostet </a:t>
            </a:r>
          </a:p>
          <a:p>
            <a:pPr rtl="0"/>
            <a:endParaRPr lang="de-DE" dirty="0"/>
          </a:p>
        </p:txBody>
      </p:sp>
      <p:sp>
        <p:nvSpPr>
          <p:cNvPr id="11" name="Datumsplatzhalt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rtlCol="0"/>
          <a:lstStyle/>
          <a:p>
            <a:pPr rtl="0"/>
            <a:r>
              <a:rPr lang="de-DE"/>
              <a:t>20XX</a:t>
            </a:r>
          </a:p>
        </p:txBody>
      </p:sp>
      <p:sp>
        <p:nvSpPr>
          <p:cNvPr id="12" name="Fußzeilenplatzhalt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rtlCol="0"/>
          <a:lstStyle/>
          <a:p>
            <a:pPr rtl="0"/>
            <a:r>
              <a:rPr lang="de-DE"/>
              <a:t>Verkaufspräsentation</a:t>
            </a:r>
          </a:p>
        </p:txBody>
      </p:sp>
      <p:sp>
        <p:nvSpPr>
          <p:cNvPr id="13" name="Foliennummernplatzhalt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de-DE" smtClean="0"/>
              <a:pPr rtl="0"/>
              <a:t>9</a:t>
            </a:fld>
            <a:endParaRPr lang="de-DE"/>
          </a:p>
        </p:txBody>
      </p:sp>
    </p:spTree>
    <p:extLst>
      <p:ext uri="{BB962C8B-B14F-4D97-AF65-F5344CB8AC3E}">
        <p14:creationId xmlns:p14="http://schemas.microsoft.com/office/powerpoint/2010/main" val="173856168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6_TF56180624_Win32" id="{AADAF5FC-F054-4702-9975-8306FA50864C}" vid="{E63F7C20-6624-42A5-8F8C-D0F0877C157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Minimalistische helle Verkaufspräsentation</Template>
  <TotalTime>0</TotalTime>
  <Words>1299</Words>
  <Application>Microsoft Office PowerPoint</Application>
  <PresentationFormat>Breitbild</PresentationFormat>
  <Paragraphs>341</Paragraphs>
  <Slides>26</Slides>
  <Notes>21</Notes>
  <HiddenSlides>0</HiddenSlides>
  <MMClips>4</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26</vt:i4>
      </vt:variant>
    </vt:vector>
  </HeadingPairs>
  <TitlesOfParts>
    <vt:vector size="34" baseType="lpstr">
      <vt:lpstr>Aptos</vt:lpstr>
      <vt:lpstr>Arial</vt:lpstr>
      <vt:lpstr>Calibri</vt:lpstr>
      <vt:lpstr>Cambria Math</vt:lpstr>
      <vt:lpstr>Symbol</vt:lpstr>
      <vt:lpstr>Tenorite</vt:lpstr>
      <vt:lpstr>Times New Roman</vt:lpstr>
      <vt:lpstr>Monoline</vt:lpstr>
      <vt:lpstr>Digitale Sprachverarbeitung </vt:lpstr>
      <vt:lpstr>Importierte Bibliotheken </vt:lpstr>
      <vt:lpstr>Plotten </vt:lpstr>
      <vt:lpstr>PowerPoint-Präsentation</vt:lpstr>
      <vt:lpstr>"Dies ist eine Suchmaschine". Abtastrate 𝑓= 16𝑘𝐻𝑧. Audio-Datei laden, abspielen und das Sprachsignal als Funktion der Zeit plotten. Können Sie im geplotteten Sprachsignal Teile ihres Satzes wieder erkennen? </vt:lpstr>
      <vt:lpstr>ein harmonisches Signal bestehend aus dem Kammerton (𝑓=440Hz) und seiner 2. und 3. Harmonischen. </vt:lpstr>
      <vt:lpstr>Kammerton (𝑓=440Hz) und seine 2. und 3. Harmonische</vt:lpstr>
      <vt:lpstr>Summierung der Harmonischen Töne </vt:lpstr>
      <vt:lpstr>PROBLEM</vt:lpstr>
      <vt:lpstr>LÖSUNG</vt:lpstr>
      <vt:lpstr>PRODUKTÜBERSICHT</vt:lpstr>
      <vt:lpstr>PRODUKTVORTEILE</vt:lpstr>
      <vt:lpstr>ÜBERSICHT ÜBER DAS UNTERNEHMEN</vt:lpstr>
      <vt:lpstr>GESCHÄFTSMODELL</vt:lpstr>
      <vt:lpstr>ÜBERSICHT ÜBER DEN MARKT</vt:lpstr>
      <vt:lpstr>Marktvergleich</vt:lpstr>
      <vt:lpstr>UNSERE KONKURRENZ</vt:lpstr>
      <vt:lpstr>Unsere Konkurrenz  </vt:lpstr>
      <vt:lpstr>Wachstumsstrategie</vt:lpstr>
      <vt:lpstr>ENTWICKLUNG</vt:lpstr>
      <vt:lpstr>2-JAHRES-AKTIONSPLAN</vt:lpstr>
      <vt:lpstr>DAS TEAM IN PERSON</vt:lpstr>
      <vt:lpstr>DAS TEAM IN PERSON  </vt:lpstr>
      <vt:lpstr>FINANZIERUNG</vt:lpstr>
      <vt:lpstr>ZUSAMMENFASSUNG</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sinaci</dc:creator>
  <cp:lastModifiedBy>sonia sinaci</cp:lastModifiedBy>
  <cp:revision>3</cp:revision>
  <dcterms:created xsi:type="dcterms:W3CDTF">2024-06-10T11:44:47Z</dcterms:created>
  <dcterms:modified xsi:type="dcterms:W3CDTF">2024-06-10T14:11:03Z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