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3" r:id="rId6"/>
    <p:sldId id="312" r:id="rId7"/>
    <p:sldId id="314" r:id="rId8"/>
    <p:sldId id="315" r:id="rId9"/>
    <p:sldId id="316" r:id="rId10"/>
    <p:sldId id="31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Cv</a:t>
          </a:r>
          <a:r>
            <a:rPr lang="en-US" dirty="0"/>
            <a:t> feature extraction + ML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CNN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YOLO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 outline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 with solid fill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 outlin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Cv</a:t>
          </a:r>
          <a:r>
            <a:rPr lang="en-US" sz="2300" kern="1200" dirty="0"/>
            <a:t> feature extraction + ML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CNN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YOLO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sz="6800" dirty="0"/>
              <a:t>Facial expressions Detector</a:t>
            </a:r>
            <a:br>
              <a:rPr lang="en-US" sz="6800" dirty="0"/>
            </a:br>
            <a:r>
              <a:rPr lang="en-US" sz="6800" dirty="0"/>
              <a:t>(Comparative study)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Basant </a:t>
            </a:r>
            <a:r>
              <a:rPr lang="en-US" sz="1800" dirty="0" err="1"/>
              <a:t>Abdelaal</a:t>
            </a:r>
            <a:r>
              <a:rPr lang="en-US" sz="1800" dirty="0"/>
              <a:t> – Nada Ayman – Youssef Hussein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B70B-D489-D94F-8FE4-C27FB64A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97DB-C51A-0FD3-1118-B678DDDC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emotions from images.</a:t>
            </a:r>
          </a:p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The dataset contains 35887 images. It is </a:t>
            </a:r>
            <a:r>
              <a:rPr lang="en-US" dirty="0" err="1"/>
              <a:t>splitted</a:t>
            </a:r>
            <a:r>
              <a:rPr lang="en-US" dirty="0"/>
              <a:t> to training data of size 28821 images, and validation data of size 7066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https://www.kaggle.com/datasets/jonathanoheix/faceexpression-recognition-dataset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Classes: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Happy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Angry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Sad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Surprise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Neutral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Disgust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160896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Approaches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583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4297-4606-FF3E-DEA5-E24CA92D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feature extraction +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AC5F-F5C8-C43D-8EF1-AEADC0D3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1374"/>
            <a:ext cx="5183875" cy="3601644"/>
          </a:xfrm>
        </p:spPr>
        <p:txBody>
          <a:bodyPr>
            <a:normAutofit/>
          </a:bodyPr>
          <a:lstStyle/>
          <a:p>
            <a:r>
              <a:rPr lang="en-US" sz="1800" dirty="0"/>
              <a:t>Features Extraction: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Facial Detection: </a:t>
            </a:r>
            <a:r>
              <a:rPr lang="en-US" sz="1600" dirty="0" err="1"/>
              <a:t>Dlib</a:t>
            </a:r>
            <a:r>
              <a:rPr lang="en-US" sz="1600" dirty="0"/>
              <a:t> Histogram of Oriented Gradients (HOG) combined with a linear Support Vector Machine (SVM)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68-point Multi-PIE facial landmark mark-up scheme. Feature elimination and selecting best features. (56 </a:t>
            </a:r>
            <a:r>
              <a:rPr lang="en-US" sz="1600" dirty="0" err="1"/>
              <a:t>poins</a:t>
            </a:r>
            <a:r>
              <a:rPr lang="en-US" sz="1600" dirty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Delaunay triangulation. Again, Feature elimination and selecting best features. (19 points)</a:t>
            </a:r>
          </a:p>
          <a:p>
            <a:r>
              <a:rPr lang="en-US" sz="1800" dirty="0"/>
              <a:t>Final features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A picture containing armor, close&#10;&#10;Description automatically generated">
            <a:extLst>
              <a:ext uri="{FF2B5EF4-FFF2-40B4-BE49-F238E27FC236}">
                <a16:creationId xmlns:a16="http://schemas.microsoft.com/office/drawing/2014/main" id="{CAEA6476-F2FA-E0B6-F026-E761ECB3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52" y="4952143"/>
            <a:ext cx="1595149" cy="148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6654C-1262-BB3F-D543-F3744AF2D079}"/>
              </a:ext>
            </a:extLst>
          </p:cNvPr>
          <p:cNvSpPr txBox="1"/>
          <p:nvPr/>
        </p:nvSpPr>
        <p:spPr>
          <a:xfrm>
            <a:off x="6646461" y="2292824"/>
            <a:ext cx="50223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Sci-Kit </a:t>
            </a:r>
            <a:r>
              <a:rPr lang="en-US" sz="1600" dirty="0" err="1"/>
              <a:t>learm</a:t>
            </a:r>
            <a:r>
              <a:rPr lang="en-US" sz="1600" dirty="0"/>
              <a:t> Random Forrest Classifier, with 550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7D4D9-CC2A-3AC7-A086-26D93F41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809143"/>
            <a:ext cx="4229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65C-6366-B14B-5FDB-28471A7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9950"/>
            <a:ext cx="10058400" cy="1371600"/>
          </a:xfrm>
        </p:spPr>
        <p:txBody>
          <a:bodyPr/>
          <a:lstStyle/>
          <a:p>
            <a:r>
              <a:rPr lang="en-US" dirty="0"/>
              <a:t>Convolution Neural Network (CNN)</a:t>
            </a:r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B03E7158-F528-4180-8C81-84372BB1A9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75556" y="1945453"/>
            <a:ext cx="4267796" cy="2429214"/>
          </a:xfrm>
          <a:prstGeom prst="rect">
            <a:avLst/>
          </a:prstGeom>
          <a:ln/>
        </p:spPr>
      </p:pic>
      <p:pic>
        <p:nvPicPr>
          <p:cNvPr id="5" name="image24.png">
            <a:extLst>
              <a:ext uri="{FF2B5EF4-FFF2-40B4-BE49-F238E27FC236}">
                <a16:creationId xmlns:a16="http://schemas.microsoft.com/office/drawing/2014/main" id="{07D1E4F2-A1EC-4FBD-923D-2B9BF4F8E982}"/>
              </a:ext>
            </a:extLst>
          </p:cNvPr>
          <p:cNvPicPr/>
          <p:nvPr/>
        </p:nvPicPr>
        <p:blipFill>
          <a:blip r:embed="rId3"/>
          <a:srcRect b="2660"/>
          <a:stretch>
            <a:fillRect/>
          </a:stretch>
        </p:blipFill>
        <p:spPr>
          <a:xfrm>
            <a:off x="775556" y="4464913"/>
            <a:ext cx="4267796" cy="2113838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452A3-16BA-443A-B773-EF692E37C9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60" y="1963929"/>
            <a:ext cx="6438304" cy="43438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AA74FB-DF3E-4D42-964C-E7DB6AC4C044}"/>
              </a:ext>
            </a:extLst>
          </p:cNvPr>
          <p:cNvSpPr txBox="1"/>
          <p:nvPr/>
        </p:nvSpPr>
        <p:spPr>
          <a:xfrm>
            <a:off x="923636" y="1459345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E16CA-E2E2-456F-B032-90B40973485F}"/>
              </a:ext>
            </a:extLst>
          </p:cNvPr>
          <p:cNvSpPr txBox="1"/>
          <p:nvPr/>
        </p:nvSpPr>
        <p:spPr>
          <a:xfrm>
            <a:off x="5394036" y="1468408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2310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4297-4606-FF3E-DEA5-E24CA92D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AC5F-F5C8-C43D-8EF1-AEADC0D3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1374"/>
            <a:ext cx="5183875" cy="360164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YOLO is an algorithm that detects and recognizes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various objects in the image. It is done as a regression problem and gives class probabilities for the detected image.</a:t>
            </a:r>
            <a:r>
              <a:rPr lang="en-US" dirty="0"/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TimesNewRomanPSMT"/>
              </a:rPr>
              <a:t>Automatically labeled the dataset with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YOLO format data.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darknet version 4 package was used for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implementing the algorithm.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654C-1262-BB3F-D543-F3744AF2D079}"/>
              </a:ext>
            </a:extLst>
          </p:cNvPr>
          <p:cNvSpPr txBox="1"/>
          <p:nvPr/>
        </p:nvSpPr>
        <p:spPr>
          <a:xfrm>
            <a:off x="7042246" y="1798986"/>
            <a:ext cx="502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32E83-3B82-FF53-AA9C-7D5AA579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2729634"/>
            <a:ext cx="4385485" cy="26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085EA-4460-4568-B1E2-24389A49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Project Demo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11F7ADCB-086F-5AA6-49E7-33A5B5D8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561990"/>
            <a:ext cx="3752067" cy="3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b70d376-235b-4cab-8ec3-ebd754328f6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{F60ECD1A-5341-4B2C-A93F-CB47ACC44C87}tf11531919_win32</Template>
  <TotalTime>60</TotalTime>
  <Words>233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TimesNewRomanPSMT</vt:lpstr>
      <vt:lpstr>Arial</vt:lpstr>
      <vt:lpstr>Avenir Next LT Pro</vt:lpstr>
      <vt:lpstr>Avenir Next LT Pro Light</vt:lpstr>
      <vt:lpstr>Calibri</vt:lpstr>
      <vt:lpstr>Garamond</vt:lpstr>
      <vt:lpstr>SavonVTI</vt:lpstr>
      <vt:lpstr>Facial expressions Detector (Comparative study)</vt:lpstr>
      <vt:lpstr>   Problem   </vt:lpstr>
      <vt:lpstr>Approaches</vt:lpstr>
      <vt:lpstr>CV feature extraction + ML</vt:lpstr>
      <vt:lpstr>Convolution Neural Network (CNN)</vt:lpstr>
      <vt:lpstr>YOLO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expressions Detector (Comparative study)</dc:title>
  <dc:creator>Basant Elhussein</dc:creator>
  <cp:lastModifiedBy>Hussien, Youssef</cp:lastModifiedBy>
  <cp:revision>8</cp:revision>
  <dcterms:created xsi:type="dcterms:W3CDTF">2022-05-23T22:38:34Z</dcterms:created>
  <dcterms:modified xsi:type="dcterms:W3CDTF">2022-05-24T00:03:25Z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ad3be33-4108-4738-9e07-d8656a181486_Enabled">
    <vt:lpwstr>true</vt:lpwstr>
  </property>
  <property fmtid="{D5CDD505-2E9C-101B-9397-08002B2CF9AE}" pid="4" name="MSIP_Label_dad3be33-4108-4738-9e07-d8656a181486_SetDate">
    <vt:lpwstr>2022-05-23T23:46:36Z</vt:lpwstr>
  </property>
  <property fmtid="{D5CDD505-2E9C-101B-9397-08002B2CF9AE}" pid="5" name="MSIP_Label_dad3be33-4108-4738-9e07-d8656a181486_Method">
    <vt:lpwstr>Privileged</vt:lpwstr>
  </property>
  <property fmtid="{D5CDD505-2E9C-101B-9397-08002B2CF9AE}" pid="6" name="MSIP_Label_dad3be33-4108-4738-9e07-d8656a181486_Name">
    <vt:lpwstr>Public No Visual Label</vt:lpwstr>
  </property>
  <property fmtid="{D5CDD505-2E9C-101B-9397-08002B2CF9AE}" pid="7" name="MSIP_Label_dad3be33-4108-4738-9e07-d8656a181486_SiteId">
    <vt:lpwstr>945c199a-83a2-4e80-9f8c-5a91be5752dd</vt:lpwstr>
  </property>
  <property fmtid="{D5CDD505-2E9C-101B-9397-08002B2CF9AE}" pid="8" name="MSIP_Label_dad3be33-4108-4738-9e07-d8656a181486_ActionId">
    <vt:lpwstr>5d2300fa-48c0-46af-a883-e72be5e15810</vt:lpwstr>
  </property>
  <property fmtid="{D5CDD505-2E9C-101B-9397-08002B2CF9AE}" pid="9" name="MSIP_Label_dad3be33-4108-4738-9e07-d8656a181486_ContentBits">
    <vt:lpwstr>0</vt:lpwstr>
  </property>
</Properties>
</file>