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1" r:id="rId3"/>
    <p:sldId id="261" r:id="rId4"/>
    <p:sldId id="258" r:id="rId5"/>
    <p:sldId id="302" r:id="rId6"/>
    <p:sldId id="259" r:id="rId7"/>
    <p:sldId id="303" r:id="rId8"/>
    <p:sldId id="304" r:id="rId9"/>
    <p:sldId id="306" r:id="rId10"/>
    <p:sldId id="270" r:id="rId11"/>
    <p:sldId id="269" r:id="rId12"/>
    <p:sldId id="271" r:id="rId13"/>
    <p:sldId id="272" r:id="rId14"/>
    <p:sldId id="273" r:id="rId15"/>
    <p:sldId id="275" r:id="rId16"/>
    <p:sldId id="276" r:id="rId17"/>
    <p:sldId id="277" r:id="rId18"/>
    <p:sldId id="264" r:id="rId19"/>
    <p:sldId id="265" r:id="rId20"/>
    <p:sldId id="267" r:id="rId21"/>
    <p:sldId id="278" r:id="rId22"/>
    <p:sldId id="281" r:id="rId23"/>
    <p:sldId id="280" r:id="rId24"/>
    <p:sldId id="282" r:id="rId25"/>
    <p:sldId id="284" r:id="rId26"/>
    <p:sldId id="285" r:id="rId27"/>
    <p:sldId id="286" r:id="rId28"/>
    <p:sldId id="288" r:id="rId29"/>
    <p:sldId id="287" r:id="rId30"/>
    <p:sldId id="289" r:id="rId31"/>
    <p:sldId id="290" r:id="rId32"/>
    <p:sldId id="307" r:id="rId33"/>
    <p:sldId id="292" r:id="rId34"/>
    <p:sldId id="293" r:id="rId35"/>
    <p:sldId id="294" r:id="rId36"/>
    <p:sldId id="296" r:id="rId37"/>
    <p:sldId id="308" r:id="rId38"/>
    <p:sldId id="298" r:id="rId39"/>
    <p:sldId id="299" r:id="rId40"/>
    <p:sldId id="295" r:id="rId4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14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6D662-6B72-434B-AD79-0C0FD8F47987}" type="datetimeFigureOut">
              <a:rPr lang="ko-KR" altLang="en-US" smtClean="0"/>
              <a:t>2019-02-19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64A86-3610-41EE-94F3-CB81683E99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8469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6D662-6B72-434B-AD79-0C0FD8F47987}" type="datetimeFigureOut">
              <a:rPr lang="ko-KR" altLang="en-US" smtClean="0"/>
              <a:t>2019-02-19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64A86-3610-41EE-94F3-CB81683E99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5026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6D662-6B72-434B-AD79-0C0FD8F47987}" type="datetimeFigureOut">
              <a:rPr lang="ko-KR" altLang="en-US" smtClean="0"/>
              <a:t>2019-02-19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64A86-3610-41EE-94F3-CB81683E99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4746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6D662-6B72-434B-AD79-0C0FD8F47987}" type="datetimeFigureOut">
              <a:rPr lang="ko-KR" altLang="en-US" smtClean="0"/>
              <a:t>2019-02-19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64A86-3610-41EE-94F3-CB81683E99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5422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6D662-6B72-434B-AD79-0C0FD8F47987}" type="datetimeFigureOut">
              <a:rPr lang="ko-KR" altLang="en-US" smtClean="0"/>
              <a:t>2019-02-19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64A86-3610-41EE-94F3-CB81683E99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0555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6D662-6B72-434B-AD79-0C0FD8F47987}" type="datetimeFigureOut">
              <a:rPr lang="ko-KR" altLang="en-US" smtClean="0"/>
              <a:t>2019-02-19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64A86-3610-41EE-94F3-CB81683E99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2392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6D662-6B72-434B-AD79-0C0FD8F47987}" type="datetimeFigureOut">
              <a:rPr lang="ko-KR" altLang="en-US" smtClean="0"/>
              <a:t>2019-02-19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64A86-3610-41EE-94F3-CB81683E99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9929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6D662-6B72-434B-AD79-0C0FD8F47987}" type="datetimeFigureOut">
              <a:rPr lang="ko-KR" altLang="en-US" smtClean="0"/>
              <a:t>2019-02-19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64A86-3610-41EE-94F3-CB81683E99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4235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6D662-6B72-434B-AD79-0C0FD8F47987}" type="datetimeFigureOut">
              <a:rPr lang="ko-KR" altLang="en-US" smtClean="0"/>
              <a:t>2019-02-19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64A86-3610-41EE-94F3-CB81683E99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5577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6D662-6B72-434B-AD79-0C0FD8F47987}" type="datetimeFigureOut">
              <a:rPr lang="ko-KR" altLang="en-US" smtClean="0"/>
              <a:t>2019-02-19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64A86-3610-41EE-94F3-CB81683E99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5956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6D662-6B72-434B-AD79-0C0FD8F47987}" type="datetimeFigureOut">
              <a:rPr lang="ko-KR" altLang="en-US" smtClean="0"/>
              <a:t>2019-02-19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64A86-3610-41EE-94F3-CB81683E99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1851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46D662-6B72-434B-AD79-0C0FD8F47987}" type="datetimeFigureOut">
              <a:rPr lang="ko-KR" altLang="en-US" smtClean="0"/>
              <a:t>2019-02-19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64A86-3610-41EE-94F3-CB81683E99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1262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9113" y="2246224"/>
            <a:ext cx="2043545" cy="204354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220435" y="2544096"/>
            <a:ext cx="980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데이터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319159" y="410510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이름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68085" y="238597"/>
            <a:ext cx="21668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/>
              <a:t>변수</a:t>
            </a:r>
            <a:endParaRPr lang="ko-KR" altLang="en-US" sz="4000" dirty="0"/>
          </a:p>
        </p:txBody>
      </p:sp>
      <p:sp>
        <p:nvSpPr>
          <p:cNvPr id="12" name="TextBox 11"/>
          <p:cNvSpPr txBox="1"/>
          <p:nvPr/>
        </p:nvSpPr>
        <p:spPr>
          <a:xfrm>
            <a:off x="268085" y="1123606"/>
            <a:ext cx="3841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변수 </a:t>
            </a:r>
            <a:r>
              <a:rPr lang="en-US" altLang="ko-KR" dirty="0" smtClean="0"/>
              <a:t>= </a:t>
            </a:r>
            <a:r>
              <a:rPr lang="ko-KR" altLang="en-US" dirty="0" smtClean="0"/>
              <a:t>공간</a:t>
            </a:r>
            <a:r>
              <a:rPr lang="en-US" altLang="ko-KR" dirty="0" smtClean="0"/>
              <a:t>(</a:t>
            </a:r>
            <a:r>
              <a:rPr lang="ko-KR" altLang="en-US" dirty="0" smtClean="0"/>
              <a:t>타입</a:t>
            </a:r>
            <a:r>
              <a:rPr lang="en-US" altLang="ko-KR" dirty="0" smtClean="0"/>
              <a:t>) + </a:t>
            </a:r>
            <a:r>
              <a:rPr lang="ko-KR" altLang="en-US" dirty="0" smtClean="0"/>
              <a:t>데이터 </a:t>
            </a:r>
            <a:r>
              <a:rPr lang="en-US" altLang="ko-KR" dirty="0" smtClean="0"/>
              <a:t>+ </a:t>
            </a:r>
            <a:r>
              <a:rPr lang="ko-KR" altLang="en-US" dirty="0" smtClean="0"/>
              <a:t>이름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 rot="998681">
            <a:off x="4995993" y="3542792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타입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283548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68085" y="238597"/>
            <a:ext cx="33063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4000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변수의 연산</a:t>
            </a:r>
            <a:endParaRPr kumimoji="0" lang="ko-KR" altLang="en-US" sz="4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43" name="그림 4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5423" y="1164376"/>
            <a:ext cx="1069265" cy="1069265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7508262" y="1213852"/>
            <a:ext cx="5711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28</a:t>
            </a:r>
            <a:endParaRPr lang="ko-KR" alt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7208755" y="2087857"/>
            <a:ext cx="1035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MyAge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68085" y="1841976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</a:t>
            </a:r>
            <a:r>
              <a:rPr lang="en-US" altLang="ko-KR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static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Main(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[]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args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MyAge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28;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YourAge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27;</a:t>
            </a:r>
          </a:p>
          <a:p>
            <a:r>
              <a:rPr lang="en-US" altLang="ko-KR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    </a:t>
            </a:r>
            <a:r>
              <a:rPr lang="en-US" altLang="ko-KR" dirty="0" err="1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err="1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OurAge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dirty="0" err="1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MyAge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 </a:t>
            </a:r>
            <a:r>
              <a:rPr lang="en-US" altLang="ko-KR" dirty="0" err="1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YourAge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  <a:r>
              <a:rPr lang="ko-KR" altLang="en-US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endParaRPr lang="en-US" altLang="ko-KR" dirty="0" smtClean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3267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68085" y="238597"/>
            <a:ext cx="33063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ko-KR" altLang="en-US" sz="4000" dirty="0">
                <a:solidFill>
                  <a:prstClr val="black"/>
                </a:solidFill>
              </a:rPr>
              <a:t>변수의 연산</a:t>
            </a:r>
          </a:p>
        </p:txBody>
      </p:sp>
      <p:pic>
        <p:nvPicPr>
          <p:cNvPr id="43" name="그림 4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5423" y="1164376"/>
            <a:ext cx="1069265" cy="1069265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7508262" y="1213852"/>
            <a:ext cx="5711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28</a:t>
            </a:r>
            <a:endParaRPr lang="ko-KR" alt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7208755" y="2087857"/>
            <a:ext cx="1035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MyAge</a:t>
            </a:r>
            <a:endParaRPr lang="ko-KR" altLang="en-US" dirty="0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5423" y="2457189"/>
            <a:ext cx="1069265" cy="1069265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7508262" y="2506665"/>
            <a:ext cx="5711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27</a:t>
            </a:r>
            <a:endParaRPr lang="ko-KR" alt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7177770" y="3419255"/>
            <a:ext cx="1092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YourAge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268085" y="1841976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</a:t>
            </a:r>
            <a:r>
              <a:rPr lang="en-US" altLang="ko-KR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static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Main(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[]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args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MyAge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28;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YourAge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27;</a:t>
            </a:r>
          </a:p>
          <a:p>
            <a:r>
              <a:rPr lang="en-US" altLang="ko-KR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    </a:t>
            </a:r>
            <a:r>
              <a:rPr lang="en-US" altLang="ko-KR" dirty="0" err="1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err="1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OurAge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dirty="0" err="1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MyAge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 </a:t>
            </a:r>
            <a:r>
              <a:rPr lang="en-US" altLang="ko-KR" dirty="0" err="1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YourAge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  <a:r>
              <a:rPr lang="ko-KR" altLang="en-US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endParaRPr lang="en-US" altLang="ko-KR" dirty="0" smtClean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8157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68085" y="238597"/>
            <a:ext cx="33063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ko-KR" altLang="en-US" sz="4000" dirty="0">
                <a:solidFill>
                  <a:prstClr val="black"/>
                </a:solidFill>
              </a:rPr>
              <a:t>변수의 연산</a:t>
            </a:r>
          </a:p>
        </p:txBody>
      </p:sp>
      <p:pic>
        <p:nvPicPr>
          <p:cNvPr id="43" name="그림 4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5423" y="1164376"/>
            <a:ext cx="1069265" cy="1069265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7508262" y="1213852"/>
            <a:ext cx="5711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28</a:t>
            </a:r>
            <a:endParaRPr lang="ko-KR" alt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7208755" y="2087857"/>
            <a:ext cx="1035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MyAge</a:t>
            </a:r>
            <a:endParaRPr lang="ko-KR" altLang="en-US" dirty="0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5423" y="2457189"/>
            <a:ext cx="1069265" cy="1069265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7508262" y="2506665"/>
            <a:ext cx="5711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27</a:t>
            </a:r>
            <a:endParaRPr lang="ko-KR" alt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7177770" y="3419255"/>
            <a:ext cx="1092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YourAge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8423266" y="4295753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</a:t>
            </a:r>
            <a:endParaRPr lang="ko-KR" altLang="en-US" dirty="0"/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5423" y="3975421"/>
            <a:ext cx="1069265" cy="1069265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7175423" y="4903274"/>
            <a:ext cx="1247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OurAge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268085" y="1841976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</a:t>
            </a:r>
            <a:r>
              <a:rPr lang="en-US" altLang="ko-KR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static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Main(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[]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args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MyAge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28;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YourAge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27;</a:t>
            </a:r>
          </a:p>
          <a:p>
            <a:r>
              <a:rPr lang="en-US" altLang="ko-KR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    </a:t>
            </a:r>
            <a:r>
              <a:rPr lang="en-US" altLang="ko-KR" dirty="0" err="1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err="1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OurAge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dirty="0" err="1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MyAge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 </a:t>
            </a:r>
            <a:r>
              <a:rPr lang="en-US" altLang="ko-KR" dirty="0" err="1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YourAge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  <a:r>
              <a:rPr lang="ko-KR" altLang="en-US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endParaRPr lang="en-US" altLang="ko-KR" dirty="0" smtClean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8346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68085" y="238597"/>
            <a:ext cx="33063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prstClr val="black"/>
                </a:solidFill>
              </a:rPr>
              <a:t>변수의 연산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4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43" name="그림 4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1926" y="3971972"/>
            <a:ext cx="1069265" cy="1069265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9234765" y="4021448"/>
            <a:ext cx="5711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28</a:t>
            </a:r>
            <a:endParaRPr lang="ko-KR" alt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8935258" y="4895453"/>
            <a:ext cx="1035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MyAge</a:t>
            </a:r>
            <a:endParaRPr lang="ko-KR" altLang="en-US" dirty="0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5423" y="2457189"/>
            <a:ext cx="1069265" cy="1069265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7508262" y="2506665"/>
            <a:ext cx="5711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27</a:t>
            </a:r>
            <a:endParaRPr lang="ko-KR" alt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7177770" y="3419255"/>
            <a:ext cx="1092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YourAge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8423266" y="4295753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</a:t>
            </a:r>
            <a:endParaRPr lang="ko-KR" altLang="en-US" dirty="0"/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5423" y="3975421"/>
            <a:ext cx="1069265" cy="1069265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7175423" y="4903274"/>
            <a:ext cx="1247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OurAge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268085" y="1841976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</a:t>
            </a:r>
            <a:r>
              <a:rPr lang="en-US" altLang="ko-KR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static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Main(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[]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args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MyAge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28;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YourAge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27;</a:t>
            </a:r>
          </a:p>
          <a:p>
            <a:r>
              <a:rPr lang="en-US" altLang="ko-KR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    </a:t>
            </a:r>
            <a:r>
              <a:rPr lang="en-US" altLang="ko-KR" dirty="0" err="1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err="1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OurAge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dirty="0" err="1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MyAge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 </a:t>
            </a:r>
            <a:r>
              <a:rPr lang="en-US" altLang="ko-KR" dirty="0" err="1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YourAge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  <a:r>
              <a:rPr lang="ko-KR" altLang="en-US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endParaRPr lang="en-US" altLang="ko-KR" dirty="0" smtClean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0972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68085" y="238597"/>
            <a:ext cx="33063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prstClr val="black"/>
                </a:solidFill>
              </a:rPr>
              <a:t>변수의 </a:t>
            </a:r>
            <a:r>
              <a:rPr lang="ko-KR" altLang="en-US" sz="4000" dirty="0" smtClean="0">
                <a:solidFill>
                  <a:prstClr val="black"/>
                </a:solidFill>
              </a:rPr>
              <a:t>연산</a:t>
            </a:r>
            <a:endParaRPr lang="ko-KR" altLang="en-US" sz="4000" dirty="0">
              <a:solidFill>
                <a:prstClr val="black"/>
              </a:solidFill>
            </a:endParaRPr>
          </a:p>
        </p:txBody>
      </p:sp>
      <p:pic>
        <p:nvPicPr>
          <p:cNvPr id="43" name="그림 4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1926" y="3971972"/>
            <a:ext cx="1069265" cy="1069265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9234765" y="4021448"/>
            <a:ext cx="5711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28</a:t>
            </a:r>
            <a:endParaRPr lang="ko-KR" alt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8935258" y="4895453"/>
            <a:ext cx="1035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MyAge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268085" y="1841976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</a:t>
            </a:r>
            <a:r>
              <a:rPr lang="en-US" altLang="ko-KR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static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Main(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[]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args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MyAge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28;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YourAge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27;</a:t>
            </a:r>
          </a:p>
          <a:p>
            <a:r>
              <a:rPr lang="en-US" altLang="ko-KR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    </a:t>
            </a:r>
            <a:r>
              <a:rPr lang="en-US" altLang="ko-KR" dirty="0" err="1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err="1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OurAge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dirty="0" err="1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MyAge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 </a:t>
            </a:r>
            <a:r>
              <a:rPr lang="en-US" altLang="ko-KR" dirty="0" err="1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YourAge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  <a:r>
              <a:rPr lang="ko-KR" altLang="en-US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endParaRPr lang="en-US" altLang="ko-KR" dirty="0" smtClean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dirty="0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3625" y="3971972"/>
            <a:ext cx="1069265" cy="1069265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0776464" y="4021448"/>
            <a:ext cx="5711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27</a:t>
            </a:r>
            <a:endParaRPr lang="ko-KR" alt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10445972" y="4934038"/>
            <a:ext cx="1092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YourAge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8423266" y="4295753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</a:t>
            </a:r>
            <a:endParaRPr lang="ko-KR" altLang="en-US" dirty="0"/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5423" y="3975421"/>
            <a:ext cx="1069265" cy="1069265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7175423" y="4903274"/>
            <a:ext cx="1247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OurAge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9988704" y="4295753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9510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68085" y="238597"/>
            <a:ext cx="33063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prstClr val="black"/>
                </a:solidFill>
              </a:rPr>
              <a:t>변수의 </a:t>
            </a:r>
            <a:r>
              <a:rPr lang="ko-KR" altLang="en-US" sz="4000" dirty="0" smtClean="0">
                <a:solidFill>
                  <a:prstClr val="black"/>
                </a:solidFill>
              </a:rPr>
              <a:t>연산</a:t>
            </a:r>
            <a:endParaRPr lang="ko-KR" altLang="en-US" sz="4000" dirty="0">
              <a:solidFill>
                <a:prstClr val="black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68085" y="1841976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</a:t>
            </a:r>
            <a:r>
              <a:rPr lang="en-US" altLang="ko-KR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static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Main(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[]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args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MyAge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28;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YourAge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27;</a:t>
            </a:r>
          </a:p>
          <a:p>
            <a:r>
              <a:rPr lang="en-US" altLang="ko-KR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    </a:t>
            </a:r>
            <a:r>
              <a:rPr lang="en-US" altLang="ko-KR" dirty="0" err="1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OurAge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 </a:t>
            </a:r>
            <a:r>
              <a:rPr lang="en-US" altLang="ko-KR" dirty="0" err="1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MyAge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 </a:t>
            </a:r>
            <a:r>
              <a:rPr lang="en-US" altLang="ko-KR" dirty="0" err="1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YourAge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  <a:endParaRPr lang="en-US" altLang="ko-KR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dirty="0"/>
          </a:p>
        </p:txBody>
      </p:sp>
      <p:pic>
        <p:nvPicPr>
          <p:cNvPr id="53" name="그림 5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1926" y="3971972"/>
            <a:ext cx="1069265" cy="1069265"/>
          </a:xfrm>
          <a:prstGeom prst="rect">
            <a:avLst/>
          </a:prstGeom>
        </p:spPr>
      </p:pic>
      <p:sp>
        <p:nvSpPr>
          <p:cNvPr id="54" name="TextBox 53"/>
          <p:cNvSpPr txBox="1"/>
          <p:nvPr/>
        </p:nvSpPr>
        <p:spPr>
          <a:xfrm>
            <a:off x="9234765" y="4021448"/>
            <a:ext cx="5711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28</a:t>
            </a:r>
            <a:endParaRPr lang="ko-KR" altLang="en-US" sz="1200" dirty="0"/>
          </a:p>
        </p:txBody>
      </p:sp>
      <p:sp>
        <p:nvSpPr>
          <p:cNvPr id="55" name="TextBox 54"/>
          <p:cNvSpPr txBox="1"/>
          <p:nvPr/>
        </p:nvSpPr>
        <p:spPr>
          <a:xfrm>
            <a:off x="8935258" y="4895453"/>
            <a:ext cx="1035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MyAge</a:t>
            </a:r>
            <a:endParaRPr lang="ko-KR" altLang="en-US" dirty="0"/>
          </a:p>
        </p:txBody>
      </p:sp>
      <p:pic>
        <p:nvPicPr>
          <p:cNvPr id="56" name="그림 5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3625" y="3971972"/>
            <a:ext cx="1069265" cy="1069265"/>
          </a:xfrm>
          <a:prstGeom prst="rect">
            <a:avLst/>
          </a:prstGeom>
        </p:spPr>
      </p:pic>
      <p:sp>
        <p:nvSpPr>
          <p:cNvPr id="57" name="TextBox 56"/>
          <p:cNvSpPr txBox="1"/>
          <p:nvPr/>
        </p:nvSpPr>
        <p:spPr>
          <a:xfrm>
            <a:off x="10776464" y="4021448"/>
            <a:ext cx="5711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27</a:t>
            </a:r>
            <a:endParaRPr lang="ko-KR" altLang="en-US" sz="1200" dirty="0"/>
          </a:p>
        </p:txBody>
      </p:sp>
      <p:sp>
        <p:nvSpPr>
          <p:cNvPr id="58" name="TextBox 57"/>
          <p:cNvSpPr txBox="1"/>
          <p:nvPr/>
        </p:nvSpPr>
        <p:spPr>
          <a:xfrm>
            <a:off x="10445972" y="4934038"/>
            <a:ext cx="1092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YourAge</a:t>
            </a:r>
            <a:endParaRPr lang="ko-KR" altLang="en-US" dirty="0"/>
          </a:p>
        </p:txBody>
      </p:sp>
      <p:sp>
        <p:nvSpPr>
          <p:cNvPr id="59" name="직사각형 58"/>
          <p:cNvSpPr/>
          <p:nvPr/>
        </p:nvSpPr>
        <p:spPr>
          <a:xfrm>
            <a:off x="8423266" y="4295753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</a:t>
            </a:r>
            <a:endParaRPr lang="ko-KR" altLang="en-US" dirty="0"/>
          </a:p>
        </p:txBody>
      </p:sp>
      <p:pic>
        <p:nvPicPr>
          <p:cNvPr id="60" name="그림 5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5423" y="3975421"/>
            <a:ext cx="1069265" cy="1069265"/>
          </a:xfrm>
          <a:prstGeom prst="rect">
            <a:avLst/>
          </a:prstGeom>
        </p:spPr>
      </p:pic>
      <p:sp>
        <p:nvSpPr>
          <p:cNvPr id="61" name="TextBox 60"/>
          <p:cNvSpPr txBox="1"/>
          <p:nvPr/>
        </p:nvSpPr>
        <p:spPr>
          <a:xfrm>
            <a:off x="7175423" y="4903274"/>
            <a:ext cx="1247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OurAge</a:t>
            </a:r>
            <a:endParaRPr lang="ko-KR" altLang="en-US" dirty="0"/>
          </a:p>
        </p:txBody>
      </p:sp>
      <p:sp>
        <p:nvSpPr>
          <p:cNvPr id="62" name="직사각형 61"/>
          <p:cNvSpPr/>
          <p:nvPr/>
        </p:nvSpPr>
        <p:spPr>
          <a:xfrm>
            <a:off x="9988704" y="4295753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</a:t>
            </a:r>
            <a:endParaRPr lang="ko-KR" altLang="en-US" dirty="0"/>
          </a:p>
        </p:txBody>
      </p:sp>
      <p:sp>
        <p:nvSpPr>
          <p:cNvPr id="63" name="직사각형 62"/>
          <p:cNvSpPr/>
          <p:nvPr/>
        </p:nvSpPr>
        <p:spPr>
          <a:xfrm>
            <a:off x="7471400" y="4021307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55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8518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68085" y="238597"/>
            <a:ext cx="33063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prstClr val="black"/>
                </a:solidFill>
              </a:rPr>
              <a:t>변수의 연산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4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40" name="그림 3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4473" y="2483929"/>
            <a:ext cx="1069265" cy="1069265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3574473" y="3411782"/>
            <a:ext cx="1247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OurAge</a:t>
            </a:r>
            <a:endParaRPr lang="ko-KR" altLang="en-US" dirty="0"/>
          </a:p>
        </p:txBody>
      </p:sp>
      <p:pic>
        <p:nvPicPr>
          <p:cNvPr id="43" name="그림 4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3563" y="2477786"/>
            <a:ext cx="1069265" cy="1069265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5586402" y="2527262"/>
            <a:ext cx="5711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28</a:t>
            </a:r>
            <a:endParaRPr lang="ko-KR" alt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5286895" y="3401267"/>
            <a:ext cx="1035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MyAge</a:t>
            </a:r>
            <a:endParaRPr lang="ko-KR" altLang="en-US" dirty="0"/>
          </a:p>
        </p:txBody>
      </p:sp>
      <p:pic>
        <p:nvPicPr>
          <p:cNvPr id="46" name="그림 4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3231" y="2477786"/>
            <a:ext cx="1069265" cy="1069265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6796070" y="2527262"/>
            <a:ext cx="5711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27</a:t>
            </a:r>
            <a:endParaRPr lang="ko-KR" altLang="en-US" sz="1200" dirty="0"/>
          </a:p>
        </p:txBody>
      </p:sp>
      <p:sp>
        <p:nvSpPr>
          <p:cNvPr id="48" name="TextBox 47"/>
          <p:cNvSpPr txBox="1"/>
          <p:nvPr/>
        </p:nvSpPr>
        <p:spPr>
          <a:xfrm>
            <a:off x="6465578" y="3439852"/>
            <a:ext cx="1092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YourAge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3901356" y="2499192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55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4822316" y="2804261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6242989" y="2868524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5122398" y="2159440"/>
            <a:ext cx="2598506" cy="20283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6104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172594" y="3189615"/>
            <a:ext cx="13362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solidFill>
                  <a:prstClr val="black"/>
                </a:solidFill>
              </a:rPr>
              <a:t>함수</a:t>
            </a:r>
            <a:endParaRPr kumimoji="0" lang="ko-KR" altLang="en-US" sz="4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43334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2960369" y="2360815"/>
            <a:ext cx="5925936" cy="255200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68085" y="238597"/>
            <a:ext cx="33063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함수</a:t>
            </a:r>
          </a:p>
        </p:txBody>
      </p:sp>
      <p:sp>
        <p:nvSpPr>
          <p:cNvPr id="5" name="순서도: 수동 연산 4"/>
          <p:cNvSpPr/>
          <p:nvPr/>
        </p:nvSpPr>
        <p:spPr>
          <a:xfrm>
            <a:off x="3275214" y="1837115"/>
            <a:ext cx="923707" cy="539341"/>
          </a:xfrm>
          <a:prstGeom prst="flowChartManualOperati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순서도: 수동 연산 15"/>
          <p:cNvSpPr/>
          <p:nvPr/>
        </p:nvSpPr>
        <p:spPr>
          <a:xfrm rot="10800000">
            <a:off x="7912225" y="4897182"/>
            <a:ext cx="923707" cy="539341"/>
          </a:xfrm>
          <a:prstGeom prst="flowChartManualOperati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124486" y="2465893"/>
            <a:ext cx="2062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(</a:t>
            </a:r>
            <a:r>
              <a:rPr lang="ko-KR" altLang="en-US" dirty="0" smtClean="0">
                <a:solidFill>
                  <a:schemeClr val="bg1"/>
                </a:solidFill>
              </a:rPr>
              <a:t>재료</a:t>
            </a:r>
            <a:r>
              <a:rPr lang="en-US" altLang="ko-KR" dirty="0" smtClean="0">
                <a:solidFill>
                  <a:schemeClr val="bg1"/>
                </a:solidFill>
              </a:rPr>
              <a:t>)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539719" y="4527850"/>
            <a:ext cx="1296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결과 반환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521973" y="3452153"/>
            <a:ext cx="802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연산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508612" y="210678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이름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6845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5371060" y="1107374"/>
            <a:ext cx="5925936" cy="255200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27375" y="262277"/>
            <a:ext cx="15762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함수</a:t>
            </a:r>
          </a:p>
        </p:txBody>
      </p:sp>
      <p:sp>
        <p:nvSpPr>
          <p:cNvPr id="5" name="순서도: 수동 연산 4"/>
          <p:cNvSpPr/>
          <p:nvPr/>
        </p:nvSpPr>
        <p:spPr>
          <a:xfrm>
            <a:off x="5685905" y="583674"/>
            <a:ext cx="923707" cy="539341"/>
          </a:xfrm>
          <a:prstGeom prst="flowChartManualOperati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순서도: 수동 연산 15"/>
          <p:cNvSpPr/>
          <p:nvPr/>
        </p:nvSpPr>
        <p:spPr>
          <a:xfrm rot="10800000">
            <a:off x="10322916" y="3643741"/>
            <a:ext cx="923707" cy="539341"/>
          </a:xfrm>
          <a:prstGeom prst="flowChartManualOperati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535177" y="1212452"/>
            <a:ext cx="2062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(</a:t>
            </a:r>
            <a:r>
              <a:rPr lang="en-US" altLang="ko-KR" dirty="0" err="1" smtClean="0">
                <a:solidFill>
                  <a:schemeClr val="bg1"/>
                </a:solidFill>
              </a:rPr>
              <a:t>int</a:t>
            </a:r>
            <a:r>
              <a:rPr lang="en-US" altLang="ko-KR" dirty="0" smtClean="0">
                <a:solidFill>
                  <a:schemeClr val="bg1"/>
                </a:solidFill>
              </a:rPr>
              <a:t> x, </a:t>
            </a:r>
            <a:r>
              <a:rPr lang="en-US" altLang="ko-KR" dirty="0" err="1" smtClean="0">
                <a:solidFill>
                  <a:schemeClr val="bg1"/>
                </a:solidFill>
              </a:rPr>
              <a:t>int</a:t>
            </a:r>
            <a:r>
              <a:rPr lang="en-US" altLang="ko-KR" dirty="0" smtClean="0">
                <a:solidFill>
                  <a:schemeClr val="bg1"/>
                </a:solidFill>
              </a:rPr>
              <a:t> y)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576834" y="3290050"/>
            <a:ext cx="2543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return result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152553" y="2198712"/>
            <a:ext cx="2362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solidFill>
                  <a:schemeClr val="bg1"/>
                </a:solidFill>
              </a:rPr>
              <a:t>int</a:t>
            </a:r>
            <a:r>
              <a:rPr lang="en-US" altLang="ko-KR" dirty="0" smtClean="0">
                <a:solidFill>
                  <a:schemeClr val="bg1"/>
                </a:solidFill>
              </a:rPr>
              <a:t> result = x + y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919303" y="853344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Add</a:t>
            </a:r>
            <a:endParaRPr lang="ko-KR" altLang="en-US" dirty="0"/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3019" y="1498779"/>
            <a:ext cx="1069265" cy="1069265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3460829" y="2416738"/>
            <a:ext cx="393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x</a:t>
            </a:r>
            <a:endParaRPr lang="ko-KR" altLang="en-US" dirty="0"/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0586" y="1498779"/>
            <a:ext cx="1069265" cy="1069265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4548396" y="2416738"/>
            <a:ext cx="393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y</a:t>
            </a:r>
            <a:endParaRPr lang="ko-KR" altLang="en-US" dirty="0"/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7208" y="3378779"/>
            <a:ext cx="1069265" cy="1069265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11042546" y="4257992"/>
            <a:ext cx="858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result</a:t>
            </a:r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327375" y="4635514"/>
            <a:ext cx="559128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	</a:t>
            </a:r>
            <a:r>
              <a:rPr lang="en-US" altLang="ko-KR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static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err="1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add(</a:t>
            </a:r>
            <a:r>
              <a:rPr lang="en-US" altLang="ko-KR" dirty="0" err="1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x, </a:t>
            </a:r>
            <a:r>
              <a:rPr lang="en-US" altLang="ko-KR" dirty="0" err="1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y)</a:t>
            </a:r>
          </a:p>
          <a:p>
            <a:r>
              <a:rPr lang="ko-KR" altLang="en-US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dirty="0" err="1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result = x + y;</a:t>
            </a:r>
          </a:p>
          <a:p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result;</a:t>
            </a:r>
          </a:p>
          <a:p>
            <a:r>
              <a:rPr lang="ko-KR" altLang="en-US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en-US" altLang="ko-KR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6864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3316" y="2360820"/>
            <a:ext cx="2043545" cy="204354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644787" y="4219699"/>
            <a:ext cx="2180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MyFavoriteNumber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68085" y="238597"/>
            <a:ext cx="43767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/>
              <a:t>정수형 변수</a:t>
            </a:r>
            <a:endParaRPr lang="ko-KR" altLang="en-US" sz="4000" dirty="0"/>
          </a:p>
        </p:txBody>
      </p:sp>
      <p:sp>
        <p:nvSpPr>
          <p:cNvPr id="2" name="직사각형 1"/>
          <p:cNvSpPr/>
          <p:nvPr/>
        </p:nvSpPr>
        <p:spPr>
          <a:xfrm>
            <a:off x="651547" y="1454729"/>
            <a:ext cx="2608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err="1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MyFavoriteNumber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  <a:endParaRPr lang="en-US" altLang="ko-KR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sp>
        <p:nvSpPr>
          <p:cNvPr id="12" name="직사각형 11"/>
          <p:cNvSpPr/>
          <p:nvPr/>
        </p:nvSpPr>
        <p:spPr>
          <a:xfrm rot="1018912">
            <a:off x="5082397" y="3626720"/>
            <a:ext cx="530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8007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그림 3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4222" y="351128"/>
            <a:ext cx="1069265" cy="1069265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7344222" y="1278981"/>
            <a:ext cx="1247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OurAge</a:t>
            </a:r>
            <a:endParaRPr lang="ko-KR" altLang="en-US" dirty="0"/>
          </a:p>
        </p:txBody>
      </p:sp>
      <p:pic>
        <p:nvPicPr>
          <p:cNvPr id="43" name="그림 4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7735" y="316915"/>
            <a:ext cx="1069265" cy="1069265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5230574" y="366391"/>
            <a:ext cx="5711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28</a:t>
            </a:r>
            <a:endParaRPr lang="ko-KR" alt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4931067" y="1240396"/>
            <a:ext cx="1035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MyAge</a:t>
            </a:r>
            <a:endParaRPr lang="ko-KR" altLang="en-US" dirty="0"/>
          </a:p>
        </p:txBody>
      </p:sp>
      <p:pic>
        <p:nvPicPr>
          <p:cNvPr id="46" name="그림 4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7403" y="316915"/>
            <a:ext cx="1069265" cy="1069265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6440242" y="366391"/>
            <a:ext cx="5711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27</a:t>
            </a:r>
            <a:endParaRPr lang="ko-KR" altLang="en-US" sz="1200" dirty="0"/>
          </a:p>
        </p:txBody>
      </p:sp>
      <p:sp>
        <p:nvSpPr>
          <p:cNvPr id="48" name="TextBox 47"/>
          <p:cNvSpPr txBox="1"/>
          <p:nvPr/>
        </p:nvSpPr>
        <p:spPr>
          <a:xfrm>
            <a:off x="6109750" y="1278981"/>
            <a:ext cx="1092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YourAge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-652969" y="189154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</a:t>
            </a:r>
            <a:r>
              <a:rPr lang="en-US" altLang="ko-KR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static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Main(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[]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args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MyAge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28;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YourAge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27;</a:t>
            </a:r>
          </a:p>
          <a:p>
            <a:endParaRPr lang="ko-KR" altLang="en-US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OurAge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 add(</a:t>
            </a:r>
            <a:r>
              <a:rPr lang="en-US" altLang="ko-KR" dirty="0" err="1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MyAge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dirty="0" err="1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YourAge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  <a:endParaRPr lang="en-US" altLang="ko-KR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5018063" y="3338050"/>
            <a:ext cx="5925936" cy="255200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순서도: 수동 연산 12"/>
          <p:cNvSpPr/>
          <p:nvPr/>
        </p:nvSpPr>
        <p:spPr>
          <a:xfrm>
            <a:off x="5332908" y="2814350"/>
            <a:ext cx="923707" cy="539341"/>
          </a:xfrm>
          <a:prstGeom prst="flowChartManualOperati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순서도: 수동 연산 14"/>
          <p:cNvSpPr/>
          <p:nvPr/>
        </p:nvSpPr>
        <p:spPr>
          <a:xfrm rot="10800000">
            <a:off x="9969919" y="5874417"/>
            <a:ext cx="923707" cy="539341"/>
          </a:xfrm>
          <a:prstGeom prst="flowChartManualOperati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182180" y="3443128"/>
            <a:ext cx="2062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(</a:t>
            </a:r>
            <a:r>
              <a:rPr lang="en-US" altLang="ko-KR" dirty="0" err="1" smtClean="0">
                <a:solidFill>
                  <a:schemeClr val="bg1"/>
                </a:solidFill>
              </a:rPr>
              <a:t>int</a:t>
            </a:r>
            <a:r>
              <a:rPr lang="en-US" altLang="ko-KR" dirty="0" smtClean="0">
                <a:solidFill>
                  <a:schemeClr val="bg1"/>
                </a:solidFill>
              </a:rPr>
              <a:t> x, </a:t>
            </a:r>
            <a:r>
              <a:rPr lang="en-US" altLang="ko-KR" dirty="0" err="1" smtClean="0">
                <a:solidFill>
                  <a:schemeClr val="bg1"/>
                </a:solidFill>
              </a:rPr>
              <a:t>int</a:t>
            </a:r>
            <a:r>
              <a:rPr lang="en-US" altLang="ko-KR" dirty="0" smtClean="0">
                <a:solidFill>
                  <a:schemeClr val="bg1"/>
                </a:solidFill>
              </a:rPr>
              <a:t> y)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223837" y="5520726"/>
            <a:ext cx="2543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return result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799556" y="4429388"/>
            <a:ext cx="2362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solidFill>
                  <a:schemeClr val="bg1"/>
                </a:solidFill>
              </a:rPr>
              <a:t>int</a:t>
            </a:r>
            <a:r>
              <a:rPr lang="en-US" altLang="ko-KR" dirty="0" smtClean="0">
                <a:solidFill>
                  <a:schemeClr val="bg1"/>
                </a:solidFill>
              </a:rPr>
              <a:t> result = x + y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566306" y="3084020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Add</a:t>
            </a:r>
            <a:endParaRPr lang="ko-KR" altLang="en-US" dirty="0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7872" y="3745496"/>
            <a:ext cx="1069265" cy="1069265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2825682" y="4663455"/>
            <a:ext cx="393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x</a:t>
            </a:r>
            <a:endParaRPr lang="ko-KR" altLang="en-US" dirty="0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5439" y="3745496"/>
            <a:ext cx="1069265" cy="1069265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913249" y="4663455"/>
            <a:ext cx="393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y</a:t>
            </a:r>
            <a:endParaRPr lang="ko-KR" altLang="en-US" dirty="0"/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4211" y="5609455"/>
            <a:ext cx="1069265" cy="1069265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10689549" y="6488668"/>
            <a:ext cx="858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result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-648588" y="2530022"/>
            <a:ext cx="559128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	</a:t>
            </a:r>
            <a:r>
              <a:rPr lang="en-US" altLang="ko-KR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static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err="1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add(</a:t>
            </a:r>
            <a:r>
              <a:rPr lang="en-US" altLang="ko-KR" dirty="0" err="1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x, </a:t>
            </a:r>
            <a:r>
              <a:rPr lang="en-US" altLang="ko-KR" dirty="0" err="1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y)</a:t>
            </a:r>
          </a:p>
          <a:p>
            <a:r>
              <a:rPr lang="ko-KR" altLang="en-US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dirty="0" err="1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result = x + y;</a:t>
            </a:r>
          </a:p>
          <a:p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result;</a:t>
            </a:r>
          </a:p>
          <a:p>
            <a:r>
              <a:rPr lang="ko-KR" altLang="en-US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en-US" altLang="ko-KR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81168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-652969" y="189154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</a:t>
            </a:r>
            <a:r>
              <a:rPr lang="en-US" altLang="ko-KR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static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Main(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[]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args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MyAge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28;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YourAge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27;</a:t>
            </a:r>
          </a:p>
          <a:p>
            <a:endParaRPr lang="ko-KR" altLang="en-US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OurAge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 add(</a:t>
            </a:r>
            <a:r>
              <a:rPr lang="en-US" altLang="ko-KR" dirty="0" err="1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MyAge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dirty="0" err="1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YourAge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  <a:endParaRPr lang="en-US" altLang="ko-KR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718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그림 4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7735" y="316915"/>
            <a:ext cx="1069265" cy="1069265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5230574" y="366391"/>
            <a:ext cx="5711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28</a:t>
            </a:r>
            <a:endParaRPr lang="ko-KR" alt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4931067" y="1240396"/>
            <a:ext cx="1035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MyAge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-652969" y="189154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</a:t>
            </a:r>
            <a:r>
              <a:rPr lang="en-US" altLang="ko-KR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static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Main(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[]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args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MyAge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28;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YourAge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27;</a:t>
            </a:r>
          </a:p>
          <a:p>
            <a:endParaRPr lang="ko-KR" altLang="en-US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OurAge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 add(</a:t>
            </a:r>
            <a:r>
              <a:rPr lang="en-US" altLang="ko-KR" dirty="0" err="1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MyAge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dirty="0" err="1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YourAge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  <a:endParaRPr lang="en-US" altLang="ko-KR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3002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그림 4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7735" y="316915"/>
            <a:ext cx="1069265" cy="1069265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5230574" y="366391"/>
            <a:ext cx="5711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28</a:t>
            </a:r>
            <a:endParaRPr lang="ko-KR" alt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4931067" y="1240396"/>
            <a:ext cx="1035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MyAge</a:t>
            </a:r>
            <a:endParaRPr lang="ko-KR" altLang="en-US" dirty="0"/>
          </a:p>
        </p:txBody>
      </p:sp>
      <p:pic>
        <p:nvPicPr>
          <p:cNvPr id="46" name="그림 4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7403" y="316915"/>
            <a:ext cx="1069265" cy="1069265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6440242" y="366391"/>
            <a:ext cx="5711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27</a:t>
            </a:r>
            <a:endParaRPr lang="ko-KR" altLang="en-US" sz="1200" dirty="0"/>
          </a:p>
        </p:txBody>
      </p:sp>
      <p:sp>
        <p:nvSpPr>
          <p:cNvPr id="48" name="TextBox 47"/>
          <p:cNvSpPr txBox="1"/>
          <p:nvPr/>
        </p:nvSpPr>
        <p:spPr>
          <a:xfrm>
            <a:off x="6109750" y="1278981"/>
            <a:ext cx="1092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YourAge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-652969" y="189154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</a:t>
            </a:r>
            <a:r>
              <a:rPr lang="en-US" altLang="ko-KR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static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Main(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[]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args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MyAge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28;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YourAge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27;</a:t>
            </a:r>
          </a:p>
          <a:p>
            <a:endParaRPr lang="ko-KR" altLang="en-US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OurAge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 add(</a:t>
            </a:r>
            <a:r>
              <a:rPr lang="en-US" altLang="ko-KR" dirty="0" err="1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MyAge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dirty="0" err="1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YourAge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  <a:endParaRPr lang="en-US" altLang="ko-KR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1873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그림 3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9560" y="1786805"/>
            <a:ext cx="1069265" cy="1069265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4859560" y="2714658"/>
            <a:ext cx="1247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OurAge</a:t>
            </a:r>
            <a:endParaRPr lang="ko-KR" altLang="en-US" dirty="0"/>
          </a:p>
        </p:txBody>
      </p:sp>
      <p:pic>
        <p:nvPicPr>
          <p:cNvPr id="43" name="그림 4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7735" y="316915"/>
            <a:ext cx="1069265" cy="1069265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5230574" y="366391"/>
            <a:ext cx="5711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28</a:t>
            </a:r>
            <a:endParaRPr lang="ko-KR" alt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4931067" y="1240396"/>
            <a:ext cx="1035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MyAge</a:t>
            </a:r>
            <a:endParaRPr lang="ko-KR" altLang="en-US" dirty="0"/>
          </a:p>
        </p:txBody>
      </p:sp>
      <p:pic>
        <p:nvPicPr>
          <p:cNvPr id="46" name="그림 4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7403" y="316915"/>
            <a:ext cx="1069265" cy="1069265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6440242" y="366391"/>
            <a:ext cx="5711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27</a:t>
            </a:r>
            <a:endParaRPr lang="ko-KR" altLang="en-US" sz="1200" dirty="0"/>
          </a:p>
        </p:txBody>
      </p:sp>
      <p:sp>
        <p:nvSpPr>
          <p:cNvPr id="48" name="TextBox 47"/>
          <p:cNvSpPr txBox="1"/>
          <p:nvPr/>
        </p:nvSpPr>
        <p:spPr>
          <a:xfrm>
            <a:off x="6109750" y="1278981"/>
            <a:ext cx="1092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YourAge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-652969" y="189154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</a:t>
            </a:r>
            <a:r>
              <a:rPr lang="en-US" altLang="ko-KR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static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Main(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[]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args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MyAge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28;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YourAge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27;</a:t>
            </a:r>
          </a:p>
          <a:p>
            <a:endParaRPr lang="ko-KR" altLang="en-US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OurAge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 add(</a:t>
            </a:r>
            <a:r>
              <a:rPr lang="en-US" altLang="ko-KR" dirty="0" err="1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MyAge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dirty="0" err="1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YourAge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ko-KR" altLang="en-US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5928825" y="2714658"/>
            <a:ext cx="2723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 add(</a:t>
            </a:r>
            <a:r>
              <a:rPr lang="en-US" altLang="ko-KR" dirty="0" err="1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MyAge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dirty="0" err="1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YourAge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  <a:endParaRPr lang="en-US" altLang="ko-KR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9790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그림 3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9560" y="1786805"/>
            <a:ext cx="1069265" cy="1069265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4859560" y="2714658"/>
            <a:ext cx="1247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OurAge</a:t>
            </a:r>
            <a:endParaRPr lang="ko-KR" altLang="en-US" dirty="0"/>
          </a:p>
        </p:txBody>
      </p:sp>
      <p:pic>
        <p:nvPicPr>
          <p:cNvPr id="43" name="그림 4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7735" y="316915"/>
            <a:ext cx="1069265" cy="1069265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5230574" y="366391"/>
            <a:ext cx="5711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28</a:t>
            </a:r>
            <a:endParaRPr lang="ko-KR" alt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4931067" y="1240396"/>
            <a:ext cx="1035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MyAge</a:t>
            </a:r>
            <a:endParaRPr lang="ko-KR" altLang="en-US" dirty="0"/>
          </a:p>
        </p:txBody>
      </p:sp>
      <p:pic>
        <p:nvPicPr>
          <p:cNvPr id="46" name="그림 4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7403" y="316915"/>
            <a:ext cx="1069265" cy="1069265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6440242" y="366391"/>
            <a:ext cx="5711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27</a:t>
            </a:r>
            <a:endParaRPr lang="ko-KR" altLang="en-US" sz="1200" dirty="0"/>
          </a:p>
        </p:txBody>
      </p:sp>
      <p:sp>
        <p:nvSpPr>
          <p:cNvPr id="48" name="TextBox 47"/>
          <p:cNvSpPr txBox="1"/>
          <p:nvPr/>
        </p:nvSpPr>
        <p:spPr>
          <a:xfrm>
            <a:off x="6109750" y="1278981"/>
            <a:ext cx="1092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YourAge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-652969" y="189154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</a:t>
            </a:r>
            <a:r>
              <a:rPr lang="en-US" altLang="ko-KR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static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Main(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[]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args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MyAge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28;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YourAge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27;</a:t>
            </a:r>
          </a:p>
          <a:p>
            <a:endParaRPr lang="ko-KR" altLang="en-US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OurAge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 add(</a:t>
            </a:r>
            <a:r>
              <a:rPr lang="en-US" altLang="ko-KR" dirty="0" err="1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MyAge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dirty="0" err="1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YourAge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ko-KR" altLang="en-US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5928825" y="2714658"/>
            <a:ext cx="2723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 add(</a:t>
            </a:r>
            <a:r>
              <a:rPr lang="en-US" altLang="ko-KR" dirty="0" err="1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MyAge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dirty="0" err="1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YourAge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  <a:endParaRPr lang="en-US" altLang="ko-KR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-652969" y="2405296"/>
            <a:ext cx="559128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	</a:t>
            </a:r>
            <a:r>
              <a:rPr lang="en-US" altLang="ko-KR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static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err="1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add(</a:t>
            </a:r>
            <a:r>
              <a:rPr lang="en-US" altLang="ko-KR" dirty="0" err="1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x, </a:t>
            </a:r>
            <a:r>
              <a:rPr lang="en-US" altLang="ko-KR" dirty="0" err="1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y)</a:t>
            </a:r>
          </a:p>
          <a:p>
            <a:r>
              <a:rPr lang="ko-KR" altLang="en-US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dirty="0" err="1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result = x + y;</a:t>
            </a:r>
          </a:p>
          <a:p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result;</a:t>
            </a:r>
          </a:p>
          <a:p>
            <a:r>
              <a:rPr lang="ko-KR" altLang="en-US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en-US" altLang="ko-KR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576834" y="3290050"/>
            <a:ext cx="2543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return result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919303" y="853344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Add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907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그림 3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9560" y="1786805"/>
            <a:ext cx="1069265" cy="1069265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4859560" y="2714658"/>
            <a:ext cx="1247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OurAge</a:t>
            </a:r>
            <a:endParaRPr lang="ko-KR" altLang="en-US" dirty="0"/>
          </a:p>
        </p:txBody>
      </p:sp>
      <p:pic>
        <p:nvPicPr>
          <p:cNvPr id="43" name="그림 4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7735" y="316915"/>
            <a:ext cx="1069265" cy="1069265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5230574" y="366391"/>
            <a:ext cx="5711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28</a:t>
            </a:r>
            <a:endParaRPr lang="ko-KR" alt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4931067" y="1240396"/>
            <a:ext cx="1035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MyAge</a:t>
            </a:r>
            <a:endParaRPr lang="ko-KR" altLang="en-US" dirty="0"/>
          </a:p>
        </p:txBody>
      </p:sp>
      <p:pic>
        <p:nvPicPr>
          <p:cNvPr id="46" name="그림 4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7403" y="316915"/>
            <a:ext cx="1069265" cy="1069265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6440242" y="366391"/>
            <a:ext cx="5711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27</a:t>
            </a:r>
            <a:endParaRPr lang="ko-KR" altLang="en-US" sz="1200" dirty="0"/>
          </a:p>
        </p:txBody>
      </p:sp>
      <p:sp>
        <p:nvSpPr>
          <p:cNvPr id="48" name="TextBox 47"/>
          <p:cNvSpPr txBox="1"/>
          <p:nvPr/>
        </p:nvSpPr>
        <p:spPr>
          <a:xfrm>
            <a:off x="6109750" y="1278981"/>
            <a:ext cx="1092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YourAge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-652969" y="189154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</a:t>
            </a:r>
            <a:r>
              <a:rPr lang="en-US" altLang="ko-KR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static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Main(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[]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args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MyAge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28;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YourAge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27;</a:t>
            </a:r>
          </a:p>
          <a:p>
            <a:endParaRPr lang="ko-KR" altLang="en-US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OurAge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 add(</a:t>
            </a:r>
            <a:r>
              <a:rPr lang="en-US" altLang="ko-KR" dirty="0" err="1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MyAge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dirty="0" err="1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YourAge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ko-KR" altLang="en-US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5928825" y="2714658"/>
            <a:ext cx="2723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 add(</a:t>
            </a:r>
            <a:r>
              <a:rPr lang="en-US" altLang="ko-KR" dirty="0" err="1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MyAge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dirty="0" err="1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YourAge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  <a:endParaRPr lang="en-US" altLang="ko-KR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-652969" y="2405296"/>
            <a:ext cx="559128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	</a:t>
            </a:r>
            <a:r>
              <a:rPr lang="en-US" altLang="ko-KR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static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err="1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add(</a:t>
            </a:r>
            <a:r>
              <a:rPr lang="en-US" altLang="ko-KR" dirty="0" err="1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x, </a:t>
            </a:r>
            <a:r>
              <a:rPr lang="en-US" altLang="ko-KR" dirty="0" err="1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y)</a:t>
            </a:r>
          </a:p>
          <a:p>
            <a:r>
              <a:rPr lang="ko-KR" altLang="en-US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dirty="0" err="1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result = x + y;</a:t>
            </a:r>
          </a:p>
          <a:p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result;</a:t>
            </a:r>
          </a:p>
          <a:p>
            <a:r>
              <a:rPr lang="ko-KR" altLang="en-US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en-US" altLang="ko-KR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576834" y="3290050"/>
            <a:ext cx="2543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return result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7653589" y="4295902"/>
            <a:ext cx="4205774" cy="1584879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순서도: 수동 연산 15"/>
          <p:cNvSpPr/>
          <p:nvPr/>
        </p:nvSpPr>
        <p:spPr>
          <a:xfrm>
            <a:off x="7884632" y="3960954"/>
            <a:ext cx="1024086" cy="334948"/>
          </a:xfrm>
          <a:prstGeom prst="flowChartManualOperati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순서도: 수동 연산 16"/>
          <p:cNvSpPr/>
          <p:nvPr/>
        </p:nvSpPr>
        <p:spPr>
          <a:xfrm rot="10800000">
            <a:off x="10744946" y="5842918"/>
            <a:ext cx="1024086" cy="334948"/>
          </a:xfrm>
          <a:prstGeom prst="flowChartManualOperati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7817706" y="4400980"/>
            <a:ext cx="2286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(</a:t>
            </a:r>
            <a:r>
              <a:rPr lang="en-US" altLang="ko-KR" dirty="0" err="1" smtClean="0">
                <a:solidFill>
                  <a:schemeClr val="bg1"/>
                </a:solidFill>
              </a:rPr>
              <a:t>int</a:t>
            </a:r>
            <a:r>
              <a:rPr lang="en-US" altLang="ko-KR" dirty="0" smtClean="0">
                <a:solidFill>
                  <a:schemeClr val="bg1"/>
                </a:solidFill>
              </a:rPr>
              <a:t> x, </a:t>
            </a:r>
            <a:r>
              <a:rPr lang="en-US" altLang="ko-KR" dirty="0" err="1" smtClean="0">
                <a:solidFill>
                  <a:schemeClr val="bg1"/>
                </a:solidFill>
              </a:rPr>
              <a:t>int</a:t>
            </a:r>
            <a:r>
              <a:rPr lang="en-US" altLang="ko-KR" dirty="0" smtClean="0">
                <a:solidFill>
                  <a:schemeClr val="bg1"/>
                </a:solidFill>
              </a:rPr>
              <a:t> y)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232291" y="5489220"/>
            <a:ext cx="2819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return result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719444" y="4947287"/>
            <a:ext cx="2619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solidFill>
                  <a:schemeClr val="bg1"/>
                </a:solidFill>
              </a:rPr>
              <a:t>int</a:t>
            </a:r>
            <a:r>
              <a:rPr lang="en-US" altLang="ko-KR" dirty="0" smtClean="0">
                <a:solidFill>
                  <a:schemeClr val="bg1"/>
                </a:solidFill>
              </a:rPr>
              <a:t> result = x + y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201831" y="4041872"/>
            <a:ext cx="682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Add</a:t>
            </a:r>
            <a:endParaRPr lang="ko-KR" altLang="en-US" dirty="0"/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2521" y="3303194"/>
            <a:ext cx="740983" cy="740983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9324285" y="3868599"/>
            <a:ext cx="283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x</a:t>
            </a:r>
            <a:endParaRPr lang="ko-KR" altLang="en-US" dirty="0"/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353" y="3292945"/>
            <a:ext cx="748927" cy="748927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10146336" y="3857206"/>
            <a:ext cx="436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y</a:t>
            </a:r>
            <a:endParaRPr lang="ko-KR" altLang="en-US" dirty="0"/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6838" y="5885951"/>
            <a:ext cx="898240" cy="898240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10219915" y="6346899"/>
            <a:ext cx="913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result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6435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그림 3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9560" y="1786805"/>
            <a:ext cx="1069265" cy="1069265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4859560" y="2714658"/>
            <a:ext cx="1247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OurAge</a:t>
            </a:r>
            <a:endParaRPr lang="ko-KR" altLang="en-US" dirty="0"/>
          </a:p>
        </p:txBody>
      </p:sp>
      <p:pic>
        <p:nvPicPr>
          <p:cNvPr id="43" name="그림 4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7735" y="316915"/>
            <a:ext cx="1069265" cy="1069265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5230574" y="366391"/>
            <a:ext cx="5711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28</a:t>
            </a:r>
            <a:endParaRPr lang="ko-KR" alt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4931067" y="1240396"/>
            <a:ext cx="1035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MyAge</a:t>
            </a:r>
            <a:endParaRPr lang="ko-KR" altLang="en-US" dirty="0"/>
          </a:p>
        </p:txBody>
      </p:sp>
      <p:pic>
        <p:nvPicPr>
          <p:cNvPr id="46" name="그림 4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7403" y="316915"/>
            <a:ext cx="1069265" cy="1069265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6440242" y="366391"/>
            <a:ext cx="5711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27</a:t>
            </a:r>
            <a:endParaRPr lang="ko-KR" altLang="en-US" sz="1200" dirty="0"/>
          </a:p>
        </p:txBody>
      </p:sp>
      <p:sp>
        <p:nvSpPr>
          <p:cNvPr id="48" name="TextBox 47"/>
          <p:cNvSpPr txBox="1"/>
          <p:nvPr/>
        </p:nvSpPr>
        <p:spPr>
          <a:xfrm>
            <a:off x="6109750" y="1278981"/>
            <a:ext cx="1092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YourAge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-652969" y="189154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</a:t>
            </a:r>
            <a:r>
              <a:rPr lang="en-US" altLang="ko-KR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static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Main(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[]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args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MyAge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28;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YourAge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27;</a:t>
            </a:r>
          </a:p>
          <a:p>
            <a:endParaRPr lang="ko-KR" altLang="en-US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OurAge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 add(</a:t>
            </a:r>
            <a:r>
              <a:rPr lang="en-US" altLang="ko-KR" dirty="0" err="1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MyAge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dirty="0" err="1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YourAge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ko-KR" altLang="en-US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5928825" y="2714658"/>
            <a:ext cx="2723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 add(</a:t>
            </a:r>
            <a:r>
              <a:rPr lang="en-US" altLang="ko-KR" dirty="0" err="1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MyAge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dirty="0" err="1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YourAge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  <a:endParaRPr lang="en-US" altLang="ko-KR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-652969" y="2405296"/>
            <a:ext cx="559128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	</a:t>
            </a:r>
            <a:r>
              <a:rPr lang="en-US" altLang="ko-KR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static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err="1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add(</a:t>
            </a:r>
            <a:r>
              <a:rPr lang="en-US" altLang="ko-KR" dirty="0" err="1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x, </a:t>
            </a:r>
            <a:r>
              <a:rPr lang="en-US" altLang="ko-KR" dirty="0" err="1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y)</a:t>
            </a:r>
          </a:p>
          <a:p>
            <a:r>
              <a:rPr lang="ko-KR" altLang="en-US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dirty="0" err="1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result = x + y;</a:t>
            </a:r>
          </a:p>
          <a:p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result;</a:t>
            </a:r>
          </a:p>
          <a:p>
            <a:r>
              <a:rPr lang="ko-KR" altLang="en-US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en-US" altLang="ko-KR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576834" y="3290050"/>
            <a:ext cx="2543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return result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7653589" y="4295902"/>
            <a:ext cx="4205774" cy="1584879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순서도: 수동 연산 15"/>
          <p:cNvSpPr/>
          <p:nvPr/>
        </p:nvSpPr>
        <p:spPr>
          <a:xfrm>
            <a:off x="7884632" y="3960954"/>
            <a:ext cx="1024086" cy="334948"/>
          </a:xfrm>
          <a:prstGeom prst="flowChartManualOperati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순서도: 수동 연산 16"/>
          <p:cNvSpPr/>
          <p:nvPr/>
        </p:nvSpPr>
        <p:spPr>
          <a:xfrm rot="10800000">
            <a:off x="10744946" y="5842918"/>
            <a:ext cx="1024086" cy="334948"/>
          </a:xfrm>
          <a:prstGeom prst="flowChartManualOperati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7817706" y="4400980"/>
            <a:ext cx="2286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(</a:t>
            </a:r>
            <a:r>
              <a:rPr lang="en-US" altLang="ko-KR" dirty="0" err="1" smtClean="0">
                <a:solidFill>
                  <a:schemeClr val="bg1"/>
                </a:solidFill>
              </a:rPr>
              <a:t>int</a:t>
            </a:r>
            <a:r>
              <a:rPr lang="en-US" altLang="ko-KR" dirty="0" smtClean="0">
                <a:solidFill>
                  <a:schemeClr val="bg1"/>
                </a:solidFill>
              </a:rPr>
              <a:t> x, </a:t>
            </a:r>
            <a:r>
              <a:rPr lang="en-US" altLang="ko-KR" dirty="0" err="1" smtClean="0">
                <a:solidFill>
                  <a:schemeClr val="bg1"/>
                </a:solidFill>
              </a:rPr>
              <a:t>int</a:t>
            </a:r>
            <a:r>
              <a:rPr lang="en-US" altLang="ko-KR" dirty="0" smtClean="0">
                <a:solidFill>
                  <a:schemeClr val="bg1"/>
                </a:solidFill>
              </a:rPr>
              <a:t> y)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232291" y="5489220"/>
            <a:ext cx="2819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return result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719444" y="4947287"/>
            <a:ext cx="2619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solidFill>
                  <a:schemeClr val="bg1"/>
                </a:solidFill>
              </a:rPr>
              <a:t>int</a:t>
            </a:r>
            <a:r>
              <a:rPr lang="en-US" altLang="ko-KR" dirty="0" smtClean="0">
                <a:solidFill>
                  <a:schemeClr val="bg1"/>
                </a:solidFill>
              </a:rPr>
              <a:t> result = x + y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201831" y="4041872"/>
            <a:ext cx="682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Add</a:t>
            </a:r>
            <a:endParaRPr lang="ko-KR" altLang="en-US" dirty="0"/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2521" y="3303194"/>
            <a:ext cx="740983" cy="740983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9324285" y="3868599"/>
            <a:ext cx="283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x</a:t>
            </a:r>
            <a:endParaRPr lang="ko-KR" altLang="en-US" dirty="0"/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353" y="3292945"/>
            <a:ext cx="748927" cy="748927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10146336" y="3857206"/>
            <a:ext cx="436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y</a:t>
            </a:r>
            <a:endParaRPr lang="ko-KR" altLang="en-US" dirty="0"/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6838" y="5885951"/>
            <a:ext cx="898240" cy="898240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10219915" y="6346899"/>
            <a:ext cx="913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result</a:t>
            </a:r>
            <a:endParaRPr lang="ko-KR" altLang="en-US" dirty="0"/>
          </a:p>
        </p:txBody>
      </p:sp>
      <p:cxnSp>
        <p:nvCxnSpPr>
          <p:cNvPr id="4" name="꺾인 연결선 3"/>
          <p:cNvCxnSpPr>
            <a:endCxn id="24" idx="1"/>
          </p:cNvCxnSpPr>
          <p:nvPr/>
        </p:nvCxnSpPr>
        <p:spPr>
          <a:xfrm>
            <a:off x="7011383" y="2997200"/>
            <a:ext cx="2131138" cy="676486"/>
          </a:xfrm>
          <a:prstGeom prst="bentConnector3">
            <a:avLst>
              <a:gd name="adj1" fmla="val 339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1" name="꺾인 연결선 30"/>
          <p:cNvCxnSpPr/>
          <p:nvPr/>
        </p:nvCxnSpPr>
        <p:spPr>
          <a:xfrm>
            <a:off x="7967132" y="2961858"/>
            <a:ext cx="2350684" cy="347724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813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그림 3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9560" y="1786805"/>
            <a:ext cx="1069265" cy="1069265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4859560" y="2714658"/>
            <a:ext cx="1247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OurAge</a:t>
            </a:r>
            <a:endParaRPr lang="ko-KR" altLang="en-US" dirty="0"/>
          </a:p>
        </p:txBody>
      </p:sp>
      <p:pic>
        <p:nvPicPr>
          <p:cNvPr id="43" name="그림 4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7735" y="316915"/>
            <a:ext cx="1069265" cy="1069265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5230574" y="366391"/>
            <a:ext cx="5711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28</a:t>
            </a:r>
            <a:endParaRPr lang="ko-KR" alt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4931067" y="1240396"/>
            <a:ext cx="1035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MyAge</a:t>
            </a:r>
            <a:endParaRPr lang="ko-KR" altLang="en-US" dirty="0"/>
          </a:p>
        </p:txBody>
      </p:sp>
      <p:pic>
        <p:nvPicPr>
          <p:cNvPr id="46" name="그림 4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7403" y="316915"/>
            <a:ext cx="1069265" cy="1069265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6440242" y="366391"/>
            <a:ext cx="5711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27</a:t>
            </a:r>
            <a:endParaRPr lang="ko-KR" altLang="en-US" sz="1200" dirty="0"/>
          </a:p>
        </p:txBody>
      </p:sp>
      <p:sp>
        <p:nvSpPr>
          <p:cNvPr id="48" name="TextBox 47"/>
          <p:cNvSpPr txBox="1"/>
          <p:nvPr/>
        </p:nvSpPr>
        <p:spPr>
          <a:xfrm>
            <a:off x="6109750" y="1278981"/>
            <a:ext cx="1092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YourAge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-652969" y="189154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</a:t>
            </a:r>
            <a:r>
              <a:rPr lang="en-US" altLang="ko-KR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static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Main(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[]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args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MyAge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28;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YourAge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27;</a:t>
            </a:r>
          </a:p>
          <a:p>
            <a:endParaRPr lang="ko-KR" altLang="en-US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OurAge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 add(</a:t>
            </a:r>
            <a:r>
              <a:rPr lang="en-US" altLang="ko-KR" dirty="0" err="1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MyAge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dirty="0" err="1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YourAge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ko-KR" altLang="en-US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5928825" y="2714658"/>
            <a:ext cx="2723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 add(</a:t>
            </a:r>
            <a:r>
              <a:rPr lang="en-US" altLang="ko-KR" dirty="0" err="1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MyAge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dirty="0" err="1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YourAge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  <a:endParaRPr lang="en-US" altLang="ko-KR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-652969" y="2405296"/>
            <a:ext cx="559128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	</a:t>
            </a:r>
            <a:r>
              <a:rPr lang="en-US" altLang="ko-KR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static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err="1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add(</a:t>
            </a:r>
            <a:r>
              <a:rPr lang="en-US" altLang="ko-KR" dirty="0" err="1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x, </a:t>
            </a:r>
            <a:r>
              <a:rPr lang="en-US" altLang="ko-KR" dirty="0" err="1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y)</a:t>
            </a:r>
          </a:p>
          <a:p>
            <a:r>
              <a:rPr lang="ko-KR" altLang="en-US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dirty="0" err="1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result = x + y;</a:t>
            </a:r>
          </a:p>
          <a:p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result;</a:t>
            </a:r>
          </a:p>
          <a:p>
            <a:r>
              <a:rPr lang="ko-KR" altLang="en-US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en-US" altLang="ko-KR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576834" y="3290050"/>
            <a:ext cx="2543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return result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7653589" y="4295902"/>
            <a:ext cx="4205774" cy="1584879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순서도: 수동 연산 15"/>
          <p:cNvSpPr/>
          <p:nvPr/>
        </p:nvSpPr>
        <p:spPr>
          <a:xfrm>
            <a:off x="7884632" y="3960954"/>
            <a:ext cx="1024086" cy="334948"/>
          </a:xfrm>
          <a:prstGeom prst="flowChartManualOperati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순서도: 수동 연산 16"/>
          <p:cNvSpPr/>
          <p:nvPr/>
        </p:nvSpPr>
        <p:spPr>
          <a:xfrm rot="10800000">
            <a:off x="10744946" y="5842918"/>
            <a:ext cx="1024086" cy="334948"/>
          </a:xfrm>
          <a:prstGeom prst="flowChartManualOperati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7817706" y="4400980"/>
            <a:ext cx="2286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(</a:t>
            </a:r>
            <a:r>
              <a:rPr lang="en-US" altLang="ko-KR" dirty="0" err="1" smtClean="0">
                <a:solidFill>
                  <a:schemeClr val="bg1"/>
                </a:solidFill>
              </a:rPr>
              <a:t>int</a:t>
            </a:r>
            <a:r>
              <a:rPr lang="en-US" altLang="ko-KR" dirty="0" smtClean="0">
                <a:solidFill>
                  <a:schemeClr val="bg1"/>
                </a:solidFill>
              </a:rPr>
              <a:t> x, </a:t>
            </a:r>
            <a:r>
              <a:rPr lang="en-US" altLang="ko-KR" dirty="0" err="1" smtClean="0">
                <a:solidFill>
                  <a:schemeClr val="bg1"/>
                </a:solidFill>
              </a:rPr>
              <a:t>int</a:t>
            </a:r>
            <a:r>
              <a:rPr lang="en-US" altLang="ko-KR" dirty="0" smtClean="0">
                <a:solidFill>
                  <a:schemeClr val="bg1"/>
                </a:solidFill>
              </a:rPr>
              <a:t> y)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232291" y="5489220"/>
            <a:ext cx="2819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return result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719444" y="4947287"/>
            <a:ext cx="2619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solidFill>
                  <a:schemeClr val="bg1"/>
                </a:solidFill>
              </a:rPr>
              <a:t>int</a:t>
            </a:r>
            <a:r>
              <a:rPr lang="en-US" altLang="ko-KR" dirty="0" smtClean="0">
                <a:solidFill>
                  <a:schemeClr val="bg1"/>
                </a:solidFill>
              </a:rPr>
              <a:t> result = x + y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201831" y="4041872"/>
            <a:ext cx="682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Add</a:t>
            </a:r>
            <a:endParaRPr lang="ko-KR" altLang="en-US" dirty="0"/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2521" y="3303194"/>
            <a:ext cx="740983" cy="740983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9324285" y="3868599"/>
            <a:ext cx="283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x</a:t>
            </a:r>
            <a:endParaRPr lang="ko-KR" altLang="en-US" dirty="0"/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353" y="3292945"/>
            <a:ext cx="748927" cy="748927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10146336" y="3857206"/>
            <a:ext cx="436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y</a:t>
            </a:r>
            <a:endParaRPr lang="ko-KR" altLang="en-US" dirty="0"/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6838" y="5885951"/>
            <a:ext cx="898240" cy="898240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10219915" y="6346899"/>
            <a:ext cx="913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result</a:t>
            </a:r>
            <a:endParaRPr lang="ko-KR" altLang="en-US" dirty="0"/>
          </a:p>
        </p:txBody>
      </p:sp>
      <p:cxnSp>
        <p:nvCxnSpPr>
          <p:cNvPr id="4" name="꺾인 연결선 3"/>
          <p:cNvCxnSpPr>
            <a:endCxn id="24" idx="1"/>
          </p:cNvCxnSpPr>
          <p:nvPr/>
        </p:nvCxnSpPr>
        <p:spPr>
          <a:xfrm>
            <a:off x="7011383" y="2997200"/>
            <a:ext cx="2131138" cy="676486"/>
          </a:xfrm>
          <a:prstGeom prst="bentConnector3">
            <a:avLst>
              <a:gd name="adj1" fmla="val -7607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1" name="꺾인 연결선 30"/>
          <p:cNvCxnSpPr/>
          <p:nvPr/>
        </p:nvCxnSpPr>
        <p:spPr>
          <a:xfrm>
            <a:off x="8367595" y="2961858"/>
            <a:ext cx="1950221" cy="347724"/>
          </a:xfrm>
          <a:prstGeom prst="bentConnector3">
            <a:avLst>
              <a:gd name="adj1" fmla="val 99492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0" name="꺾인 연결선 29"/>
          <p:cNvCxnSpPr/>
          <p:nvPr/>
        </p:nvCxnSpPr>
        <p:spPr>
          <a:xfrm rot="16200000" flipH="1">
            <a:off x="5617090" y="1546687"/>
            <a:ext cx="1317049" cy="1148121"/>
          </a:xfrm>
          <a:prstGeom prst="bentConnector3">
            <a:avLst>
              <a:gd name="adj1" fmla="val 49357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3" name="꺾인 연결선 32"/>
          <p:cNvCxnSpPr/>
          <p:nvPr/>
        </p:nvCxnSpPr>
        <p:spPr>
          <a:xfrm rot="16200000" flipH="1">
            <a:off x="6900579" y="1640629"/>
            <a:ext cx="1246344" cy="113248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67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5371060" y="1107374"/>
            <a:ext cx="5925936" cy="255200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27375" y="262277"/>
            <a:ext cx="15762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함수</a:t>
            </a:r>
          </a:p>
        </p:txBody>
      </p:sp>
      <p:sp>
        <p:nvSpPr>
          <p:cNvPr id="5" name="순서도: 수동 연산 4"/>
          <p:cNvSpPr/>
          <p:nvPr/>
        </p:nvSpPr>
        <p:spPr>
          <a:xfrm>
            <a:off x="5685905" y="583674"/>
            <a:ext cx="923707" cy="539341"/>
          </a:xfrm>
          <a:prstGeom prst="flowChartManualOperati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순서도: 수동 연산 15"/>
          <p:cNvSpPr/>
          <p:nvPr/>
        </p:nvSpPr>
        <p:spPr>
          <a:xfrm rot="10800000">
            <a:off x="10322916" y="3643741"/>
            <a:ext cx="923707" cy="539341"/>
          </a:xfrm>
          <a:prstGeom prst="flowChartManualOperati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535177" y="1212452"/>
            <a:ext cx="2062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(</a:t>
            </a:r>
            <a:r>
              <a:rPr lang="en-US" altLang="ko-KR" dirty="0" err="1" smtClean="0">
                <a:solidFill>
                  <a:schemeClr val="bg1"/>
                </a:solidFill>
              </a:rPr>
              <a:t>int</a:t>
            </a:r>
            <a:r>
              <a:rPr lang="en-US" altLang="ko-KR" dirty="0" smtClean="0">
                <a:solidFill>
                  <a:schemeClr val="bg1"/>
                </a:solidFill>
              </a:rPr>
              <a:t> x, </a:t>
            </a:r>
            <a:r>
              <a:rPr lang="en-US" altLang="ko-KR" dirty="0" err="1" smtClean="0">
                <a:solidFill>
                  <a:schemeClr val="bg1"/>
                </a:solidFill>
              </a:rPr>
              <a:t>int</a:t>
            </a:r>
            <a:r>
              <a:rPr lang="en-US" altLang="ko-KR" dirty="0" smtClean="0">
                <a:solidFill>
                  <a:schemeClr val="bg1"/>
                </a:solidFill>
              </a:rPr>
              <a:t> y)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576834" y="3290050"/>
            <a:ext cx="2543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return result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152553" y="2198712"/>
            <a:ext cx="2362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solidFill>
                  <a:schemeClr val="bg1"/>
                </a:solidFill>
              </a:rPr>
              <a:t>int</a:t>
            </a:r>
            <a:r>
              <a:rPr lang="en-US" altLang="ko-KR" dirty="0" smtClean="0">
                <a:solidFill>
                  <a:schemeClr val="bg1"/>
                </a:solidFill>
              </a:rPr>
              <a:t> result = x + y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919303" y="853344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Add</a:t>
            </a:r>
            <a:endParaRPr lang="ko-KR" altLang="en-US" dirty="0"/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3019" y="1498779"/>
            <a:ext cx="1069265" cy="1069265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3460829" y="2416738"/>
            <a:ext cx="393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x</a:t>
            </a:r>
            <a:endParaRPr lang="ko-KR" altLang="en-US" dirty="0"/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0586" y="1498779"/>
            <a:ext cx="1069265" cy="1069265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4548396" y="2416738"/>
            <a:ext cx="393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y</a:t>
            </a:r>
            <a:endParaRPr lang="ko-KR" altLang="en-US" dirty="0"/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7208" y="3378779"/>
            <a:ext cx="1069265" cy="1069265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11042546" y="4257992"/>
            <a:ext cx="858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result</a:t>
            </a:r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327375" y="4635514"/>
            <a:ext cx="559128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	</a:t>
            </a:r>
            <a:r>
              <a:rPr lang="en-US" altLang="ko-KR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static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err="1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add(</a:t>
            </a:r>
            <a:r>
              <a:rPr lang="en-US" altLang="ko-KR" dirty="0" err="1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x, </a:t>
            </a:r>
            <a:r>
              <a:rPr lang="en-US" altLang="ko-KR" dirty="0" err="1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y)</a:t>
            </a:r>
          </a:p>
          <a:p>
            <a:r>
              <a:rPr lang="ko-KR" altLang="en-US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dirty="0" err="1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result = x + y;</a:t>
            </a:r>
          </a:p>
          <a:p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result;</a:t>
            </a:r>
          </a:p>
          <a:p>
            <a:r>
              <a:rPr lang="ko-KR" altLang="en-US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en-US" altLang="ko-KR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413566" y="1542260"/>
            <a:ext cx="5711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28</a:t>
            </a:r>
            <a:endParaRPr lang="ko-KR" alt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4596929" y="1514762"/>
            <a:ext cx="5711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27</a:t>
            </a:r>
            <a:endParaRPr lang="ko-KR" alt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11288651" y="3419580"/>
            <a:ext cx="5711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55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387566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3316" y="2443943"/>
            <a:ext cx="2043545" cy="204354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005184" y="2090000"/>
            <a:ext cx="20168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/>
              <a:t>10</a:t>
            </a:r>
            <a:endParaRPr lang="ko-KR" altLang="en-US" sz="4000" dirty="0"/>
          </a:p>
        </p:txBody>
      </p:sp>
      <p:sp>
        <p:nvSpPr>
          <p:cNvPr id="10" name="TextBox 9"/>
          <p:cNvSpPr txBox="1"/>
          <p:nvPr/>
        </p:nvSpPr>
        <p:spPr>
          <a:xfrm>
            <a:off x="4644787" y="4302822"/>
            <a:ext cx="2180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MyFavoriteNumber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68085" y="238597"/>
            <a:ext cx="43767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/>
              <a:t>정수형 변수</a:t>
            </a:r>
            <a:endParaRPr lang="ko-KR" altLang="en-US" sz="4000" dirty="0"/>
          </a:p>
        </p:txBody>
      </p:sp>
      <p:sp>
        <p:nvSpPr>
          <p:cNvPr id="2" name="직사각형 1"/>
          <p:cNvSpPr/>
          <p:nvPr/>
        </p:nvSpPr>
        <p:spPr>
          <a:xfrm>
            <a:off x="651547" y="1454729"/>
            <a:ext cx="3185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MyFavoriteNumber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10;</a:t>
            </a:r>
            <a:endParaRPr lang="en-US" altLang="ko-KR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cxnSp>
        <p:nvCxnSpPr>
          <p:cNvPr id="5" name="꺾인 연결선 4"/>
          <p:cNvCxnSpPr>
            <a:stCxn id="9" idx="1"/>
          </p:cNvCxnSpPr>
          <p:nvPr/>
        </p:nvCxnSpPr>
        <p:spPr>
          <a:xfrm rot="10800000" flipV="1">
            <a:off x="5735086" y="2443943"/>
            <a:ext cx="1270099" cy="457198"/>
          </a:xfrm>
          <a:prstGeom prst="bentConnector3">
            <a:avLst>
              <a:gd name="adj1" fmla="val 99742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 rot="1018912">
            <a:off x="5082397" y="3626720"/>
            <a:ext cx="530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4951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그림 3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9560" y="1786805"/>
            <a:ext cx="1069265" cy="1069265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4859560" y="2714658"/>
            <a:ext cx="1247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OurAge</a:t>
            </a:r>
            <a:endParaRPr lang="ko-KR" altLang="en-US" dirty="0"/>
          </a:p>
        </p:txBody>
      </p:sp>
      <p:pic>
        <p:nvPicPr>
          <p:cNvPr id="43" name="그림 4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7735" y="316915"/>
            <a:ext cx="1069265" cy="1069265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5230574" y="366391"/>
            <a:ext cx="5711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28</a:t>
            </a:r>
            <a:endParaRPr lang="ko-KR" alt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4931067" y="1240396"/>
            <a:ext cx="1035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MyAge</a:t>
            </a:r>
            <a:endParaRPr lang="ko-KR" altLang="en-US" dirty="0"/>
          </a:p>
        </p:txBody>
      </p:sp>
      <p:pic>
        <p:nvPicPr>
          <p:cNvPr id="46" name="그림 4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7403" y="316915"/>
            <a:ext cx="1069265" cy="1069265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6440242" y="366391"/>
            <a:ext cx="5711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27</a:t>
            </a:r>
            <a:endParaRPr lang="ko-KR" altLang="en-US" sz="1200" dirty="0"/>
          </a:p>
        </p:txBody>
      </p:sp>
      <p:sp>
        <p:nvSpPr>
          <p:cNvPr id="48" name="TextBox 47"/>
          <p:cNvSpPr txBox="1"/>
          <p:nvPr/>
        </p:nvSpPr>
        <p:spPr>
          <a:xfrm>
            <a:off x="6109750" y="1278981"/>
            <a:ext cx="1092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YourAge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-652969" y="189154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</a:t>
            </a:r>
            <a:r>
              <a:rPr lang="en-US" altLang="ko-KR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static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Main(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[]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args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MyAge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28;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YourAge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27;</a:t>
            </a:r>
          </a:p>
          <a:p>
            <a:endParaRPr lang="ko-KR" altLang="en-US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OurAge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 add(</a:t>
            </a:r>
            <a:r>
              <a:rPr lang="en-US" altLang="ko-KR" dirty="0" err="1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MyAge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dirty="0" err="1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YourAge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ko-KR" altLang="en-US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5928825" y="2714658"/>
            <a:ext cx="2723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 add(</a:t>
            </a:r>
            <a:r>
              <a:rPr lang="en-US" altLang="ko-KR" dirty="0" err="1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MyAge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dirty="0" err="1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YourAge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  <a:endParaRPr lang="en-US" altLang="ko-KR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-652969" y="2405296"/>
            <a:ext cx="559128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	</a:t>
            </a:r>
            <a:r>
              <a:rPr lang="en-US" altLang="ko-KR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static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err="1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add(</a:t>
            </a:r>
            <a:r>
              <a:rPr lang="en-US" altLang="ko-KR" dirty="0" err="1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x, </a:t>
            </a:r>
            <a:r>
              <a:rPr lang="en-US" altLang="ko-KR" dirty="0" err="1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y)</a:t>
            </a:r>
          </a:p>
          <a:p>
            <a:r>
              <a:rPr lang="ko-KR" altLang="en-US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dirty="0" err="1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result = x + y;</a:t>
            </a:r>
          </a:p>
          <a:p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result;</a:t>
            </a:r>
          </a:p>
          <a:p>
            <a:r>
              <a:rPr lang="ko-KR" altLang="en-US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en-US" altLang="ko-KR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576834" y="3290050"/>
            <a:ext cx="2543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return result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7653589" y="4295902"/>
            <a:ext cx="4205774" cy="1584879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순서도: 수동 연산 15"/>
          <p:cNvSpPr/>
          <p:nvPr/>
        </p:nvSpPr>
        <p:spPr>
          <a:xfrm>
            <a:off x="7884632" y="3960954"/>
            <a:ext cx="1024086" cy="334948"/>
          </a:xfrm>
          <a:prstGeom prst="flowChartManualOperati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순서도: 수동 연산 16"/>
          <p:cNvSpPr/>
          <p:nvPr/>
        </p:nvSpPr>
        <p:spPr>
          <a:xfrm rot="10800000">
            <a:off x="10744946" y="5842918"/>
            <a:ext cx="1024086" cy="334948"/>
          </a:xfrm>
          <a:prstGeom prst="flowChartManualOperati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7817706" y="4400980"/>
            <a:ext cx="2286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(</a:t>
            </a:r>
            <a:r>
              <a:rPr lang="en-US" altLang="ko-KR" dirty="0" err="1" smtClean="0">
                <a:solidFill>
                  <a:schemeClr val="bg1"/>
                </a:solidFill>
              </a:rPr>
              <a:t>int</a:t>
            </a:r>
            <a:r>
              <a:rPr lang="en-US" altLang="ko-KR" dirty="0" smtClean="0">
                <a:solidFill>
                  <a:schemeClr val="bg1"/>
                </a:solidFill>
              </a:rPr>
              <a:t> x, </a:t>
            </a:r>
            <a:r>
              <a:rPr lang="en-US" altLang="ko-KR" dirty="0" err="1" smtClean="0">
                <a:solidFill>
                  <a:schemeClr val="bg1"/>
                </a:solidFill>
              </a:rPr>
              <a:t>int</a:t>
            </a:r>
            <a:r>
              <a:rPr lang="en-US" altLang="ko-KR" dirty="0" smtClean="0">
                <a:solidFill>
                  <a:schemeClr val="bg1"/>
                </a:solidFill>
              </a:rPr>
              <a:t> y)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232291" y="5489220"/>
            <a:ext cx="2819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return result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719444" y="4947287"/>
            <a:ext cx="2619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solidFill>
                  <a:schemeClr val="bg1"/>
                </a:solidFill>
              </a:rPr>
              <a:t>int</a:t>
            </a:r>
            <a:r>
              <a:rPr lang="en-US" altLang="ko-KR" dirty="0" smtClean="0">
                <a:solidFill>
                  <a:schemeClr val="bg1"/>
                </a:solidFill>
              </a:rPr>
              <a:t> result = x + y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201831" y="4041872"/>
            <a:ext cx="682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Add</a:t>
            </a:r>
            <a:endParaRPr lang="ko-KR" altLang="en-US" dirty="0"/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2521" y="3303194"/>
            <a:ext cx="740983" cy="740983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9324285" y="3868599"/>
            <a:ext cx="283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x</a:t>
            </a:r>
            <a:endParaRPr lang="ko-KR" altLang="en-US" dirty="0"/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353" y="3292945"/>
            <a:ext cx="748927" cy="748927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10146336" y="3857206"/>
            <a:ext cx="436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y</a:t>
            </a:r>
            <a:endParaRPr lang="ko-KR" altLang="en-US" dirty="0"/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6838" y="5885951"/>
            <a:ext cx="898240" cy="898240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10219915" y="6346899"/>
            <a:ext cx="913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result</a:t>
            </a:r>
            <a:endParaRPr lang="ko-KR" altLang="en-US" dirty="0"/>
          </a:p>
        </p:txBody>
      </p:sp>
      <p:cxnSp>
        <p:nvCxnSpPr>
          <p:cNvPr id="4" name="꺾인 연결선 3"/>
          <p:cNvCxnSpPr>
            <a:endCxn id="24" idx="1"/>
          </p:cNvCxnSpPr>
          <p:nvPr/>
        </p:nvCxnSpPr>
        <p:spPr>
          <a:xfrm>
            <a:off x="7011383" y="2997200"/>
            <a:ext cx="2131138" cy="676486"/>
          </a:xfrm>
          <a:prstGeom prst="bentConnector3">
            <a:avLst>
              <a:gd name="adj1" fmla="val -7607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1" name="꺾인 연결선 30"/>
          <p:cNvCxnSpPr/>
          <p:nvPr/>
        </p:nvCxnSpPr>
        <p:spPr>
          <a:xfrm>
            <a:off x="8367595" y="2961858"/>
            <a:ext cx="1950221" cy="347724"/>
          </a:xfrm>
          <a:prstGeom prst="bentConnector3">
            <a:avLst>
              <a:gd name="adj1" fmla="val 99492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0" name="꺾인 연결선 29"/>
          <p:cNvCxnSpPr/>
          <p:nvPr/>
        </p:nvCxnSpPr>
        <p:spPr>
          <a:xfrm rot="16200000" flipH="1">
            <a:off x="5617090" y="1546687"/>
            <a:ext cx="1317049" cy="1148121"/>
          </a:xfrm>
          <a:prstGeom prst="bentConnector3">
            <a:avLst>
              <a:gd name="adj1" fmla="val 49357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3" name="꺾인 연결선 32"/>
          <p:cNvCxnSpPr/>
          <p:nvPr/>
        </p:nvCxnSpPr>
        <p:spPr>
          <a:xfrm rot="16200000" flipH="1">
            <a:off x="6900579" y="1640629"/>
            <a:ext cx="1246344" cy="113248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0582756" y="5938752"/>
            <a:ext cx="1619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n>
                  <a:solidFill>
                    <a:sysClr val="windowText" lastClr="000000"/>
                  </a:solidFill>
                </a:ln>
              </a:rPr>
              <a:t>55</a:t>
            </a:r>
            <a:endParaRPr lang="ko-KR" altLang="en-US" sz="2800" dirty="0">
              <a:ln>
                <a:solidFill>
                  <a:sysClr val="windowText" lastClr="000000"/>
                </a:solidFill>
              </a:ln>
            </a:endParaRPr>
          </a:p>
        </p:txBody>
      </p:sp>
      <p:cxnSp>
        <p:nvCxnSpPr>
          <p:cNvPr id="34" name="꺾인 연결선 33"/>
          <p:cNvCxnSpPr>
            <a:stCxn id="29" idx="1"/>
            <a:endCxn id="41" idx="2"/>
          </p:cNvCxnSpPr>
          <p:nvPr/>
        </p:nvCxnSpPr>
        <p:spPr>
          <a:xfrm rot="10800000">
            <a:off x="5483483" y="3083991"/>
            <a:ext cx="4736433" cy="3447575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9310635" y="3353134"/>
            <a:ext cx="5711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28</a:t>
            </a:r>
            <a:endParaRPr lang="ko-KR" altLang="en-US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10115766" y="3320906"/>
            <a:ext cx="5711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27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967784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그림 3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9560" y="1786805"/>
            <a:ext cx="1069265" cy="1069265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4859560" y="2714658"/>
            <a:ext cx="1247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OurAge</a:t>
            </a:r>
            <a:endParaRPr lang="ko-KR" altLang="en-US" dirty="0"/>
          </a:p>
        </p:txBody>
      </p:sp>
      <p:pic>
        <p:nvPicPr>
          <p:cNvPr id="43" name="그림 4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7735" y="316915"/>
            <a:ext cx="1069265" cy="1069265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5230574" y="366391"/>
            <a:ext cx="5711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28</a:t>
            </a:r>
            <a:endParaRPr lang="ko-KR" alt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4931067" y="1240396"/>
            <a:ext cx="1035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MyAge</a:t>
            </a:r>
            <a:endParaRPr lang="ko-KR" altLang="en-US" dirty="0"/>
          </a:p>
        </p:txBody>
      </p:sp>
      <p:pic>
        <p:nvPicPr>
          <p:cNvPr id="46" name="그림 4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7403" y="316915"/>
            <a:ext cx="1069265" cy="1069265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6440242" y="366391"/>
            <a:ext cx="5711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27</a:t>
            </a:r>
            <a:endParaRPr lang="ko-KR" altLang="en-US" sz="1200" dirty="0"/>
          </a:p>
        </p:txBody>
      </p:sp>
      <p:sp>
        <p:nvSpPr>
          <p:cNvPr id="48" name="TextBox 47"/>
          <p:cNvSpPr txBox="1"/>
          <p:nvPr/>
        </p:nvSpPr>
        <p:spPr>
          <a:xfrm>
            <a:off x="6109750" y="1278981"/>
            <a:ext cx="1092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YourAge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-652969" y="189154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</a:t>
            </a:r>
            <a:r>
              <a:rPr lang="en-US" altLang="ko-KR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static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Main(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[]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args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MyAge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28;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YourAge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27;</a:t>
            </a:r>
          </a:p>
          <a:p>
            <a:endParaRPr lang="ko-KR" altLang="en-US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OurAge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 add(</a:t>
            </a:r>
            <a:r>
              <a:rPr lang="en-US" altLang="ko-KR" dirty="0" err="1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MyAge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dirty="0" err="1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YourAge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ko-KR" altLang="en-US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-652969" y="2405296"/>
            <a:ext cx="559128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	</a:t>
            </a:r>
            <a:r>
              <a:rPr lang="en-US" altLang="ko-KR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static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err="1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add(</a:t>
            </a:r>
            <a:r>
              <a:rPr lang="en-US" altLang="ko-KR" dirty="0" err="1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x, </a:t>
            </a:r>
            <a:r>
              <a:rPr lang="en-US" altLang="ko-KR" dirty="0" err="1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y)</a:t>
            </a:r>
          </a:p>
          <a:p>
            <a:r>
              <a:rPr lang="ko-KR" altLang="en-US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dirty="0" err="1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result = x + y;</a:t>
            </a:r>
          </a:p>
          <a:p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result;</a:t>
            </a:r>
          </a:p>
          <a:p>
            <a:r>
              <a:rPr lang="ko-KR" altLang="en-US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en-US" altLang="ko-KR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232291" y="5489220"/>
            <a:ext cx="2819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return result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161403" y="1807671"/>
            <a:ext cx="571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55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6604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9113" y="2246224"/>
            <a:ext cx="2043545" cy="204354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220435" y="2544096"/>
            <a:ext cx="980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데이터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319159" y="410510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이름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68085" y="1123606"/>
            <a:ext cx="3841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변수 </a:t>
            </a:r>
            <a:r>
              <a:rPr lang="en-US" altLang="ko-KR" dirty="0" smtClean="0"/>
              <a:t>= </a:t>
            </a:r>
            <a:r>
              <a:rPr lang="ko-KR" altLang="en-US" dirty="0" smtClean="0"/>
              <a:t>공간</a:t>
            </a:r>
            <a:r>
              <a:rPr lang="en-US" altLang="ko-KR" dirty="0" smtClean="0"/>
              <a:t>(</a:t>
            </a:r>
            <a:r>
              <a:rPr lang="ko-KR" altLang="en-US" dirty="0" smtClean="0"/>
              <a:t>타입</a:t>
            </a:r>
            <a:r>
              <a:rPr lang="en-US" altLang="ko-KR" dirty="0" smtClean="0"/>
              <a:t>) + </a:t>
            </a:r>
            <a:r>
              <a:rPr lang="ko-KR" altLang="en-US" dirty="0" smtClean="0"/>
              <a:t>데이터 </a:t>
            </a:r>
            <a:r>
              <a:rPr lang="en-US" altLang="ko-KR" dirty="0" smtClean="0"/>
              <a:t>+ </a:t>
            </a:r>
            <a:r>
              <a:rPr lang="ko-KR" altLang="en-US" dirty="0" smtClean="0"/>
              <a:t>이름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68085" y="238597"/>
            <a:ext cx="47435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/>
              <a:t>다시 변수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690223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3316" y="2219500"/>
            <a:ext cx="2043545" cy="204354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439638" y="2517372"/>
            <a:ext cx="590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10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644787" y="4078379"/>
            <a:ext cx="2180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MyFavoriteNumber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68085" y="238597"/>
            <a:ext cx="43767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/>
              <a:t>정수형 변수</a:t>
            </a:r>
            <a:endParaRPr lang="ko-KR" altLang="en-US" sz="4000" dirty="0"/>
          </a:p>
        </p:txBody>
      </p:sp>
      <p:sp>
        <p:nvSpPr>
          <p:cNvPr id="2" name="직사각형 1"/>
          <p:cNvSpPr/>
          <p:nvPr/>
        </p:nvSpPr>
        <p:spPr>
          <a:xfrm>
            <a:off x="651547" y="1454729"/>
            <a:ext cx="3185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MyFavoriteNumber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10;</a:t>
            </a:r>
            <a:endParaRPr lang="en-US" altLang="ko-KR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40787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785" y="3573857"/>
            <a:ext cx="2043545" cy="204354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023107" y="3871729"/>
            <a:ext cx="590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10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28256" y="5432736"/>
            <a:ext cx="2180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MyFavoriteNumber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68085" y="238597"/>
            <a:ext cx="43767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/>
              <a:t>여러 변수들</a:t>
            </a:r>
            <a:endParaRPr lang="ko-KR" altLang="en-US" sz="4000" dirty="0"/>
          </a:p>
        </p:txBody>
      </p:sp>
      <p:sp>
        <p:nvSpPr>
          <p:cNvPr id="2" name="직사각형 1"/>
          <p:cNvSpPr/>
          <p:nvPr/>
        </p:nvSpPr>
        <p:spPr>
          <a:xfrm>
            <a:off x="684807" y="1084228"/>
            <a:ext cx="3185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MyFavoriteNumber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10;</a:t>
            </a:r>
            <a:endParaRPr lang="en-US" altLang="ko-KR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84807" y="1479667"/>
            <a:ext cx="51475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err="1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MyFavoritePerson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 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“</a:t>
            </a:r>
            <a:r>
              <a:rPr lang="ko-KR" altLang="en-US" dirty="0" err="1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빌리아일리시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”;</a:t>
            </a:r>
            <a:endParaRPr lang="en-US" altLang="ko-KR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7847" y="3573857"/>
            <a:ext cx="2043545" cy="204354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570067" y="5432736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MyFavoritePerson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3787584" y="3871729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“</a:t>
            </a:r>
            <a:r>
              <a:rPr lang="ko-KR" altLang="en-US" dirty="0" err="1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빌리아일리시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”</a:t>
            </a:r>
            <a:endParaRPr lang="ko-KR" altLang="en-US" dirty="0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0386" y="3573857"/>
            <a:ext cx="2043545" cy="2043545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6210955" y="543273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MyName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5980123" y="3871729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“</a:t>
            </a:r>
            <a:r>
              <a:rPr lang="ko-KR" altLang="en-US" dirty="0" err="1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조환희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”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684807" y="1890838"/>
            <a:ext cx="33009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err="1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MyName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 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“</a:t>
            </a:r>
            <a:r>
              <a:rPr lang="ko-KR" altLang="en-US" dirty="0" err="1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조환희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”;</a:t>
            </a:r>
            <a:endParaRPr lang="en-US" altLang="ko-KR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84806" y="2260170"/>
            <a:ext cx="2608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flaot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Height 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 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180.2;</a:t>
            </a:r>
            <a:endParaRPr lang="en-US" altLang="ko-KR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5145" y="3573857"/>
            <a:ext cx="2043545" cy="2043545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8415714" y="543273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Height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8524599" y="3871729"/>
            <a:ext cx="7425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180.2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6198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1743" y="2983653"/>
            <a:ext cx="1338965" cy="133896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461929" y="3205684"/>
            <a:ext cx="39859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dirty="0" smtClean="0"/>
              <a:t>10</a:t>
            </a:r>
            <a:endParaRPr lang="ko-KR" altLang="en-US" sz="7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111570" y="4222590"/>
            <a:ext cx="109930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dirty="0" err="1" smtClean="0"/>
              <a:t>MyFavoriteNumber</a:t>
            </a:r>
            <a:endParaRPr lang="ko-KR" altLang="en-US" sz="7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273012" y="249662"/>
            <a:ext cx="43767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/>
              <a:t>클래스</a:t>
            </a:r>
            <a:endParaRPr lang="ko-KR" altLang="en-US" sz="4000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9120" y="2983653"/>
            <a:ext cx="1338965" cy="133896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628685" y="4227115"/>
            <a:ext cx="10994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dirty="0" err="1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MyFavoritePerson</a:t>
            </a:r>
            <a:endParaRPr lang="ko-KR" altLang="en-US" sz="700" b="1" dirty="0"/>
          </a:p>
        </p:txBody>
      </p:sp>
      <p:sp>
        <p:nvSpPr>
          <p:cNvPr id="14" name="직사각형 13"/>
          <p:cNvSpPr/>
          <p:nvPr/>
        </p:nvSpPr>
        <p:spPr>
          <a:xfrm>
            <a:off x="4616463" y="3205684"/>
            <a:ext cx="884277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700" b="1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“</a:t>
            </a:r>
            <a:r>
              <a:rPr lang="ko-KR" altLang="en-US" sz="700" b="1" dirty="0" err="1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빌리아일리시</a:t>
            </a:r>
            <a:r>
              <a:rPr lang="en-US" altLang="ko-KR" sz="700" b="1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”</a:t>
            </a:r>
            <a:endParaRPr lang="ko-KR" altLang="en-US" sz="700" b="1" dirty="0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6497" y="2983653"/>
            <a:ext cx="1338965" cy="1338965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6164569" y="4268953"/>
            <a:ext cx="68860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dirty="0" err="1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MyName</a:t>
            </a:r>
            <a:endParaRPr lang="ko-KR" altLang="en-US" sz="700" b="1" dirty="0"/>
          </a:p>
        </p:txBody>
      </p:sp>
      <p:sp>
        <p:nvSpPr>
          <p:cNvPr id="19" name="직사각형 18"/>
          <p:cNvSpPr/>
          <p:nvPr/>
        </p:nvSpPr>
        <p:spPr>
          <a:xfrm>
            <a:off x="6164569" y="3181497"/>
            <a:ext cx="582819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700" b="1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“</a:t>
            </a:r>
            <a:r>
              <a:rPr lang="ko-KR" altLang="en-US" sz="700" b="1" dirty="0" err="1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조환희</a:t>
            </a:r>
            <a:r>
              <a:rPr lang="en-US" altLang="ko-KR" sz="700" b="1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”</a:t>
            </a:r>
            <a:endParaRPr lang="ko-KR" altLang="en-US" sz="700" b="1" dirty="0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3874" y="2983653"/>
            <a:ext cx="1338965" cy="1338965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7561946" y="4268952"/>
            <a:ext cx="65102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Height</a:t>
            </a:r>
            <a:endParaRPr lang="ko-KR" altLang="en-US" sz="700" b="1" dirty="0"/>
          </a:p>
        </p:txBody>
      </p:sp>
      <p:sp>
        <p:nvSpPr>
          <p:cNvPr id="24" name="직사각형 23"/>
          <p:cNvSpPr/>
          <p:nvPr/>
        </p:nvSpPr>
        <p:spPr>
          <a:xfrm>
            <a:off x="7644443" y="3181497"/>
            <a:ext cx="478084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700" b="1" dirty="0" smtClean="0"/>
              <a:t>180.2</a:t>
            </a:r>
            <a:endParaRPr lang="ko-KR" altLang="en-US" sz="700" b="1" dirty="0"/>
          </a:p>
        </p:txBody>
      </p:sp>
      <p:sp>
        <p:nvSpPr>
          <p:cNvPr id="4" name="직사각형 3"/>
          <p:cNvSpPr/>
          <p:nvPr/>
        </p:nvSpPr>
        <p:spPr>
          <a:xfrm>
            <a:off x="2593571" y="2626822"/>
            <a:ext cx="6168044" cy="22278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2593571" y="1984961"/>
            <a:ext cx="4376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사람</a:t>
            </a:r>
            <a:endParaRPr lang="ko-KR" altLang="en-US" sz="2800" dirty="0"/>
          </a:p>
        </p:txBody>
      </p:sp>
      <p:sp>
        <p:nvSpPr>
          <p:cNvPr id="31" name="직사각형 30"/>
          <p:cNvSpPr/>
          <p:nvPr/>
        </p:nvSpPr>
        <p:spPr>
          <a:xfrm>
            <a:off x="3130309" y="3740727"/>
            <a:ext cx="530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4531729" y="3740727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5957954" y="3721206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endParaRPr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7451228" y="3740727"/>
            <a:ext cx="7617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float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6282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1743" y="2983653"/>
            <a:ext cx="1338965" cy="133896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111570" y="4222590"/>
            <a:ext cx="109930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dirty="0" err="1" smtClean="0"/>
              <a:t>MyFavoriteNumber</a:t>
            </a:r>
            <a:endParaRPr lang="ko-KR" altLang="en-US" sz="7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273012" y="249662"/>
            <a:ext cx="43767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/>
              <a:t>클래스</a:t>
            </a:r>
            <a:endParaRPr lang="ko-KR" altLang="en-US" sz="4000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9120" y="2983653"/>
            <a:ext cx="1338965" cy="133896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628685" y="4227115"/>
            <a:ext cx="10994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dirty="0" err="1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MyFavoritePerson</a:t>
            </a:r>
            <a:endParaRPr lang="ko-KR" altLang="en-US" sz="700" b="1" dirty="0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6497" y="2983653"/>
            <a:ext cx="1338965" cy="1338965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6164569" y="4268953"/>
            <a:ext cx="68860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dirty="0" err="1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MyName</a:t>
            </a:r>
            <a:endParaRPr lang="ko-KR" altLang="en-US" sz="700" b="1" dirty="0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3874" y="2983653"/>
            <a:ext cx="1338965" cy="1338965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7561946" y="4268952"/>
            <a:ext cx="65102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Height</a:t>
            </a:r>
            <a:endParaRPr lang="ko-KR" altLang="en-US" sz="700" b="1" dirty="0"/>
          </a:p>
        </p:txBody>
      </p:sp>
      <p:sp>
        <p:nvSpPr>
          <p:cNvPr id="4" name="직사각형 3"/>
          <p:cNvSpPr/>
          <p:nvPr/>
        </p:nvSpPr>
        <p:spPr>
          <a:xfrm>
            <a:off x="2593571" y="2626822"/>
            <a:ext cx="6168044" cy="22278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2593571" y="1984961"/>
            <a:ext cx="4376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데이터</a:t>
            </a:r>
            <a:endParaRPr lang="ko-KR" altLang="en-US" sz="2800" dirty="0"/>
          </a:p>
        </p:txBody>
      </p:sp>
      <p:sp>
        <p:nvSpPr>
          <p:cNvPr id="2" name="직사각형 1"/>
          <p:cNvSpPr/>
          <p:nvPr/>
        </p:nvSpPr>
        <p:spPr>
          <a:xfrm>
            <a:off x="3130309" y="3740727"/>
            <a:ext cx="530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4531729" y="3740727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5957954" y="3721206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7451228" y="3740727"/>
            <a:ext cx="7617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float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4967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9113" y="2246224"/>
            <a:ext cx="2043545" cy="204354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220435" y="2544096"/>
            <a:ext cx="980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데이터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319159" y="410510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이름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68085" y="1123606"/>
            <a:ext cx="3841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변수 </a:t>
            </a:r>
            <a:r>
              <a:rPr lang="en-US" altLang="ko-KR" dirty="0" smtClean="0"/>
              <a:t>= </a:t>
            </a:r>
            <a:r>
              <a:rPr lang="ko-KR" altLang="en-US" dirty="0" smtClean="0"/>
              <a:t>공간</a:t>
            </a:r>
            <a:r>
              <a:rPr lang="en-US" altLang="ko-KR" dirty="0" smtClean="0"/>
              <a:t>(</a:t>
            </a:r>
            <a:r>
              <a:rPr lang="ko-KR" altLang="en-US" dirty="0" smtClean="0"/>
              <a:t>타입</a:t>
            </a:r>
            <a:r>
              <a:rPr lang="en-US" altLang="ko-KR" dirty="0" smtClean="0"/>
              <a:t>) + </a:t>
            </a:r>
            <a:r>
              <a:rPr lang="ko-KR" altLang="en-US" dirty="0" smtClean="0"/>
              <a:t>데이터 </a:t>
            </a:r>
            <a:r>
              <a:rPr lang="en-US" altLang="ko-KR" dirty="0" smtClean="0"/>
              <a:t>+ </a:t>
            </a:r>
            <a:r>
              <a:rPr lang="ko-KR" altLang="en-US" dirty="0" smtClean="0"/>
              <a:t>이름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68085" y="238597"/>
            <a:ext cx="47435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/>
              <a:t>다시 변수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722693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5586" y="3784078"/>
            <a:ext cx="2043545" cy="204354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36908" y="4081950"/>
            <a:ext cx="980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데이터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936908" y="564295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이름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68085" y="238597"/>
            <a:ext cx="47435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/>
              <a:t>다시 변수</a:t>
            </a:r>
            <a:endParaRPr lang="ko-KR" altLang="en-US" sz="40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760" y="1670242"/>
            <a:ext cx="1338965" cy="133896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529587" y="2909179"/>
            <a:ext cx="109930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dirty="0" err="1" smtClean="0"/>
              <a:t>MyFavoriteNumber</a:t>
            </a:r>
            <a:endParaRPr lang="ko-KR" altLang="en-US" sz="700" b="1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7137" y="1670242"/>
            <a:ext cx="1338965" cy="133896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046702" y="2913704"/>
            <a:ext cx="10994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dirty="0" err="1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MyFavoritePerson</a:t>
            </a:r>
            <a:endParaRPr lang="ko-KR" altLang="en-US" sz="700" b="1" dirty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4514" y="1670242"/>
            <a:ext cx="1338965" cy="1338965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8582586" y="2955542"/>
            <a:ext cx="68860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dirty="0" err="1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MyName</a:t>
            </a:r>
            <a:endParaRPr lang="ko-KR" altLang="en-US" sz="700" b="1" dirty="0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1891" y="1670242"/>
            <a:ext cx="1338965" cy="1338965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9979963" y="2955541"/>
            <a:ext cx="65102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Height</a:t>
            </a:r>
            <a:endParaRPr lang="ko-KR" altLang="en-US" sz="700" b="1" dirty="0"/>
          </a:p>
        </p:txBody>
      </p:sp>
      <p:sp>
        <p:nvSpPr>
          <p:cNvPr id="21" name="직사각형 20"/>
          <p:cNvSpPr/>
          <p:nvPr/>
        </p:nvSpPr>
        <p:spPr>
          <a:xfrm>
            <a:off x="5011588" y="1313411"/>
            <a:ext cx="6168044" cy="22278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5011588" y="671550"/>
            <a:ext cx="4376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데이터</a:t>
            </a:r>
            <a:endParaRPr lang="ko-KR" altLang="en-US" sz="2800" dirty="0"/>
          </a:p>
        </p:txBody>
      </p:sp>
      <p:sp>
        <p:nvSpPr>
          <p:cNvPr id="23" name="TextBox 22"/>
          <p:cNvSpPr txBox="1"/>
          <p:nvPr/>
        </p:nvSpPr>
        <p:spPr>
          <a:xfrm>
            <a:off x="268085" y="1123606"/>
            <a:ext cx="3841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변수 </a:t>
            </a:r>
            <a:r>
              <a:rPr lang="en-US" altLang="ko-KR" dirty="0" smtClean="0"/>
              <a:t>= </a:t>
            </a:r>
            <a:r>
              <a:rPr lang="ko-KR" altLang="en-US" dirty="0" smtClean="0"/>
              <a:t>공간</a:t>
            </a:r>
            <a:r>
              <a:rPr lang="en-US" altLang="ko-KR" dirty="0" smtClean="0"/>
              <a:t>(</a:t>
            </a:r>
            <a:r>
              <a:rPr lang="ko-KR" altLang="en-US" dirty="0" smtClean="0"/>
              <a:t>타입</a:t>
            </a:r>
            <a:r>
              <a:rPr lang="en-US" altLang="ko-KR" dirty="0" smtClean="0"/>
              <a:t>) + </a:t>
            </a:r>
            <a:r>
              <a:rPr lang="ko-KR" altLang="en-US" dirty="0" smtClean="0"/>
              <a:t>데이터 </a:t>
            </a:r>
            <a:r>
              <a:rPr lang="en-US" altLang="ko-KR" dirty="0" smtClean="0"/>
              <a:t>+ </a:t>
            </a:r>
            <a:r>
              <a:rPr lang="ko-KR" altLang="en-US" dirty="0" smtClean="0"/>
              <a:t>이름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3719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113" y="2482478"/>
            <a:ext cx="8686800" cy="23365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858592" y="444969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클래스이름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68085" y="238597"/>
            <a:ext cx="47435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/>
              <a:t>클래스</a:t>
            </a:r>
            <a:endParaRPr lang="ko-KR" altLang="en-US" sz="40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7214" y="2260446"/>
            <a:ext cx="1338965" cy="133896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217400" y="2482477"/>
            <a:ext cx="39859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dirty="0" smtClean="0"/>
              <a:t>10</a:t>
            </a:r>
            <a:endParaRPr lang="ko-KR" altLang="en-US" sz="7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850416" y="3185757"/>
            <a:ext cx="109930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dirty="0" err="1" smtClean="0"/>
              <a:t>MyFavoriteNumber</a:t>
            </a:r>
            <a:endParaRPr lang="ko-KR" altLang="en-US" sz="700" b="1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4591" y="2260446"/>
            <a:ext cx="1338965" cy="133896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367531" y="3190282"/>
            <a:ext cx="10994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dirty="0" err="1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MyFavoritePerson</a:t>
            </a:r>
            <a:endParaRPr lang="ko-KR" altLang="en-US" sz="700" b="1" dirty="0"/>
          </a:p>
        </p:txBody>
      </p:sp>
      <p:sp>
        <p:nvSpPr>
          <p:cNvPr id="14" name="직사각형 13"/>
          <p:cNvSpPr/>
          <p:nvPr/>
        </p:nvSpPr>
        <p:spPr>
          <a:xfrm>
            <a:off x="5371934" y="2482477"/>
            <a:ext cx="884277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700" b="1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“</a:t>
            </a:r>
            <a:r>
              <a:rPr lang="ko-KR" altLang="en-US" sz="700" b="1" dirty="0" err="1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빌리아일리시</a:t>
            </a:r>
            <a:r>
              <a:rPr lang="en-US" altLang="ko-KR" sz="700" b="1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”</a:t>
            </a:r>
            <a:endParaRPr lang="ko-KR" altLang="en-US" sz="700" b="1" dirty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1968" y="2260446"/>
            <a:ext cx="1338965" cy="1338965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903415" y="3232120"/>
            <a:ext cx="68860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dirty="0" err="1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MyName</a:t>
            </a:r>
            <a:endParaRPr lang="ko-KR" altLang="en-US" sz="700" b="1" dirty="0"/>
          </a:p>
        </p:txBody>
      </p:sp>
      <p:sp>
        <p:nvSpPr>
          <p:cNvPr id="17" name="직사각형 16"/>
          <p:cNvSpPr/>
          <p:nvPr/>
        </p:nvSpPr>
        <p:spPr>
          <a:xfrm>
            <a:off x="6920040" y="2458290"/>
            <a:ext cx="582819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700" b="1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“</a:t>
            </a:r>
            <a:r>
              <a:rPr lang="ko-KR" altLang="en-US" sz="700" b="1" dirty="0" err="1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조환희</a:t>
            </a:r>
            <a:r>
              <a:rPr lang="en-US" altLang="ko-KR" sz="700" b="1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”</a:t>
            </a:r>
            <a:endParaRPr lang="ko-KR" altLang="en-US" sz="700" b="1" dirty="0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45" y="2260446"/>
            <a:ext cx="1338965" cy="1338965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8300792" y="3232119"/>
            <a:ext cx="65102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Height</a:t>
            </a:r>
            <a:endParaRPr lang="ko-KR" altLang="en-US" sz="700" b="1" dirty="0"/>
          </a:p>
        </p:txBody>
      </p:sp>
      <p:sp>
        <p:nvSpPr>
          <p:cNvPr id="20" name="직사각형 19"/>
          <p:cNvSpPr/>
          <p:nvPr/>
        </p:nvSpPr>
        <p:spPr>
          <a:xfrm>
            <a:off x="8399914" y="2458290"/>
            <a:ext cx="478084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700" b="1" dirty="0" smtClean="0"/>
              <a:t>180.2</a:t>
            </a:r>
            <a:endParaRPr lang="ko-KR" altLang="en-US" sz="700" b="1" dirty="0"/>
          </a:p>
        </p:txBody>
      </p:sp>
    </p:spTree>
    <p:extLst>
      <p:ext uri="{BB962C8B-B14F-4D97-AF65-F5344CB8AC3E}">
        <p14:creationId xmlns:p14="http://schemas.microsoft.com/office/powerpoint/2010/main" val="1889554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3316" y="2219500"/>
            <a:ext cx="2043545" cy="204354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725536" y="4078379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MyFavoritePerson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68085" y="238597"/>
            <a:ext cx="31318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mtClean="0"/>
              <a:t>문자열 변수</a:t>
            </a:r>
            <a:endParaRPr lang="ko-KR" altLang="en-US" sz="4000" dirty="0"/>
          </a:p>
        </p:txBody>
      </p:sp>
      <p:sp>
        <p:nvSpPr>
          <p:cNvPr id="2" name="직사각형 1"/>
          <p:cNvSpPr/>
          <p:nvPr/>
        </p:nvSpPr>
        <p:spPr>
          <a:xfrm>
            <a:off x="619774" y="1438997"/>
            <a:ext cx="2954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err="1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MyFavoritePerson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  <a:endParaRPr lang="en-US" altLang="ko-KR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sp>
        <p:nvSpPr>
          <p:cNvPr id="4" name="직사각형 3"/>
          <p:cNvSpPr/>
          <p:nvPr/>
        </p:nvSpPr>
        <p:spPr>
          <a:xfrm rot="1139881">
            <a:off x="4821696" y="3391666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18767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68085" y="238597"/>
            <a:ext cx="43767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/>
              <a:t>클래스</a:t>
            </a:r>
            <a:endParaRPr lang="ko-KR" altLang="en-US" sz="4000" dirty="0"/>
          </a:p>
        </p:txBody>
      </p:sp>
      <p:grpSp>
        <p:nvGrpSpPr>
          <p:cNvPr id="3" name="그룹 2"/>
          <p:cNvGrpSpPr/>
          <p:nvPr/>
        </p:nvGrpSpPr>
        <p:grpSpPr>
          <a:xfrm>
            <a:off x="687920" y="961399"/>
            <a:ext cx="3563520" cy="3693319"/>
            <a:chOff x="687920" y="961399"/>
            <a:chExt cx="3563520" cy="3693319"/>
          </a:xfrm>
        </p:grpSpPr>
        <p:sp>
          <p:nvSpPr>
            <p:cNvPr id="7" name="직사각형 6"/>
            <p:cNvSpPr/>
            <p:nvPr/>
          </p:nvSpPr>
          <p:spPr>
            <a:xfrm>
              <a:off x="687920" y="961399"/>
              <a:ext cx="1800493" cy="369331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 smtClean="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Class </a:t>
              </a:r>
              <a:r>
                <a:rPr lang="en-US" altLang="ko-KR" dirty="0" smtClean="0">
                  <a:latin typeface="돋움체" panose="020B0609000101010101" pitchFamily="49" charset="-127"/>
                  <a:ea typeface="돋움체" panose="020B0609000101010101" pitchFamily="49" charset="-127"/>
                </a:rPr>
                <a:t>Person {</a:t>
              </a:r>
            </a:p>
            <a:p>
              <a:endParaRPr lang="en-US" altLang="ko-KR" dirty="0" smtClean="0">
                <a:latin typeface="돋움체" panose="020B0609000101010101" pitchFamily="49" charset="-127"/>
                <a:ea typeface="돋움체" panose="020B0609000101010101" pitchFamily="49" charset="-127"/>
              </a:endParaRPr>
            </a:p>
            <a:p>
              <a:endParaRPr lang="en-US" altLang="ko-KR" dirty="0">
                <a:latin typeface="돋움체" panose="020B0609000101010101" pitchFamily="49" charset="-127"/>
                <a:ea typeface="돋움체" panose="020B0609000101010101" pitchFamily="49" charset="-127"/>
              </a:endParaRPr>
            </a:p>
            <a:p>
              <a:endParaRPr lang="en-US" altLang="ko-KR" dirty="0" smtClean="0">
                <a:latin typeface="돋움체" panose="020B0609000101010101" pitchFamily="49" charset="-127"/>
                <a:ea typeface="돋움체" panose="020B0609000101010101" pitchFamily="49" charset="-127"/>
              </a:endParaRPr>
            </a:p>
            <a:p>
              <a:endParaRPr lang="en-US" altLang="ko-KR" dirty="0">
                <a:latin typeface="돋움체" panose="020B0609000101010101" pitchFamily="49" charset="-127"/>
                <a:ea typeface="돋움체" panose="020B0609000101010101" pitchFamily="49" charset="-127"/>
              </a:endParaRPr>
            </a:p>
            <a:p>
              <a:endParaRPr lang="en-US" altLang="ko-KR" dirty="0" smtClean="0">
                <a:latin typeface="돋움체" panose="020B0609000101010101" pitchFamily="49" charset="-127"/>
                <a:ea typeface="돋움체" panose="020B0609000101010101" pitchFamily="49" charset="-127"/>
              </a:endParaRPr>
            </a:p>
            <a:p>
              <a:endParaRPr lang="en-US" altLang="ko-KR" dirty="0">
                <a:latin typeface="돋움체" panose="020B0609000101010101" pitchFamily="49" charset="-127"/>
                <a:ea typeface="돋움체" panose="020B0609000101010101" pitchFamily="49" charset="-127"/>
              </a:endParaRPr>
            </a:p>
            <a:p>
              <a:endParaRPr lang="en-US" altLang="ko-KR" dirty="0" smtClean="0">
                <a:latin typeface="돋움체" panose="020B0609000101010101" pitchFamily="49" charset="-127"/>
                <a:ea typeface="돋움체" panose="020B0609000101010101" pitchFamily="49" charset="-127"/>
              </a:endParaRPr>
            </a:p>
            <a:p>
              <a:endParaRPr lang="en-US" altLang="ko-KR" dirty="0" smtClean="0">
                <a:latin typeface="돋움체" panose="020B0609000101010101" pitchFamily="49" charset="-127"/>
                <a:ea typeface="돋움체" panose="020B0609000101010101" pitchFamily="49" charset="-127"/>
              </a:endParaRPr>
            </a:p>
            <a:p>
              <a:endParaRPr lang="en-US" altLang="ko-KR" dirty="0">
                <a:latin typeface="돋움체" panose="020B0609000101010101" pitchFamily="49" charset="-127"/>
                <a:ea typeface="돋움체" panose="020B0609000101010101" pitchFamily="49" charset="-127"/>
              </a:endParaRPr>
            </a:p>
            <a:p>
              <a:endParaRPr lang="en-US" altLang="ko-KR" dirty="0">
                <a:latin typeface="돋움체" panose="020B0609000101010101" pitchFamily="49" charset="-127"/>
                <a:ea typeface="돋움체" panose="020B0609000101010101" pitchFamily="49" charset="-127"/>
              </a:endParaRPr>
            </a:p>
            <a:p>
              <a:endParaRPr lang="en-US" altLang="ko-KR" dirty="0" smtClean="0">
                <a:latin typeface="돋움체" panose="020B0609000101010101" pitchFamily="49" charset="-127"/>
                <a:ea typeface="돋움체" panose="020B0609000101010101" pitchFamily="49" charset="-127"/>
              </a:endParaRPr>
            </a:p>
            <a:p>
              <a:r>
                <a:rPr lang="en-US" altLang="ko-KR" dirty="0" smtClean="0">
                  <a:latin typeface="돋움체" panose="020B0609000101010101" pitchFamily="49" charset="-127"/>
                  <a:ea typeface="돋움체" panose="020B0609000101010101" pitchFamily="49" charset="-127"/>
                </a:rPr>
                <a:t>}</a:t>
              </a:r>
              <a:endPara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1296785" y="1404882"/>
              <a:ext cx="26084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 err="1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int</a:t>
              </a:r>
              <a:r>
                <a:rPr lang="en-US" altLang="ko-KR" dirty="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</a:t>
              </a:r>
              <a:r>
                <a:rPr lang="en-US" altLang="ko-KR" dirty="0" err="1" smtClean="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MyFavoriteNumber</a:t>
              </a:r>
              <a:r>
                <a:rPr lang="en-US" altLang="ko-KR" dirty="0" smtClean="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;</a:t>
              </a:r>
              <a:endPara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1296785" y="1800321"/>
              <a:ext cx="295465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 smtClean="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string</a:t>
              </a:r>
              <a:r>
                <a:rPr lang="en-US" altLang="ko-KR" dirty="0" smtClean="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</a:t>
              </a:r>
              <a:r>
                <a:rPr lang="en-US" altLang="ko-KR" dirty="0" err="1" smtClean="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MyFavoritePerson</a:t>
              </a:r>
              <a:r>
                <a:rPr lang="en-US" altLang="ko-KR" dirty="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;</a:t>
              </a: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1296785" y="2211492"/>
              <a:ext cx="180049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 smtClean="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string</a:t>
              </a:r>
              <a:r>
                <a:rPr lang="en-US" altLang="ko-KR" dirty="0" smtClean="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</a:t>
              </a:r>
              <a:r>
                <a:rPr lang="en-US" altLang="ko-KR" dirty="0" err="1" smtClean="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MyName</a:t>
              </a:r>
              <a:r>
                <a:rPr lang="en-US" altLang="ko-KR" dirty="0" smtClean="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;</a:t>
              </a:r>
              <a:endPara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1296784" y="2580824"/>
              <a:ext cx="168507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 err="1" smtClean="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flaot</a:t>
              </a:r>
              <a:r>
                <a:rPr lang="en-US" altLang="ko-KR" dirty="0" smtClean="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Height;</a:t>
              </a:r>
              <a:endPara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</p:txBody>
        </p:sp>
      </p:grpSp>
      <p:pic>
        <p:nvPicPr>
          <p:cNvPr id="21" name="그림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0116" y="4123561"/>
            <a:ext cx="8686800" cy="2043545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2991595" y="5797774"/>
            <a:ext cx="884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Person</a:t>
            </a:r>
            <a:endParaRPr lang="ko-KR" altLang="en-US" dirty="0"/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0217" y="3608525"/>
            <a:ext cx="1338965" cy="1338965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3983419" y="4533836"/>
            <a:ext cx="109930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dirty="0" err="1" smtClean="0"/>
              <a:t>MyFavoriteNumber</a:t>
            </a:r>
            <a:endParaRPr lang="ko-KR" altLang="en-US" sz="700" b="1" dirty="0"/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7594" y="3608525"/>
            <a:ext cx="1338965" cy="1338965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5500534" y="4538361"/>
            <a:ext cx="10994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dirty="0" err="1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MyFavoritePerson</a:t>
            </a:r>
            <a:endParaRPr lang="ko-KR" altLang="en-US" sz="700" b="1" dirty="0"/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4971" y="3608525"/>
            <a:ext cx="1338965" cy="1338965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7036418" y="4580199"/>
            <a:ext cx="68860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dirty="0" err="1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MyName</a:t>
            </a:r>
            <a:endParaRPr lang="ko-KR" altLang="en-US" sz="700" b="1" dirty="0"/>
          </a:p>
        </p:txBody>
      </p:sp>
      <p:pic>
        <p:nvPicPr>
          <p:cNvPr id="39" name="그림 3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2348" y="3608525"/>
            <a:ext cx="1338965" cy="1338965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8433795" y="4580198"/>
            <a:ext cx="65102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Height</a:t>
            </a:r>
            <a:endParaRPr lang="ko-KR" altLang="en-US" sz="700" b="1" dirty="0"/>
          </a:p>
        </p:txBody>
      </p:sp>
      <p:sp>
        <p:nvSpPr>
          <p:cNvPr id="19" name="직사각형 18"/>
          <p:cNvSpPr/>
          <p:nvPr/>
        </p:nvSpPr>
        <p:spPr>
          <a:xfrm>
            <a:off x="1296783" y="3095860"/>
            <a:ext cx="503214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 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Greeting(){</a:t>
            </a:r>
          </a:p>
          <a:p>
            <a:endParaRPr lang="en-US" altLang="ko-KR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</a:t>
            </a:r>
            <a:r>
              <a:rPr lang="en-US" altLang="ko-KR" dirty="0" err="1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Console.write</a:t>
            </a:r>
            <a:r>
              <a:rPr lang="en-US" altLang="ko-KR" dirty="0" err="1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Line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(“</a:t>
            </a:r>
            <a:r>
              <a:rPr lang="ko-KR" altLang="en-US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안녕하세요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”);</a:t>
            </a:r>
            <a:endParaRPr lang="en-US" altLang="ko-KR" dirty="0" smtClean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en-US" altLang="ko-KR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42305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3316" y="2219500"/>
            <a:ext cx="2043545" cy="204354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725536" y="4078379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MyFavoritePerson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68085" y="238597"/>
            <a:ext cx="31318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mtClean="0"/>
              <a:t>문자열 변수</a:t>
            </a:r>
            <a:endParaRPr lang="ko-KR" altLang="en-US" sz="4000" dirty="0"/>
          </a:p>
        </p:txBody>
      </p:sp>
      <p:sp>
        <p:nvSpPr>
          <p:cNvPr id="2" name="직사각형 1"/>
          <p:cNvSpPr/>
          <p:nvPr/>
        </p:nvSpPr>
        <p:spPr>
          <a:xfrm>
            <a:off x="619774" y="1438997"/>
            <a:ext cx="45704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err="1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MyFavoritePerson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“</a:t>
            </a:r>
            <a:r>
              <a:rPr lang="ko-KR" altLang="en-US" dirty="0" err="1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조환희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”;</a:t>
            </a:r>
            <a:endParaRPr lang="en-US" altLang="ko-KR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852907" y="1865557"/>
            <a:ext cx="274947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“</a:t>
            </a:r>
            <a:r>
              <a:rPr lang="ko-KR" altLang="en-US" sz="4000" dirty="0" err="1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조환희</a:t>
            </a:r>
            <a:r>
              <a:rPr lang="en-US" altLang="ko-KR" sz="40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”</a:t>
            </a:r>
            <a:endParaRPr lang="ko-KR" altLang="en-US" sz="4000" dirty="0"/>
          </a:p>
        </p:txBody>
      </p:sp>
      <p:sp>
        <p:nvSpPr>
          <p:cNvPr id="4" name="직사각형 3"/>
          <p:cNvSpPr/>
          <p:nvPr/>
        </p:nvSpPr>
        <p:spPr>
          <a:xfrm rot="1139881">
            <a:off x="4821696" y="3391666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endParaRPr lang="ko-KR" altLang="en-US" dirty="0"/>
          </a:p>
        </p:txBody>
      </p:sp>
      <p:cxnSp>
        <p:nvCxnSpPr>
          <p:cNvPr id="9" name="꺾인 연결선 8"/>
          <p:cNvCxnSpPr/>
          <p:nvPr/>
        </p:nvCxnSpPr>
        <p:spPr>
          <a:xfrm rot="10800000" flipV="1">
            <a:off x="5775262" y="2219500"/>
            <a:ext cx="1270099" cy="457198"/>
          </a:xfrm>
          <a:prstGeom prst="bentConnector3">
            <a:avLst>
              <a:gd name="adj1" fmla="val 99742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8349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/>
          <p:cNvGrpSpPr/>
          <p:nvPr/>
        </p:nvGrpSpPr>
        <p:grpSpPr>
          <a:xfrm>
            <a:off x="3762894" y="2360814"/>
            <a:ext cx="3918066" cy="5758042"/>
            <a:chOff x="5774574" y="2011680"/>
            <a:chExt cx="3918066" cy="5758042"/>
          </a:xfrm>
        </p:grpSpPr>
        <p:pic>
          <p:nvPicPr>
            <p:cNvPr id="24" name="그림 23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5" t="9717" r="9016" b="-42585"/>
            <a:stretch/>
          </p:blipFill>
          <p:spPr>
            <a:xfrm>
              <a:off x="5774574" y="2011680"/>
              <a:ext cx="3918066" cy="5758042"/>
            </a:xfrm>
            <a:prstGeom prst="rect">
              <a:avLst/>
            </a:prstGeom>
          </p:spPr>
        </p:pic>
        <p:sp>
          <p:nvSpPr>
            <p:cNvPr id="25" name="직사각형 24"/>
            <p:cNvSpPr/>
            <p:nvPr/>
          </p:nvSpPr>
          <p:spPr>
            <a:xfrm rot="1492564">
              <a:off x="6987937" y="4830727"/>
              <a:ext cx="99257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 err="1" smtClean="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int</a:t>
              </a:r>
              <a:r>
                <a:rPr lang="en-US" altLang="ko-KR" dirty="0" smtClean="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[4]</a:t>
              </a:r>
              <a:r>
                <a:rPr lang="en-US" altLang="ko-KR" dirty="0" smtClean="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</a:t>
              </a:r>
              <a:endParaRPr lang="ko-KR" altLang="en-US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853730" y="5832856"/>
            <a:ext cx="2146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MyFavoritePersons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68085" y="238597"/>
            <a:ext cx="33063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/>
              <a:t>정수형 배열</a:t>
            </a:r>
            <a:endParaRPr lang="ko-KR" altLang="en-US" sz="4000" dirty="0"/>
          </a:p>
        </p:txBody>
      </p:sp>
      <p:sp>
        <p:nvSpPr>
          <p:cNvPr id="2" name="직사각형 1"/>
          <p:cNvSpPr/>
          <p:nvPr/>
        </p:nvSpPr>
        <p:spPr>
          <a:xfrm>
            <a:off x="619774" y="1438997"/>
            <a:ext cx="44550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[]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err="1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MyFavoritePersons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 </a:t>
            </a:r>
            <a:r>
              <a:rPr lang="en-US" altLang="ko-KR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 </a:t>
            </a:r>
            <a:r>
              <a:rPr lang="en-US" altLang="ko-KR" dirty="0" err="1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4</a:t>
            </a:r>
            <a:r>
              <a:rPr lang="en-US" altLang="ko-KR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];</a:t>
            </a:r>
            <a:endParaRPr lang="en-US" altLang="ko-KR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04009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/>
          <p:cNvGrpSpPr/>
          <p:nvPr/>
        </p:nvGrpSpPr>
        <p:grpSpPr>
          <a:xfrm>
            <a:off x="3762894" y="2360814"/>
            <a:ext cx="3918066" cy="5758042"/>
            <a:chOff x="5774574" y="2011680"/>
            <a:chExt cx="3918066" cy="5758042"/>
          </a:xfrm>
        </p:grpSpPr>
        <p:pic>
          <p:nvPicPr>
            <p:cNvPr id="24" name="그림 23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5" t="9717" r="9016" b="-42585"/>
            <a:stretch/>
          </p:blipFill>
          <p:spPr>
            <a:xfrm>
              <a:off x="5774574" y="2011680"/>
              <a:ext cx="3918066" cy="5758042"/>
            </a:xfrm>
            <a:prstGeom prst="rect">
              <a:avLst/>
            </a:prstGeom>
          </p:spPr>
        </p:pic>
        <p:sp>
          <p:nvSpPr>
            <p:cNvPr id="25" name="직사각형 24"/>
            <p:cNvSpPr/>
            <p:nvPr/>
          </p:nvSpPr>
          <p:spPr>
            <a:xfrm rot="1492564">
              <a:off x="6987937" y="4830727"/>
              <a:ext cx="99257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 err="1" smtClean="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int</a:t>
              </a:r>
              <a:r>
                <a:rPr lang="en-US" altLang="ko-KR" dirty="0" smtClean="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[4]</a:t>
              </a:r>
              <a:r>
                <a:rPr lang="en-US" altLang="ko-KR" dirty="0" smtClean="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</a:t>
              </a:r>
              <a:endParaRPr lang="ko-KR" altLang="en-US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853730" y="5832856"/>
            <a:ext cx="2146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MyFavoritePersons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68085" y="238597"/>
            <a:ext cx="33063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/>
              <a:t>정수형 배열</a:t>
            </a:r>
            <a:endParaRPr lang="ko-KR" altLang="en-US" sz="4000" dirty="0"/>
          </a:p>
        </p:txBody>
      </p:sp>
      <p:sp>
        <p:nvSpPr>
          <p:cNvPr id="2" name="직사각형 1"/>
          <p:cNvSpPr/>
          <p:nvPr/>
        </p:nvSpPr>
        <p:spPr>
          <a:xfrm>
            <a:off x="619774" y="1438997"/>
            <a:ext cx="445506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[]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err="1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MyFavoritePersons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 </a:t>
            </a:r>
            <a:r>
              <a:rPr lang="en-US" altLang="ko-KR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 </a:t>
            </a:r>
            <a:r>
              <a:rPr lang="en-US" altLang="ko-KR" dirty="0" err="1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4</a:t>
            </a:r>
            <a:r>
              <a:rPr lang="en-US" altLang="ko-KR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];</a:t>
            </a:r>
          </a:p>
          <a:p>
            <a:endParaRPr lang="en-US" altLang="ko-KR" dirty="0" smtClean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 err="1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MyFavoritePersons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[0] = 10;</a:t>
            </a:r>
            <a:endParaRPr lang="en-US" altLang="ko-KR" dirty="0">
              <a:solidFill>
                <a:srgbClr val="0000FF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en-US" altLang="ko-KR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13489" y="3080796"/>
            <a:ext cx="10804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/>
              <a:t>10</a:t>
            </a:r>
            <a:endParaRPr lang="ko-KR" altLang="en-US" sz="4000" dirty="0"/>
          </a:p>
        </p:txBody>
      </p:sp>
      <p:cxnSp>
        <p:nvCxnSpPr>
          <p:cNvPr id="9" name="꺾인 연결선 8"/>
          <p:cNvCxnSpPr/>
          <p:nvPr/>
        </p:nvCxnSpPr>
        <p:spPr>
          <a:xfrm>
            <a:off x="4056611" y="3434739"/>
            <a:ext cx="870490" cy="838003"/>
          </a:xfrm>
          <a:prstGeom prst="bentConnector3">
            <a:avLst>
              <a:gd name="adj1" fmla="val 101567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6359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/>
          <p:cNvGrpSpPr/>
          <p:nvPr/>
        </p:nvGrpSpPr>
        <p:grpSpPr>
          <a:xfrm>
            <a:off x="3762894" y="2360814"/>
            <a:ext cx="3918066" cy="5758042"/>
            <a:chOff x="5774574" y="2011680"/>
            <a:chExt cx="3918066" cy="5758042"/>
          </a:xfrm>
        </p:grpSpPr>
        <p:pic>
          <p:nvPicPr>
            <p:cNvPr id="24" name="그림 23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5" t="9717" r="9016" b="-42585"/>
            <a:stretch/>
          </p:blipFill>
          <p:spPr>
            <a:xfrm>
              <a:off x="5774574" y="2011680"/>
              <a:ext cx="3918066" cy="5758042"/>
            </a:xfrm>
            <a:prstGeom prst="rect">
              <a:avLst/>
            </a:prstGeom>
          </p:spPr>
        </p:pic>
        <p:sp>
          <p:nvSpPr>
            <p:cNvPr id="25" name="직사각형 24"/>
            <p:cNvSpPr/>
            <p:nvPr/>
          </p:nvSpPr>
          <p:spPr>
            <a:xfrm rot="1492564">
              <a:off x="6987937" y="4830727"/>
              <a:ext cx="99257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 err="1" smtClean="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int</a:t>
              </a:r>
              <a:r>
                <a:rPr lang="en-US" altLang="ko-KR" dirty="0" smtClean="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[4]</a:t>
              </a:r>
              <a:r>
                <a:rPr lang="en-US" altLang="ko-KR" dirty="0" smtClean="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</a:t>
              </a:r>
              <a:endParaRPr lang="ko-KR" altLang="en-US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853730" y="5832856"/>
            <a:ext cx="2146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MyFavoritePersons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68085" y="238597"/>
            <a:ext cx="33063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/>
              <a:t>정수형 배열</a:t>
            </a:r>
            <a:endParaRPr lang="ko-KR" altLang="en-US" sz="4000" dirty="0"/>
          </a:p>
        </p:txBody>
      </p:sp>
      <p:sp>
        <p:nvSpPr>
          <p:cNvPr id="2" name="직사각형 1"/>
          <p:cNvSpPr/>
          <p:nvPr/>
        </p:nvSpPr>
        <p:spPr>
          <a:xfrm>
            <a:off x="619774" y="1438997"/>
            <a:ext cx="4455066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[]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err="1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MyFavoritePersons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 </a:t>
            </a:r>
            <a:r>
              <a:rPr lang="en-US" altLang="ko-KR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 </a:t>
            </a:r>
            <a:r>
              <a:rPr lang="en-US" altLang="ko-KR" dirty="0" err="1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4</a:t>
            </a:r>
            <a:r>
              <a:rPr lang="en-US" altLang="ko-KR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];</a:t>
            </a:r>
          </a:p>
          <a:p>
            <a:endParaRPr lang="en-US" altLang="ko-KR" dirty="0" smtClean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 err="1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MyFavoritePersons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[0] = 10;</a:t>
            </a:r>
            <a:endParaRPr lang="en-US" altLang="ko-KR" dirty="0">
              <a:solidFill>
                <a:srgbClr val="0000FF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 err="1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MyFavoritePersons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[1] = 12;</a:t>
            </a:r>
            <a:endParaRPr lang="en-US" altLang="ko-KR" dirty="0" smtClean="0">
              <a:solidFill>
                <a:srgbClr val="0000FF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en-US" altLang="ko-KR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96664" y="3838142"/>
            <a:ext cx="10804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/>
              <a:t>10</a:t>
            </a:r>
            <a:endParaRPr lang="ko-KR" altLang="en-US" sz="4000" dirty="0"/>
          </a:p>
        </p:txBody>
      </p:sp>
      <p:sp>
        <p:nvSpPr>
          <p:cNvPr id="12" name="TextBox 11"/>
          <p:cNvSpPr txBox="1"/>
          <p:nvPr/>
        </p:nvSpPr>
        <p:spPr>
          <a:xfrm>
            <a:off x="4836905" y="4102883"/>
            <a:ext cx="10804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/>
              <a:t>12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199789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/>
          <p:cNvGrpSpPr/>
          <p:nvPr/>
        </p:nvGrpSpPr>
        <p:grpSpPr>
          <a:xfrm>
            <a:off x="3762894" y="2360814"/>
            <a:ext cx="3918066" cy="5758042"/>
            <a:chOff x="5774574" y="2011680"/>
            <a:chExt cx="3918066" cy="5758042"/>
          </a:xfrm>
        </p:grpSpPr>
        <p:pic>
          <p:nvPicPr>
            <p:cNvPr id="24" name="그림 23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5" t="9717" r="9016" b="-42585"/>
            <a:stretch/>
          </p:blipFill>
          <p:spPr>
            <a:xfrm>
              <a:off x="5774574" y="2011680"/>
              <a:ext cx="3918066" cy="5758042"/>
            </a:xfrm>
            <a:prstGeom prst="rect">
              <a:avLst/>
            </a:prstGeom>
          </p:spPr>
        </p:pic>
        <p:sp>
          <p:nvSpPr>
            <p:cNvPr id="25" name="직사각형 24"/>
            <p:cNvSpPr/>
            <p:nvPr/>
          </p:nvSpPr>
          <p:spPr>
            <a:xfrm rot="1492564">
              <a:off x="6987937" y="4830727"/>
              <a:ext cx="99257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 err="1" smtClean="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int</a:t>
              </a:r>
              <a:r>
                <a:rPr lang="en-US" altLang="ko-KR" dirty="0" smtClean="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[4]</a:t>
              </a:r>
              <a:r>
                <a:rPr lang="en-US" altLang="ko-KR" dirty="0" smtClean="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</a:t>
              </a:r>
              <a:endParaRPr lang="ko-KR" altLang="en-US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853730" y="5832856"/>
            <a:ext cx="2146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MyFavoritePersons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68085" y="238597"/>
            <a:ext cx="33063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/>
              <a:t>정수형 배열</a:t>
            </a:r>
            <a:endParaRPr lang="ko-KR" altLang="en-US" sz="4000" dirty="0"/>
          </a:p>
        </p:txBody>
      </p:sp>
      <p:sp>
        <p:nvSpPr>
          <p:cNvPr id="2" name="직사각형 1"/>
          <p:cNvSpPr/>
          <p:nvPr/>
        </p:nvSpPr>
        <p:spPr>
          <a:xfrm>
            <a:off x="619774" y="1438997"/>
            <a:ext cx="4455066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[]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err="1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MyFavoritePersons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 </a:t>
            </a:r>
            <a:r>
              <a:rPr lang="en-US" altLang="ko-KR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 </a:t>
            </a:r>
            <a:r>
              <a:rPr lang="en-US" altLang="ko-KR" dirty="0" err="1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4</a:t>
            </a:r>
            <a:r>
              <a:rPr lang="en-US" altLang="ko-KR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];</a:t>
            </a:r>
          </a:p>
          <a:p>
            <a:endParaRPr lang="en-US" altLang="ko-KR" dirty="0" smtClean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 err="1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MyFavoritePersons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[0] = 10;</a:t>
            </a:r>
            <a:endParaRPr lang="en-US" altLang="ko-KR" dirty="0">
              <a:solidFill>
                <a:srgbClr val="0000FF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 err="1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MyFavoritePersons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[1] = 12;</a:t>
            </a:r>
            <a:endParaRPr lang="en-US" altLang="ko-KR" dirty="0" smtClean="0">
              <a:solidFill>
                <a:srgbClr val="0000FF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 err="1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MyFavoritePersons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[2] = 7;</a:t>
            </a:r>
            <a:endParaRPr lang="en-US" altLang="ko-KR" dirty="0" smtClean="0">
              <a:solidFill>
                <a:srgbClr val="0000FF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 err="1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MyFavoritePersons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[3] = 3;</a:t>
            </a:r>
            <a:endParaRPr lang="en-US" altLang="ko-KR" dirty="0" smtClean="0">
              <a:solidFill>
                <a:srgbClr val="0000FF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en-US" altLang="ko-KR" b="1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96664" y="3838142"/>
            <a:ext cx="10804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/>
              <a:t>10</a:t>
            </a:r>
            <a:endParaRPr lang="ko-KR" altLang="en-US" sz="4000" dirty="0"/>
          </a:p>
        </p:txBody>
      </p:sp>
      <p:sp>
        <p:nvSpPr>
          <p:cNvPr id="12" name="TextBox 11"/>
          <p:cNvSpPr txBox="1"/>
          <p:nvPr/>
        </p:nvSpPr>
        <p:spPr>
          <a:xfrm>
            <a:off x="4836905" y="4102883"/>
            <a:ext cx="8323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/>
              <a:t>12</a:t>
            </a:r>
            <a:endParaRPr lang="ko-KR" altLang="en-US" sz="4000" dirty="0"/>
          </a:p>
        </p:txBody>
      </p:sp>
      <p:sp>
        <p:nvSpPr>
          <p:cNvPr id="13" name="TextBox 12"/>
          <p:cNvSpPr txBox="1"/>
          <p:nvPr/>
        </p:nvSpPr>
        <p:spPr>
          <a:xfrm>
            <a:off x="5550610" y="4367624"/>
            <a:ext cx="8323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/>
              <a:t>7</a:t>
            </a:r>
            <a:endParaRPr lang="ko-KR" altLang="en-US" sz="4000" dirty="0"/>
          </a:p>
        </p:txBody>
      </p:sp>
      <p:sp>
        <p:nvSpPr>
          <p:cNvPr id="14" name="TextBox 13"/>
          <p:cNvSpPr txBox="1"/>
          <p:nvPr/>
        </p:nvSpPr>
        <p:spPr>
          <a:xfrm>
            <a:off x="6140261" y="4645066"/>
            <a:ext cx="8323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/>
              <a:t>3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268818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</TotalTime>
  <Words>621</Words>
  <Application>Microsoft Office PowerPoint</Application>
  <PresentationFormat>와이드스크린</PresentationFormat>
  <Paragraphs>480</Paragraphs>
  <Slides>40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44" baseType="lpstr">
      <vt:lpstr>돋움체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55</cp:revision>
  <dcterms:created xsi:type="dcterms:W3CDTF">2019-02-18T13:22:30Z</dcterms:created>
  <dcterms:modified xsi:type="dcterms:W3CDTF">2019-02-19T06:32:40Z</dcterms:modified>
</cp:coreProperties>
</file>