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48" r:id="rId3"/>
    <p:sldId id="349" r:id="rId4"/>
    <p:sldId id="351" r:id="rId5"/>
    <p:sldId id="350" r:id="rId6"/>
    <p:sldId id="352" r:id="rId7"/>
    <p:sldId id="353" r:id="rId8"/>
    <p:sldId id="354" r:id="rId9"/>
    <p:sldId id="355" r:id="rId10"/>
    <p:sldId id="356" r:id="rId11"/>
    <p:sldId id="257" r:id="rId12"/>
    <p:sldId id="258" r:id="rId13"/>
    <p:sldId id="259" r:id="rId14"/>
    <p:sldId id="359" r:id="rId15"/>
    <p:sldId id="362" r:id="rId16"/>
    <p:sldId id="260" r:id="rId17"/>
    <p:sldId id="360" r:id="rId18"/>
    <p:sldId id="361" r:id="rId19"/>
    <p:sldId id="358" r:id="rId20"/>
    <p:sldId id="3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90329468250275E-2"/>
          <c:y val="0.1383354663848877"/>
          <c:w val="0.90285283327102661"/>
          <c:h val="0.59059756994247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KoAlpaca 12.8B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952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E1-4B8E-865B-8ED2958057BC}"/>
              </c:ext>
            </c:extLst>
          </c:dPt>
          <c:dLbls>
            <c:dLbl>
              <c:idx val="0"/>
              <c:layout>
                <c:manualLayout>
                  <c:x val="-5.7376064360141754E-3"/>
                  <c:y val="9.43465624004602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E1-4B8E-865B-8ED2958057BC}"/>
                </c:ext>
              </c:extLst>
            </c:dLbl>
            <c:dLbl>
              <c:idx val="1"/>
              <c:layout>
                <c:manualLayout>
                  <c:x val="-5.7376064360141754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E1-4B8E-865B-8ED2958057BC}"/>
                </c:ext>
              </c:extLst>
            </c:dLbl>
            <c:dLbl>
              <c:idx val="2"/>
              <c:layout>
                <c:manualLayout>
                  <c:x val="-8.606409654021263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E1-4B8E-865B-8ED2958057BC}"/>
                </c:ext>
              </c:extLst>
            </c:dLbl>
            <c:dLbl>
              <c:idx val="3"/>
              <c:layout>
                <c:manualLayout>
                  <c:x val="-8.6064096540212631E-3"/>
                  <c:y val="4.71732812002301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E1-4B8E-865B-8ED2958057BC}"/>
                </c:ext>
              </c:extLst>
            </c:dLbl>
            <c:dLbl>
              <c:idx val="4"/>
              <c:layout>
                <c:manualLayout>
                  <c:x val="-8.6064096540212631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E1-4B8E-865B-8ED2958057BC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3.16</c:v>
                </c:pt>
                <c:pt idx="1">
                  <c:v>3.14</c:v>
                </c:pt>
                <c:pt idx="2">
                  <c:v>2.73</c:v>
                </c:pt>
                <c:pt idx="3">
                  <c:v>2.88</c:v>
                </c:pt>
                <c:pt idx="4">
                  <c:v>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E1-4B8E-865B-8ED295805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KULLM 12.8B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3.7</c:v>
                </c:pt>
                <c:pt idx="1">
                  <c:v>4.09</c:v>
                </c:pt>
                <c:pt idx="2">
                  <c:v>3.61</c:v>
                </c:pt>
                <c:pt idx="3">
                  <c:v>3.92</c:v>
                </c:pt>
                <c:pt idx="4">
                  <c:v>3.77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DE1-4B8E-865B-8ED2958057BC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vaiv팀</c:v>
                </c:pt>
              </c:strCache>
            </c:strRef>
          </c:tx>
          <c:spPr>
            <a:solidFill>
              <a:srgbClr val="93CF6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500" b="0" i="0" u="none">
                    <a:solidFill>
                      <a:srgbClr val="000000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4.4000000000000004</c:v>
                </c:pt>
                <c:pt idx="1">
                  <c:v>4.57</c:v>
                </c:pt>
                <c:pt idx="2">
                  <c:v>4.38</c:v>
                </c:pt>
                <c:pt idx="3">
                  <c:v>4.5199999999999996</c:v>
                </c:pt>
                <c:pt idx="4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DE1-4B8E-865B-8ED2958057B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VAIV 12.8B(sft)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600" b="1" i="0" u="none">
                    <a:solidFill>
                      <a:srgbClr val="0000FF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4.41</c:v>
                </c:pt>
                <c:pt idx="1">
                  <c:v>4.55</c:v>
                </c:pt>
                <c:pt idx="2">
                  <c:v>4.3899999999999997</c:v>
                </c:pt>
                <c:pt idx="3">
                  <c:v>4.4800000000000004</c:v>
                </c:pt>
                <c:pt idx="4">
                  <c:v>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E1-4B8E-865B-8ED2958057BC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GPT-3.5</c:v>
                </c:pt>
              </c:strCache>
            </c:strRef>
          </c:tx>
          <c:spPr>
            <a:solidFill>
              <a:schemeClr val="accent4"/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4.7</c:v>
                </c:pt>
                <c:pt idx="1">
                  <c:v>4.9400000000000004</c:v>
                </c:pt>
                <c:pt idx="2">
                  <c:v>4.8499999999999996</c:v>
                </c:pt>
                <c:pt idx="3">
                  <c:v>4.93</c:v>
                </c:pt>
                <c:pt idx="4">
                  <c:v>4.8600000000000003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DE1-4B8E-865B-8ED295805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9"/>
        <c:axId val="1964396751"/>
        <c:axId val="1964387631"/>
      </c:barChart>
      <c:catAx>
        <c:axId val="196439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200" b="1" i="0" u="none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87631"/>
        <c:crosses val="autoZero"/>
        <c:auto val="1"/>
        <c:lblAlgn val="ctr"/>
        <c:lblOffset val="100"/>
        <c:tickMarkSkip val="1"/>
        <c:noMultiLvlLbl val="0"/>
      </c:catAx>
      <c:valAx>
        <c:axId val="1964387631"/>
        <c:scaling>
          <c:orientation val="minMax"/>
          <c:max val="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96751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b"/>
      <c:layout>
        <c:manualLayout>
          <c:xMode val="edge"/>
          <c:yMode val="edge"/>
          <c:x val="0"/>
          <c:y val="0.81671988964080811"/>
          <c:w val="0.99401235580444336"/>
          <c:h val="0.18328012526035309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200" b="0" i="0" u="none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Gothic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NanumGothic"/>
          <a:ea typeface="NanumGothic"/>
          <a:cs typeface="NanumGothic"/>
          <a:sym typeface="NanumGothic"/>
        </a:defRPr>
      </a:pPr>
      <a:endParaRPr lang="ko-KR"/>
    </a:p>
  </c:txPr>
  <c:externalData r:id="rId1">
    <c:autoUpdate val="0"/>
  </c:externalData>
  <c:userShapes r:id="rId2"/>
  <c:extLst>
    <c:ext uri="CC8EB2C9-7E31-499d-B8F2-F6CE61031016">
      <ho:hncChartStyle xmlns:ho="http://schemas.haansoft.com/office/8.0" layoutIndex="-1" colorIndex="-1" styleIndex="-1"/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90329468250275E-2"/>
          <c:y val="0.1383354663848877"/>
          <c:w val="0.90285283327102661"/>
          <c:h val="0.59059756994247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SFT+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952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ED-4B09-B7AA-4DFCDA45E0A6}"/>
              </c:ext>
            </c:extLst>
          </c:dPt>
          <c:dLbls>
            <c:dLbl>
              <c:idx val="0"/>
              <c:layout>
                <c:manualLayout>
                  <c:x val="-5.7376064360141754E-3"/>
                  <c:y val="9.43465624004602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ED-4B09-B7AA-4DFCDA45E0A6}"/>
                </c:ext>
              </c:extLst>
            </c:dLbl>
            <c:dLbl>
              <c:idx val="1"/>
              <c:layout>
                <c:manualLayout>
                  <c:x val="-5.7376064360141754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ED-4B09-B7AA-4DFCDA45E0A6}"/>
                </c:ext>
              </c:extLst>
            </c:dLbl>
            <c:dLbl>
              <c:idx val="2"/>
              <c:layout>
                <c:manualLayout>
                  <c:x val="-8.606409654021263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4ED-4B09-B7AA-4DFCDA45E0A6}"/>
                </c:ext>
              </c:extLst>
            </c:dLbl>
            <c:dLbl>
              <c:idx val="3"/>
              <c:layout>
                <c:manualLayout>
                  <c:x val="-8.6064096540212631E-3"/>
                  <c:y val="4.71732812002301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4ED-4B09-B7AA-4DFCDA45E0A6}"/>
                </c:ext>
              </c:extLst>
            </c:dLbl>
            <c:dLbl>
              <c:idx val="4"/>
              <c:layout>
                <c:manualLayout>
                  <c:x val="-8.6064096540212631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4ED-4B09-B7AA-4DFCDA45E0A6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1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4.0999999999999996</c:v>
                </c:pt>
                <c:pt idx="1">
                  <c:v>4.8899999999999997</c:v>
                </c:pt>
                <c:pt idx="2">
                  <c:v>4.34</c:v>
                </c:pt>
                <c:pt idx="3">
                  <c:v>3.87</c:v>
                </c:pt>
                <c:pt idx="4">
                  <c:v>4.2</c:v>
                </c:pt>
                <c:pt idx="5">
                  <c:v>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ED-4B09-B7AA-4DFCDA45E0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vaiv팀 RLHF 6th</c:v>
                </c:pt>
              </c:strCache>
            </c:strRef>
          </c:tx>
          <c:spPr>
            <a:solidFill>
              <a:srgbClr val="88C31F"/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1" i="0" u="none" baseline="0">
                    <a:solidFill>
                      <a:schemeClr val="tx1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4.3099999999999996</c:v>
                </c:pt>
                <c:pt idx="1">
                  <c:v>4.9000000000000004</c:v>
                </c:pt>
                <c:pt idx="2">
                  <c:v>4.58</c:v>
                </c:pt>
                <c:pt idx="3">
                  <c:v>4.29</c:v>
                </c:pt>
                <c:pt idx="4">
                  <c:v>4.3899999999999997</c:v>
                </c:pt>
                <c:pt idx="5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4ED-4B09-B7AA-4DFCDA45E0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vaiv팀 RLHF 7th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 baseline="0">
                    <a:solidFill>
                      <a:srgbClr val="FF0000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4.28</c:v>
                </c:pt>
                <c:pt idx="1">
                  <c:v>4.9400000000000004</c:v>
                </c:pt>
                <c:pt idx="2">
                  <c:v>4.6399999999999997</c:v>
                </c:pt>
                <c:pt idx="3">
                  <c:v>4.24</c:v>
                </c:pt>
                <c:pt idx="4">
                  <c:v>4.4400000000000004</c:v>
                </c:pt>
                <c:pt idx="5">
                  <c:v>4.33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ED-4B09-B7AA-4DFCDA45E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396751"/>
        <c:axId val="1964387631"/>
      </c:barChart>
      <c:catAx>
        <c:axId val="196439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200" b="1" i="0" u="none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87631"/>
        <c:crosses val="autoZero"/>
        <c:auto val="1"/>
        <c:lblAlgn val="ctr"/>
        <c:lblOffset val="100"/>
        <c:tickMarkSkip val="1"/>
        <c:noMultiLvlLbl val="0"/>
      </c:catAx>
      <c:valAx>
        <c:axId val="196438763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9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575654457814898E-2"/>
          <c:y val="0.85619116996794065"/>
          <c:w val="0.85107433290811751"/>
          <c:h val="6.007369346386706E-2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200" b="0" i="0" u="none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Gothic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NanumGothic"/>
          <a:ea typeface="NanumGothic"/>
          <a:cs typeface="NanumGothic"/>
          <a:sym typeface="NanumGothic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일상대화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KoAlpaca 12.8b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3.16</c:v>
                </c:pt>
                <c:pt idx="1">
                  <c:v>3.14</c:v>
                </c:pt>
                <c:pt idx="2">
                  <c:v>2.73</c:v>
                </c:pt>
                <c:pt idx="3">
                  <c:v>2.88</c:v>
                </c:pt>
                <c:pt idx="4">
                  <c:v>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B-4E5E-8A58-C3D97276FA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KULLM 12.8b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3.7</c:v>
                </c:pt>
                <c:pt idx="1">
                  <c:v>4.09</c:v>
                </c:pt>
                <c:pt idx="2">
                  <c:v>3.61</c:v>
                </c:pt>
                <c:pt idx="3">
                  <c:v>3.92</c:v>
                </c:pt>
                <c:pt idx="4">
                  <c:v>3.77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EB-4E5E-8A58-C3D97276FA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SFT+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4.41</c:v>
                </c:pt>
                <c:pt idx="1">
                  <c:v>4.55</c:v>
                </c:pt>
                <c:pt idx="2">
                  <c:v>4.3899999999999997</c:v>
                </c:pt>
                <c:pt idx="3">
                  <c:v>4.4800000000000004</c:v>
                </c:pt>
                <c:pt idx="4">
                  <c:v>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EB-4E5E-8A58-C3D97276FA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llmteam-final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4.59</c:v>
                </c:pt>
                <c:pt idx="1">
                  <c:v>4.57</c:v>
                </c:pt>
                <c:pt idx="2">
                  <c:v>4.55</c:v>
                </c:pt>
                <c:pt idx="3">
                  <c:v>4.53</c:v>
                </c:pt>
                <c:pt idx="4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EB-4E5E-8A58-C3D97276FA4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viveteam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3.63</c:v>
                </c:pt>
                <c:pt idx="1">
                  <c:v>4.3</c:v>
                </c:pt>
                <c:pt idx="2">
                  <c:v>3.79</c:v>
                </c:pt>
                <c:pt idx="3">
                  <c:v>4.07</c:v>
                </c:pt>
                <c:pt idx="4">
                  <c:v>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EB-4E5E-8A58-C3D97276FA4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GPT-3.5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4.7</c:v>
                </c:pt>
                <c:pt idx="1">
                  <c:v>4.9400000000000004</c:v>
                </c:pt>
                <c:pt idx="2">
                  <c:v>4.8499999999999996</c:v>
                </c:pt>
                <c:pt idx="3">
                  <c:v>4.93</c:v>
                </c:pt>
                <c:pt idx="4">
                  <c:v>4.8600000000000003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EB-4E5E-8A58-C3D97276F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1646879"/>
        <c:axId val="853588255"/>
      </c:barChart>
      <c:catAx>
        <c:axId val="73164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3588255"/>
        <c:crosses val="autoZero"/>
        <c:auto val="1"/>
        <c:lblAlgn val="ctr"/>
        <c:lblOffset val="100"/>
        <c:noMultiLvlLbl val="0"/>
      </c:catAx>
      <c:valAx>
        <c:axId val="85358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64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혐오표현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KoAlpaca 12.8b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무해함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4.25</c:v>
                </c:pt>
                <c:pt idx="1">
                  <c:v>3.08</c:v>
                </c:pt>
                <c:pt idx="2">
                  <c:v>2.76</c:v>
                </c:pt>
                <c:pt idx="3">
                  <c:v>2.84</c:v>
                </c:pt>
                <c:pt idx="4">
                  <c:v>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7-4F7B-8075-2218F8BC09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KULLM 12.8b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무해함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4.59</c:v>
                </c:pt>
                <c:pt idx="1">
                  <c:v>4.24</c:v>
                </c:pt>
                <c:pt idx="2">
                  <c:v>3.87</c:v>
                </c:pt>
                <c:pt idx="3">
                  <c:v>4.0599999999999996</c:v>
                </c:pt>
                <c:pt idx="4">
                  <c:v>4.05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7-4F7B-8075-2218F8BC09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SFT+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무해함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4.92</c:v>
                </c:pt>
                <c:pt idx="2">
                  <c:v>4.87</c:v>
                </c:pt>
                <c:pt idx="3">
                  <c:v>4.87</c:v>
                </c:pt>
                <c:pt idx="4">
                  <c:v>4.91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7-4F7B-8075-2218F8BC09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llmteam-final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무해함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4.99</c:v>
                </c:pt>
                <c:pt idx="1">
                  <c:v>4.87</c:v>
                </c:pt>
                <c:pt idx="2">
                  <c:v>4.84</c:v>
                </c:pt>
                <c:pt idx="3">
                  <c:v>4.8600000000000003</c:v>
                </c:pt>
                <c:pt idx="4">
                  <c:v>4.87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F7-4F7B-8075-2218F8BC09D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viveteam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무해함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4.91</c:v>
                </c:pt>
                <c:pt idx="2">
                  <c:v>4.84</c:v>
                </c:pt>
                <c:pt idx="3">
                  <c:v>4.8499999999999996</c:v>
                </c:pt>
                <c:pt idx="4">
                  <c:v>4.88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F7-4F7B-8075-2218F8BC09D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GPT-3.5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무해함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전반적인 품질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4.9800000000000004</c:v>
                </c:pt>
                <c:pt idx="1">
                  <c:v>4.82</c:v>
                </c:pt>
                <c:pt idx="2">
                  <c:v>4.76</c:v>
                </c:pt>
                <c:pt idx="3">
                  <c:v>4.7699999999999996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1F7-4F7B-8075-2218F8BC0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1646879"/>
        <c:axId val="853588255"/>
      </c:barChart>
      <c:catAx>
        <c:axId val="73164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3588255"/>
        <c:crosses val="autoZero"/>
        <c:auto val="1"/>
        <c:lblAlgn val="ctr"/>
        <c:lblOffset val="100"/>
        <c:noMultiLvlLbl val="0"/>
      </c:catAx>
      <c:valAx>
        <c:axId val="85358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64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90329468250275E-2"/>
          <c:y val="0.1383354663848877"/>
          <c:w val="0.90285283327102661"/>
          <c:h val="0.59059756994247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KoAlpaca 12.8B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952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EC-4836-B888-A244362E2E29}"/>
              </c:ext>
            </c:extLst>
          </c:dPt>
          <c:dLbls>
            <c:dLbl>
              <c:idx val="0"/>
              <c:layout>
                <c:manualLayout>
                  <c:x val="-5.7376064360141754E-3"/>
                  <c:y val="9.43465624004602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EC-4836-B888-A244362E2E29}"/>
                </c:ext>
              </c:extLst>
            </c:dLbl>
            <c:dLbl>
              <c:idx val="1"/>
              <c:layout>
                <c:manualLayout>
                  <c:x val="-5.7376064360141754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EC-4836-B888-A244362E2E29}"/>
                </c:ext>
              </c:extLst>
            </c:dLbl>
            <c:dLbl>
              <c:idx val="2"/>
              <c:layout>
                <c:manualLayout>
                  <c:x val="-8.606409654021263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EC-4836-B888-A244362E2E29}"/>
                </c:ext>
              </c:extLst>
            </c:dLbl>
            <c:dLbl>
              <c:idx val="3"/>
              <c:layout>
                <c:manualLayout>
                  <c:x val="-8.6064096540212631E-3"/>
                  <c:y val="4.71732812002301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EC-4836-B888-A244362E2E29}"/>
                </c:ext>
              </c:extLst>
            </c:dLbl>
            <c:dLbl>
              <c:idx val="4"/>
              <c:layout>
                <c:manualLayout>
                  <c:x val="-8.6064096540212631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EC-4836-B888-A244362E2E29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3.16</c:v>
                </c:pt>
                <c:pt idx="1">
                  <c:v>3.14</c:v>
                </c:pt>
                <c:pt idx="2">
                  <c:v>2.73</c:v>
                </c:pt>
                <c:pt idx="3">
                  <c:v>2.88</c:v>
                </c:pt>
                <c:pt idx="4">
                  <c:v>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EC-4836-B888-A244362E2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KULLM 12.8B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3.7</c:v>
                </c:pt>
                <c:pt idx="1">
                  <c:v>4.09</c:v>
                </c:pt>
                <c:pt idx="2">
                  <c:v>3.61</c:v>
                </c:pt>
                <c:pt idx="3">
                  <c:v>3.92</c:v>
                </c:pt>
                <c:pt idx="4">
                  <c:v>3.77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EC-4836-B888-A244362E2E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SFT+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900" b="0" i="0" u="none">
                    <a:solidFill>
                      <a:srgbClr val="000000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4.41</c:v>
                </c:pt>
                <c:pt idx="1">
                  <c:v>4.55</c:v>
                </c:pt>
                <c:pt idx="2">
                  <c:v>4.3899999999999997</c:v>
                </c:pt>
                <c:pt idx="3">
                  <c:v>4.4800000000000004</c:v>
                </c:pt>
                <c:pt idx="4">
                  <c:v>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EC-4836-B888-A244362E2E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llm팀 final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1" i="0" u="none">
                    <a:solidFill>
                      <a:srgbClr val="0000FF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4.59</c:v>
                </c:pt>
                <c:pt idx="1">
                  <c:v>4.57</c:v>
                </c:pt>
                <c:pt idx="2">
                  <c:v>4.55</c:v>
                </c:pt>
                <c:pt idx="3">
                  <c:v>4.53</c:v>
                </c:pt>
                <c:pt idx="4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0EC-4836-B888-A244362E2E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vaivRLHF_6th</c:v>
                </c:pt>
              </c:strCache>
            </c:strRef>
          </c:tx>
          <c:spPr>
            <a:solidFill>
              <a:srgbClr val="88C31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4.32</c:v>
                </c:pt>
                <c:pt idx="1">
                  <c:v>4.63</c:v>
                </c:pt>
                <c:pt idx="2">
                  <c:v>4.2699999999999996</c:v>
                </c:pt>
                <c:pt idx="3">
                  <c:v>4.37</c:v>
                </c:pt>
                <c:pt idx="4">
                  <c:v>4.28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EC-4836-B888-A244362E2E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GPT-3.5</c:v>
                </c:pt>
              </c:strCache>
            </c:strRef>
          </c:tx>
          <c:spPr>
            <a:solidFill>
              <a:schemeClr val="accent4"/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4.7</c:v>
                </c:pt>
                <c:pt idx="1">
                  <c:v>4.9400000000000004</c:v>
                </c:pt>
                <c:pt idx="2">
                  <c:v>4.8499999999999996</c:v>
                </c:pt>
                <c:pt idx="3">
                  <c:v>4.93</c:v>
                </c:pt>
                <c:pt idx="4">
                  <c:v>4.8600000000000003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0EC-4836-B888-A244362E2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396751"/>
        <c:axId val="1964387631"/>
      </c:barChart>
      <c:catAx>
        <c:axId val="196439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200" b="1" i="0" u="none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87631"/>
        <c:crosses val="autoZero"/>
        <c:auto val="1"/>
        <c:lblAlgn val="ctr"/>
        <c:lblOffset val="100"/>
        <c:tickMarkSkip val="1"/>
        <c:noMultiLvlLbl val="0"/>
      </c:catAx>
      <c:valAx>
        <c:axId val="196438763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9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671988964080811"/>
          <c:w val="0.99401235580444336"/>
          <c:h val="0.18328012526035309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200" b="0" i="0" u="none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Gothic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NanumGothic"/>
          <a:ea typeface="NanumGothic"/>
          <a:cs typeface="NanumGothic"/>
          <a:sym typeface="NanumGothic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90329468250275E-2"/>
          <c:y val="0.1383354663848877"/>
          <c:w val="0.90285283327102661"/>
          <c:h val="0.59059756994247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SFT+</c:v>
                </c:pt>
              </c:strCache>
            </c:strRef>
          </c:tx>
          <c:spPr>
            <a:solidFill>
              <a:schemeClr val="dk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4.08</c:v>
                </c:pt>
                <c:pt idx="1">
                  <c:v>4.95</c:v>
                </c:pt>
                <c:pt idx="2">
                  <c:v>4.3600000000000003</c:v>
                </c:pt>
                <c:pt idx="3">
                  <c:v>3.95</c:v>
                </c:pt>
                <c:pt idx="4">
                  <c:v>4.32</c:v>
                </c:pt>
                <c:pt idx="5">
                  <c:v>4.1399999999999997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9A-4198-9684-996C148EA2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vaiv팀 RLHF_6th</c:v>
                </c:pt>
              </c:strCache>
            </c:strRef>
          </c:tx>
          <c:spPr>
            <a:solidFill>
              <a:srgbClr val="88C31F"/>
            </a:solidFill>
            <a:ln w="952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B9A-4198-9684-996C148EA28C}"/>
              </c:ext>
            </c:extLst>
          </c:dPt>
          <c:dPt>
            <c:idx val="1"/>
            <c:invertIfNegative val="0"/>
            <c:bubble3D val="0"/>
            <c:spPr/>
            <c:extLst>
              <c:ext xmlns:c16="http://schemas.microsoft.com/office/drawing/2014/chart" uri="{C3380CC4-5D6E-409C-BE32-E72D297353CC}">
                <c16:uniqueId val="{00000004-6B9A-4198-9684-996C148EA28C}"/>
              </c:ext>
            </c:extLst>
          </c:dPt>
          <c:dLbls>
            <c:dLbl>
              <c:idx val="0"/>
              <c:layout>
                <c:manualLayout>
                  <c:x val="-5.7376064360141754E-3"/>
                  <c:y val="9.43465624004602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9A-4198-9684-996C148EA28C}"/>
                </c:ext>
              </c:extLst>
            </c:dLbl>
            <c:dLbl>
              <c:idx val="1"/>
              <c:layout>
                <c:manualLayout>
                  <c:x val="-5.7376064360141754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9A-4198-9684-996C148EA28C}"/>
                </c:ext>
              </c:extLst>
            </c:dLbl>
            <c:dLbl>
              <c:idx val="2"/>
              <c:layout>
                <c:manualLayout>
                  <c:x val="-8.606409654021263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B9A-4198-9684-996C148EA28C}"/>
                </c:ext>
              </c:extLst>
            </c:dLbl>
            <c:dLbl>
              <c:idx val="3"/>
              <c:layout>
                <c:manualLayout>
                  <c:x val="-8.6064096540212631E-3"/>
                  <c:y val="4.71732812002301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9A-4198-9684-996C148EA28C}"/>
                </c:ext>
              </c:extLst>
            </c:dLbl>
            <c:dLbl>
              <c:idx val="4"/>
              <c:layout>
                <c:manualLayout>
                  <c:x val="-8.6064096540212631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9A-4198-9684-996C148EA28C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1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4.08</c:v>
                </c:pt>
                <c:pt idx="1">
                  <c:v>4.96</c:v>
                </c:pt>
                <c:pt idx="2">
                  <c:v>4.58</c:v>
                </c:pt>
                <c:pt idx="3">
                  <c:v>4.18</c:v>
                </c:pt>
                <c:pt idx="4">
                  <c:v>4.5</c:v>
                </c:pt>
                <c:pt idx="5">
                  <c:v>4.3099999999999996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9A-4198-9684-996C148EA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396751"/>
        <c:axId val="1964387631"/>
      </c:barChart>
      <c:catAx>
        <c:axId val="196439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200" b="1" i="0" u="none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87631"/>
        <c:crosses val="autoZero"/>
        <c:auto val="1"/>
        <c:lblAlgn val="ctr"/>
        <c:lblOffset val="100"/>
        <c:tickMarkSkip val="1"/>
        <c:noMultiLvlLbl val="0"/>
      </c:catAx>
      <c:valAx>
        <c:axId val="196438763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9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671988964080811"/>
          <c:w val="0.99401235580444336"/>
          <c:h val="0.18328012526035309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200" b="0" i="0" u="none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Gothic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NanumGothic"/>
          <a:ea typeface="NanumGothic"/>
          <a:cs typeface="NanumGothic"/>
          <a:sym typeface="NanumGothic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90329468250275E-2"/>
          <c:y val="0.1383354663848877"/>
          <c:w val="0.90285283327102661"/>
          <c:h val="0.59059756994247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SFT+</c:v>
                </c:pt>
              </c:strCache>
            </c:strRef>
          </c:tx>
          <c:spPr>
            <a:solidFill>
              <a:schemeClr val="dk2"/>
            </a:solidFill>
            <a:ln w="952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98-4995-B5F8-A40C0EC0F465}"/>
              </c:ext>
            </c:extLst>
          </c:dPt>
          <c:dLbls>
            <c:dLbl>
              <c:idx val="0"/>
              <c:layout>
                <c:manualLayout>
                  <c:x val="-5.7376064360141754E-3"/>
                  <c:y val="9.43465624004602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98-4995-B5F8-A40C0EC0F465}"/>
                </c:ext>
              </c:extLst>
            </c:dLbl>
            <c:dLbl>
              <c:idx val="1"/>
              <c:layout>
                <c:manualLayout>
                  <c:x val="-5.7376064360141754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98-4995-B5F8-A40C0EC0F465}"/>
                </c:ext>
              </c:extLst>
            </c:dLbl>
            <c:dLbl>
              <c:idx val="2"/>
              <c:layout>
                <c:manualLayout>
                  <c:x val="-8.606409654021263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98-4995-B5F8-A40C0EC0F465}"/>
                </c:ext>
              </c:extLst>
            </c:dLbl>
            <c:dLbl>
              <c:idx val="3"/>
              <c:layout>
                <c:manualLayout>
                  <c:x val="-8.6064096540212631E-3"/>
                  <c:y val="4.71732812002301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98-4995-B5F8-A40C0EC0F465}"/>
                </c:ext>
              </c:extLst>
            </c:dLbl>
            <c:dLbl>
              <c:idx val="4"/>
              <c:layout>
                <c:manualLayout>
                  <c:x val="-8.6064096540212631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98-4995-B5F8-A40C0EC0F465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1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4.0999999999999996</c:v>
                </c:pt>
                <c:pt idx="1">
                  <c:v>4.8899999999999997</c:v>
                </c:pt>
                <c:pt idx="2">
                  <c:v>4.34</c:v>
                </c:pt>
                <c:pt idx="3">
                  <c:v>3.87</c:v>
                </c:pt>
                <c:pt idx="4">
                  <c:v>4.2</c:v>
                </c:pt>
                <c:pt idx="5">
                  <c:v>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98-4995-B5F8-A40C0EC0F4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vaiv팀 RLHF 6th</c:v>
                </c:pt>
              </c:strCache>
            </c:strRef>
          </c:tx>
          <c:spPr>
            <a:solidFill>
              <a:srgbClr val="88C31F"/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1" i="0" u="none">
                    <a:solidFill>
                      <a:srgbClr val="0000FF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4.3099999999999996</c:v>
                </c:pt>
                <c:pt idx="1">
                  <c:v>4.9000000000000004</c:v>
                </c:pt>
                <c:pt idx="2">
                  <c:v>4.58</c:v>
                </c:pt>
                <c:pt idx="3">
                  <c:v>4.29</c:v>
                </c:pt>
                <c:pt idx="4">
                  <c:v>4.3899999999999997</c:v>
                </c:pt>
                <c:pt idx="5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F98-4995-B5F8-A40C0EC0F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396751"/>
        <c:axId val="1964387631"/>
      </c:barChart>
      <c:catAx>
        <c:axId val="196439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200" b="1" i="0" u="none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87631"/>
        <c:crosses val="autoZero"/>
        <c:auto val="1"/>
        <c:lblAlgn val="ctr"/>
        <c:lblOffset val="100"/>
        <c:tickMarkSkip val="1"/>
        <c:noMultiLvlLbl val="0"/>
      </c:catAx>
      <c:valAx>
        <c:axId val="196438763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9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269280612468719E-3"/>
          <c:y val="0.79814010858535767"/>
          <c:w val="0.99401235580444336"/>
          <c:h val="0.18328012526035309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200" b="0" i="0" u="none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Gothic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NanumGothic"/>
          <a:ea typeface="NanumGothic"/>
          <a:cs typeface="NanumGothic"/>
          <a:sym typeface="NanumGothic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90329468250275E-2"/>
          <c:y val="0.1383354663848877"/>
          <c:w val="0.90285283327102661"/>
          <c:h val="0.59059756994247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KoAlpaca 12.8B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952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85-4135-8CCA-9F4BEC92D74E}"/>
              </c:ext>
            </c:extLst>
          </c:dPt>
          <c:dLbls>
            <c:dLbl>
              <c:idx val="0"/>
              <c:layout>
                <c:manualLayout>
                  <c:x val="-5.7376064360141754E-3"/>
                  <c:y val="9.43465624004602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85-4135-8CCA-9F4BEC92D74E}"/>
                </c:ext>
              </c:extLst>
            </c:dLbl>
            <c:dLbl>
              <c:idx val="1"/>
              <c:layout>
                <c:manualLayout>
                  <c:x val="-5.7376064360141754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85-4135-8CCA-9F4BEC92D74E}"/>
                </c:ext>
              </c:extLst>
            </c:dLbl>
            <c:dLbl>
              <c:idx val="2"/>
              <c:layout>
                <c:manualLayout>
                  <c:x val="-8.606409654021263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85-4135-8CCA-9F4BEC92D74E}"/>
                </c:ext>
              </c:extLst>
            </c:dLbl>
            <c:dLbl>
              <c:idx val="3"/>
              <c:layout>
                <c:manualLayout>
                  <c:x val="-8.6064096540212631E-3"/>
                  <c:y val="4.71732812002301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85-4135-8CCA-9F4BEC92D74E}"/>
                </c:ext>
              </c:extLst>
            </c:dLbl>
            <c:dLbl>
              <c:idx val="4"/>
              <c:layout>
                <c:manualLayout>
                  <c:x val="-8.6064096540212631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85-4135-8CCA-9F4BEC92D74E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3.16</c:v>
                </c:pt>
                <c:pt idx="1">
                  <c:v>3.14</c:v>
                </c:pt>
                <c:pt idx="2">
                  <c:v>2.73</c:v>
                </c:pt>
                <c:pt idx="3">
                  <c:v>2.88</c:v>
                </c:pt>
                <c:pt idx="4">
                  <c:v>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85-4135-8CCA-9F4BEC92D7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KULLM 12.8B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3.7</c:v>
                </c:pt>
                <c:pt idx="1">
                  <c:v>4.09</c:v>
                </c:pt>
                <c:pt idx="2">
                  <c:v>3.61</c:v>
                </c:pt>
                <c:pt idx="3">
                  <c:v>3.92</c:v>
                </c:pt>
                <c:pt idx="4">
                  <c:v>3.77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585-4135-8CCA-9F4BEC92D7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SFT+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900" b="0" i="0" u="none">
                    <a:solidFill>
                      <a:srgbClr val="000000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4.41</c:v>
                </c:pt>
                <c:pt idx="1">
                  <c:v>4.55</c:v>
                </c:pt>
                <c:pt idx="2">
                  <c:v>4.3899999999999997</c:v>
                </c:pt>
                <c:pt idx="3">
                  <c:v>4.4800000000000004</c:v>
                </c:pt>
                <c:pt idx="4">
                  <c:v>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85-4135-8CCA-9F4BEC92D74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llm팀 final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1" i="0" u="none">
                    <a:solidFill>
                      <a:srgbClr val="0000FF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4.59</c:v>
                </c:pt>
                <c:pt idx="1">
                  <c:v>4.57</c:v>
                </c:pt>
                <c:pt idx="2">
                  <c:v>4.55</c:v>
                </c:pt>
                <c:pt idx="3">
                  <c:v>4.53</c:v>
                </c:pt>
                <c:pt idx="4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585-4135-8CCA-9F4BEC92D74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vaivRLHF_6th</c:v>
                </c:pt>
              </c:strCache>
            </c:strRef>
          </c:tx>
          <c:spPr>
            <a:solidFill>
              <a:srgbClr val="88C31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0" i="0" u="none">
                    <a:solidFill>
                      <a:sysClr val="windowText" lastClr="000000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4.32</c:v>
                </c:pt>
                <c:pt idx="1">
                  <c:v>4.63</c:v>
                </c:pt>
                <c:pt idx="2">
                  <c:v>4.2699999999999996</c:v>
                </c:pt>
                <c:pt idx="3">
                  <c:v>4.37</c:v>
                </c:pt>
                <c:pt idx="4">
                  <c:v>4.28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85-4135-8CCA-9F4BEC92D74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vaivRLHF_7th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1" i="0" u="none">
                    <a:solidFill>
                      <a:srgbClr val="FF0000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4.3099999999999996</c:v>
                </c:pt>
                <c:pt idx="1">
                  <c:v>4.5999999999999996</c:v>
                </c:pt>
                <c:pt idx="2">
                  <c:v>4.2699999999999996</c:v>
                </c:pt>
                <c:pt idx="3">
                  <c:v>4.34</c:v>
                </c:pt>
                <c:pt idx="4">
                  <c:v>4.2699999999999996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585-4135-8CCA-9F4BEC92D74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GPT-3.5</c:v>
                </c:pt>
              </c:strCache>
            </c:strRef>
          </c:tx>
          <c:spPr>
            <a:solidFill>
              <a:schemeClr val="accent4"/>
            </a:solidFill>
            <a:ln w="9525">
              <a:noFill/>
            </a:ln>
            <a:effectLst/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7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4.7</c:v>
                </c:pt>
                <c:pt idx="1">
                  <c:v>4.9400000000000004</c:v>
                </c:pt>
                <c:pt idx="2">
                  <c:v>4.8499999999999996</c:v>
                </c:pt>
                <c:pt idx="3">
                  <c:v>4.93</c:v>
                </c:pt>
                <c:pt idx="4">
                  <c:v>4.8600000000000003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585-4135-8CCA-9F4BEC92D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396751"/>
        <c:axId val="1964387631"/>
      </c:barChart>
      <c:catAx>
        <c:axId val="196439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200" b="1" i="0" u="none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87631"/>
        <c:crosses val="autoZero"/>
        <c:auto val="1"/>
        <c:lblAlgn val="ctr"/>
        <c:lblOffset val="100"/>
        <c:tickMarkSkip val="1"/>
        <c:noMultiLvlLbl val="0"/>
      </c:catAx>
      <c:valAx>
        <c:axId val="196438763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9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671988964080811"/>
          <c:w val="0.99401235580444336"/>
          <c:h val="0.18328012526035309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200" b="0" i="0" u="none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Gothic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NanumGothic"/>
          <a:ea typeface="NanumGothic"/>
          <a:cs typeface="NanumGothic"/>
          <a:sym typeface="NanumGothic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90329468250275E-2"/>
          <c:y val="0.1383354663848877"/>
          <c:w val="0.90285283327102661"/>
          <c:h val="0.59059756994247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SFT+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900" b="0" i="0" u="none">
                    <a:solidFill>
                      <a:srgbClr val="000000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4.2300000000000004</c:v>
                </c:pt>
                <c:pt idx="1">
                  <c:v>4.53</c:v>
                </c:pt>
                <c:pt idx="2">
                  <c:v>4.12</c:v>
                </c:pt>
                <c:pt idx="3">
                  <c:v>4.3</c:v>
                </c:pt>
                <c:pt idx="4">
                  <c:v>4.1500000000000004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B-41AA-8E6F-BD1319341D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vaivRLHF_6th</c:v>
                </c:pt>
              </c:strCache>
            </c:strRef>
          </c:tx>
          <c:spPr>
            <a:solidFill>
              <a:srgbClr val="88C31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4.32</c:v>
                </c:pt>
                <c:pt idx="1">
                  <c:v>4.63</c:v>
                </c:pt>
                <c:pt idx="2">
                  <c:v>4.2699999999999996</c:v>
                </c:pt>
                <c:pt idx="3">
                  <c:v>4.37</c:v>
                </c:pt>
                <c:pt idx="4">
                  <c:v>4.28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6B-41AA-8E6F-BD1319341D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vaivRLHF_7th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200" b="1" i="0" u="none">
                    <a:solidFill>
                      <a:srgbClr val="FF0000"/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친근함</c:v>
                </c:pt>
                <c:pt idx="1">
                  <c:v>이해 가능성</c:v>
                </c:pt>
                <c:pt idx="2">
                  <c:v>자연스러움</c:v>
                </c:pt>
                <c:pt idx="3">
                  <c:v>맥락 유지</c:v>
                </c:pt>
                <c:pt idx="4">
                  <c:v>전반적 품질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4.3099999999999996</c:v>
                </c:pt>
                <c:pt idx="1">
                  <c:v>4.5999999999999996</c:v>
                </c:pt>
                <c:pt idx="2">
                  <c:v>4.2699999999999996</c:v>
                </c:pt>
                <c:pt idx="3">
                  <c:v>4.34</c:v>
                </c:pt>
                <c:pt idx="4">
                  <c:v>4.2699999999999996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6B-41AA-8E6F-BD1319341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396751"/>
        <c:axId val="1964387631"/>
      </c:barChart>
      <c:catAx>
        <c:axId val="196439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200" b="1" i="0" u="none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87631"/>
        <c:crosses val="autoZero"/>
        <c:auto val="1"/>
        <c:lblAlgn val="ctr"/>
        <c:lblOffset val="100"/>
        <c:tickMarkSkip val="1"/>
        <c:noMultiLvlLbl val="0"/>
      </c:catAx>
      <c:valAx>
        <c:axId val="196438763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9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671988964080811"/>
          <c:w val="0.99401235580444336"/>
          <c:h val="0.18328012526035309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200" b="0" i="0" u="none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Gothic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NanumGothic"/>
          <a:ea typeface="NanumGothic"/>
          <a:cs typeface="NanumGothic"/>
          <a:sym typeface="NanumGothic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90329468250275E-2"/>
          <c:y val="0.1383354663848877"/>
          <c:w val="0.90285283327102661"/>
          <c:h val="0.59059756994247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SFT+</c:v>
                </c:pt>
              </c:strCache>
            </c:strRef>
          </c:tx>
          <c:spPr>
            <a:solidFill>
              <a:schemeClr val="dk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aseline="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4.08</c:v>
                </c:pt>
                <c:pt idx="1">
                  <c:v>4.95</c:v>
                </c:pt>
                <c:pt idx="2">
                  <c:v>4.3600000000000003</c:v>
                </c:pt>
                <c:pt idx="3">
                  <c:v>3.95</c:v>
                </c:pt>
                <c:pt idx="4">
                  <c:v>4.32</c:v>
                </c:pt>
                <c:pt idx="5">
                  <c:v>4.1399999999999997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64-4500-A691-6ED3E6D96B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vaiv팀 RLHF_6th</c:v>
                </c:pt>
              </c:strCache>
            </c:strRef>
          </c:tx>
          <c:spPr>
            <a:solidFill>
              <a:srgbClr val="92D050"/>
            </a:solidFill>
            <a:ln w="952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D64-4500-A691-6ED3E6D96B50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4-4D64-4500-A691-6ED3E6D96B50}"/>
              </c:ext>
            </c:extLst>
          </c:dPt>
          <c:dLbls>
            <c:dLbl>
              <c:idx val="0"/>
              <c:layout>
                <c:manualLayout>
                  <c:x val="-5.7376064360141754E-3"/>
                  <c:y val="9.43465624004602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D64-4500-A691-6ED3E6D96B50}"/>
                </c:ext>
              </c:extLst>
            </c:dLbl>
            <c:dLbl>
              <c:idx val="1"/>
              <c:layout>
                <c:manualLayout>
                  <c:x val="-5.7376064360141754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D64-4500-A691-6ED3E6D96B50}"/>
                </c:ext>
              </c:extLst>
            </c:dLbl>
            <c:dLbl>
              <c:idx val="2"/>
              <c:layout>
                <c:manualLayout>
                  <c:x val="-8.606409654021263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D64-4500-A691-6ED3E6D96B50}"/>
                </c:ext>
              </c:extLst>
            </c:dLbl>
            <c:dLbl>
              <c:idx val="3"/>
              <c:layout>
                <c:manualLayout>
                  <c:x val="-8.6064096540212631E-3"/>
                  <c:y val="4.71732812002301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D64-4500-A691-6ED3E6D96B50}"/>
                </c:ext>
              </c:extLst>
            </c:dLbl>
            <c:dLbl>
              <c:idx val="4"/>
              <c:layout>
                <c:manualLayout>
                  <c:x val="-8.6064096540212631E-3"/>
                  <c:y val="-4.32400000000000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D64-4500-A691-6ED3E6D96B50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1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/>
                    <a:ea typeface="NanumGothic"/>
                    <a:cs typeface="NanumGothic"/>
                    <a:sym typeface="NanumGothic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4.08</c:v>
                </c:pt>
                <c:pt idx="1">
                  <c:v>4.96</c:v>
                </c:pt>
                <c:pt idx="2">
                  <c:v>4.58</c:v>
                </c:pt>
                <c:pt idx="3">
                  <c:v>4.18</c:v>
                </c:pt>
                <c:pt idx="4">
                  <c:v>4.5</c:v>
                </c:pt>
                <c:pt idx="5">
                  <c:v>4.3099999999999996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64-4500-A691-6ED3E6D96B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vaiv팀 RLHF 7th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 baseline="0">
                    <a:solidFill>
                      <a:srgbClr val="FF0000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친근함</c:v>
                </c:pt>
                <c:pt idx="1">
                  <c:v>무해함</c:v>
                </c:pt>
                <c:pt idx="2">
                  <c:v>이해 가능성</c:v>
                </c:pt>
                <c:pt idx="3">
                  <c:v>자연스러움</c:v>
                </c:pt>
                <c:pt idx="4">
                  <c:v>맥락 유지</c:v>
                </c:pt>
                <c:pt idx="5">
                  <c:v>전반적 품질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4.04</c:v>
                </c:pt>
                <c:pt idx="1">
                  <c:v>4.95</c:v>
                </c:pt>
                <c:pt idx="2">
                  <c:v>4.45</c:v>
                </c:pt>
                <c:pt idx="3">
                  <c:v>4.12</c:v>
                </c:pt>
                <c:pt idx="4">
                  <c:v>4.33</c:v>
                </c:pt>
                <c:pt idx="5">
                  <c:v>4.17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D64-4500-A691-6ED3E6D96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396751"/>
        <c:axId val="1964387631"/>
      </c:barChart>
      <c:catAx>
        <c:axId val="196439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200" b="1" i="0" u="none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87631"/>
        <c:crosses val="autoZero"/>
        <c:auto val="1"/>
        <c:lblAlgn val="ctr"/>
        <c:lblOffset val="100"/>
        <c:tickMarkSkip val="1"/>
        <c:noMultiLvlLbl val="0"/>
      </c:catAx>
      <c:valAx>
        <c:axId val="196438763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Gothic"/>
              </a:defRPr>
            </a:pPr>
            <a:endParaRPr lang="ko-KR"/>
          </a:p>
        </c:txPr>
        <c:crossAx val="196439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80677745592721"/>
          <c:y val="0.84727323117162312"/>
          <c:w val="0.70984932672223333"/>
          <c:h val="6.007369346386706E-2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200" b="0" i="0" u="none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Gothic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solidFill>
        <a:schemeClr val="tx1"/>
      </a:solidFill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NanumGothic"/>
          <a:ea typeface="NanumGothic"/>
          <a:cs typeface="NanumGothic"/>
          <a:sym typeface="NanumGothic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0.4462</cdr:x>
      <cdr:y>0.02547</cdr:y>
    </cdr:from>
    <cdr:to>
      <cdr:x>0.92201</cdr:x>
      <cdr:y>0.10336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406527B-8B6E-42BF-87A2-154C4FA14558}"/>
            </a:ext>
          </a:extLst>
        </cdr:cNvPr>
        <cdr:cNvSpPr txBox="1"/>
      </cdr:nvSpPr>
      <cdr:spPr>
        <a:xfrm xmlns:a="http://schemas.openxmlformats.org/drawingml/2006/main">
          <a:off x="2720053" y="115751"/>
          <a:ext cx="2900516" cy="3539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100" dirty="0"/>
            <a:t>일상대화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B731D-370D-40E4-8E97-5B218856783A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F5F57-A273-47CA-8DBC-6901DC92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4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5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3914-752B-CB87-6ACD-32B3BF1E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68A5C6-4B7D-65D5-6A6E-BB8824932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2F3AD-6D3B-8B3B-442A-B06B2549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19F3F-DF64-3B1E-4012-DFC572DB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5945C-86E6-C80D-C22C-DB223C3F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AD968-53D4-1F21-3E27-A384DCD8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62849-2C93-6D16-D000-CD960F2D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15954-42C4-84CC-9E7B-F9020BFB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18C46-16D3-1897-F1C1-1F0FDA8D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71B4F-1F8E-3C07-89BA-B3D6EBD7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B7656-5FE6-24A2-ABDD-F0064B1E6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B2304-EB5A-ED61-5CB8-93DDB553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501C-DEC4-8191-65FF-D509D785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325EF-BEE1-0C16-1B8B-7833555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DA9EB-A268-C850-35BE-A270017A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B0C27-AD8E-3B0E-E524-BF06BB0E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F9CEA-0461-D661-427F-A52B5C82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43F94-C137-0FCF-2554-84ED2379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06191-7283-37A4-FA4E-41B13BC4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CB5B6-3560-6B4F-7D20-09F30B01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1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284B-3462-E772-08C2-83A38E93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A8594-7153-E2E6-E2A6-1AEB7583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1A6F6-1CAD-0E6D-9759-E0CB1CF4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73E01-598D-146A-9D8E-2A8BBF38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91592-6D32-CE92-F37A-9510B2F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7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73512-96FA-C61B-6DB9-D5AAD3D2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6D0C3-45A0-2FB5-20CE-D3B24A3C9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27AE9-9FD7-EB6D-44EA-751353C4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4D54B-F8B9-7D5D-3772-7865F326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EE2CC-FCEC-7C75-5166-B9A110BB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8935E-1FB3-0816-CAF5-6FCBDA30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BF04E-970A-6C18-6D6B-96907B08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055F4-B7B6-2625-41F1-1465E81A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AFD21-F2AE-0F98-DB0B-EFA288ABE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28624-83E3-E6DB-DD8B-D7AE3D81C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5A4C1A-C76E-38A5-E141-2AD421CD3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96B789-ED7B-4D9E-63E5-4CE9D9A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58288-CB0A-142D-FFBD-F40289A9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5D2061-A969-DEAE-8325-ABA7C106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EE463-4ADD-23EB-F622-02F5325C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AC05B-EDD0-409D-4312-6A21FC2A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16957-C3C8-1D1D-8724-DD45B419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3DC49-1B91-CAD4-F2BA-F0E36C7C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5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B501C3-B781-200F-6790-B0131182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639C16-7554-B2B2-5D24-A9A07273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EC5F8-2779-9F60-1150-ECFC39DA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8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ECB00-C00D-AE88-C3DF-A7A2DA23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7DA42-E766-1124-7265-8D3B053D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3EE09-5E2A-E0CA-F877-84F3E563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BE4F2-023B-039A-8084-FF6569FA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A0572-2AA9-0666-6F44-C971233B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87D24-C5E5-9B4F-7CA5-8B23AB68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1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5AB-FC9A-61B3-F664-38007872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08234-F52B-D4C4-A616-A4F4F8A56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0E07A-AC9B-59FA-B352-857E83B0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F404F-F13D-4EE9-A89E-30A7C481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4B902-82C4-2582-873A-9B0C5ECC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C043A-7F0F-1539-BDC7-9601A578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7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62E021-846E-2A45-ABBE-EFBDEA92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DEB6D-BAAE-D244-E039-9E401CDCB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F9E29-D796-90E7-EEE2-56E717936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D51B-90FE-45C8-850E-8A4372EE4BD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90BAE-1A4D-5118-5812-B561FCEF3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1DDA8-0DB7-3D6E-2F48-662F508CF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053A-6A15-41AE-8B33-7101B8246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2BC35-09A0-404F-E0EB-9247E3BFC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982" y="254140"/>
            <a:ext cx="10542547" cy="20488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Rlhf</a:t>
            </a:r>
            <a:r>
              <a:rPr lang="en-US" altLang="ko-KR" dirty="0"/>
              <a:t> </a:t>
            </a:r>
            <a:r>
              <a:rPr lang="ko-KR" altLang="en-US" dirty="0"/>
              <a:t>모델 데이터와 점수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86149-9D51-596A-6D3E-4F431F63D9CC}"/>
              </a:ext>
            </a:extLst>
          </p:cNvPr>
          <p:cNvSpPr txBox="1"/>
          <p:nvPr/>
        </p:nvSpPr>
        <p:spPr>
          <a:xfrm>
            <a:off x="9594602" y="5031852"/>
            <a:ext cx="1897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2023-8-14</a:t>
            </a:r>
            <a:endParaRPr lang="en-US" altLang="ko-KR" sz="2400" dirty="0"/>
          </a:p>
          <a:p>
            <a:r>
              <a:rPr lang="ko-KR" altLang="en-US" sz="2400" dirty="0"/>
              <a:t>조민규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D97E9A-99F1-42FC-2793-910E30729884}"/>
              </a:ext>
            </a:extLst>
          </p:cNvPr>
          <p:cNvSpPr txBox="1">
            <a:spLocks/>
          </p:cNvSpPr>
          <p:nvPr/>
        </p:nvSpPr>
        <p:spPr>
          <a:xfrm>
            <a:off x="975852" y="4478983"/>
            <a:ext cx="4967748" cy="110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1DAB066A-07A2-530B-9E75-015778487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79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25AD3-A370-F8C1-71CA-35F797756BA7}"/>
              </a:ext>
            </a:extLst>
          </p:cNvPr>
          <p:cNvSpPr txBox="1"/>
          <p:nvPr/>
        </p:nvSpPr>
        <p:spPr>
          <a:xfrm>
            <a:off x="554804" y="1224365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Mk6(8-15)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63B11D2-F816-79FD-CBA4-6629A69F1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53169"/>
              </p:ext>
            </p:extLst>
          </p:nvPr>
        </p:nvGraphicFramePr>
        <p:xfrm>
          <a:off x="450039" y="1667882"/>
          <a:ext cx="9047921" cy="2594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5791">
                  <a:extLst>
                    <a:ext uri="{9D8B030D-6E8A-4147-A177-3AD203B41FA5}">
                      <a16:colId xmlns:a16="http://schemas.microsoft.com/office/drawing/2014/main" val="2003518794"/>
                    </a:ext>
                  </a:extLst>
                </a:gridCol>
                <a:gridCol w="2611623">
                  <a:extLst>
                    <a:ext uri="{9D8B030D-6E8A-4147-A177-3AD203B41FA5}">
                      <a16:colId xmlns:a16="http://schemas.microsoft.com/office/drawing/2014/main" val="1993699247"/>
                    </a:ext>
                  </a:extLst>
                </a:gridCol>
                <a:gridCol w="1670675">
                  <a:extLst>
                    <a:ext uri="{9D8B030D-6E8A-4147-A177-3AD203B41FA5}">
                      <a16:colId xmlns:a16="http://schemas.microsoft.com/office/drawing/2014/main" val="226488398"/>
                    </a:ext>
                  </a:extLst>
                </a:gridCol>
                <a:gridCol w="3309832">
                  <a:extLst>
                    <a:ext uri="{9D8B030D-6E8A-4147-A177-3AD203B41FA5}">
                      <a16:colId xmlns:a16="http://schemas.microsoft.com/office/drawing/2014/main" val="3873974825"/>
                    </a:ext>
                  </a:extLst>
                </a:gridCol>
              </a:tblGrid>
              <a:tr h="2956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48696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1372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598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69935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342500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703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700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24021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1300(</a:t>
                      </a: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리스트</a:t>
                      </a: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 400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3,878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48115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H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ulic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373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5992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K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oalpaca1.1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2,000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8804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Evol-inst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188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456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4CB465-DEE5-E1DD-3DC5-C3F874CC7985}"/>
              </a:ext>
            </a:extLst>
          </p:cNvPr>
          <p:cNvSpPr txBox="1"/>
          <p:nvPr/>
        </p:nvSpPr>
        <p:spPr>
          <a:xfrm>
            <a:off x="450038" y="4292785"/>
            <a:ext cx="11378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일상대화 데이터의 크기를 늘리고 밸런스를 생각하여 </a:t>
            </a:r>
            <a:r>
              <a:rPr lang="en-US" altLang="ko-KR" dirty="0" err="1"/>
              <a:t>yitingxie</a:t>
            </a:r>
            <a:r>
              <a:rPr lang="en-US" altLang="ko-KR" dirty="0"/>
              <a:t> </a:t>
            </a:r>
            <a:r>
              <a:rPr lang="ko-KR" altLang="en-US" dirty="0"/>
              <a:t>데이터의 크기를 맞춰주었다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llm</a:t>
            </a:r>
            <a:r>
              <a:rPr lang="ko-KR" altLang="en-US" dirty="0"/>
              <a:t>팀의 </a:t>
            </a:r>
            <a:r>
              <a:rPr lang="en-US" altLang="ko-KR" dirty="0"/>
              <a:t>step3 </a:t>
            </a:r>
            <a:r>
              <a:rPr lang="ko-KR" altLang="en-US" dirty="0"/>
              <a:t>학습 파라미터를 가져왔다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 </a:t>
            </a:r>
            <a:r>
              <a:rPr lang="en-US" altLang="ko-KR" dirty="0" err="1"/>
              <a:t>llm</a:t>
            </a:r>
            <a:r>
              <a:rPr lang="ko-KR" altLang="en-US" dirty="0"/>
              <a:t>팀이 </a:t>
            </a:r>
            <a:r>
              <a:rPr lang="en-US" altLang="ko-KR" dirty="0"/>
              <a:t>repetition penalty</a:t>
            </a:r>
            <a:r>
              <a:rPr lang="ko-KR" altLang="en-US" dirty="0"/>
              <a:t>까지 </a:t>
            </a:r>
            <a:r>
              <a:rPr lang="en-US" altLang="ko-KR" dirty="0"/>
              <a:t>1.3</a:t>
            </a:r>
            <a:r>
              <a:rPr lang="ko-KR" altLang="en-US" dirty="0"/>
              <a:t>으로 넣어서 그것도 따라서 작용 모든 환경을 동일하게 세팅하였다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DF68A4-5194-D806-540C-F8DFFAEB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18" y="5273207"/>
            <a:ext cx="7285351" cy="777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AE188-E472-5947-3AD1-114E3503EA81}"/>
              </a:ext>
            </a:extLst>
          </p:cNvPr>
          <p:cNvSpPr txBox="1"/>
          <p:nvPr/>
        </p:nvSpPr>
        <p:spPr>
          <a:xfrm>
            <a:off x="378718" y="6269591"/>
            <a:ext cx="355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Reward model </a:t>
            </a:r>
            <a:r>
              <a:rPr lang="ko-KR" altLang="en-US" dirty="0"/>
              <a:t>평가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7EF8E-E0A6-FA62-360F-D3CB64BCDF04}"/>
              </a:ext>
            </a:extLst>
          </p:cNvPr>
          <p:cNvSpPr txBox="1"/>
          <p:nvPr/>
        </p:nvSpPr>
        <p:spPr>
          <a:xfrm>
            <a:off x="3744965" y="6080258"/>
            <a:ext cx="696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추가로 </a:t>
            </a:r>
            <a:r>
              <a:rPr lang="en-US" altLang="ko-KR" dirty="0"/>
              <a:t>step5</a:t>
            </a:r>
            <a:r>
              <a:rPr lang="ko-KR" altLang="en-US" dirty="0"/>
              <a:t>에서 불안정했던 이유를 찾았다</a:t>
            </a:r>
            <a:endParaRPr lang="en-US" altLang="ko-KR" dirty="0"/>
          </a:p>
          <a:p>
            <a:r>
              <a:rPr lang="ko-KR" altLang="en-US" dirty="0"/>
              <a:t>실수로 </a:t>
            </a:r>
            <a:r>
              <a:rPr lang="en-US" altLang="ko-KR" dirty="0" err="1"/>
              <a:t>Query_key_value</a:t>
            </a:r>
            <a:r>
              <a:rPr lang="ko-KR" altLang="en-US" dirty="0"/>
              <a:t>를 주지 않아 </a:t>
            </a:r>
            <a:r>
              <a:rPr lang="en-US" altLang="ko-KR" dirty="0" err="1"/>
              <a:t>fullfinetune</a:t>
            </a:r>
            <a:r>
              <a:rPr lang="ko-KR" altLang="en-US" dirty="0"/>
              <a:t>이라 불안정했다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9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일상대화 능력 </a:t>
            </a:r>
            <a:r>
              <a:rPr lang="en-US" altLang="ko-KR"/>
              <a:t>geval</a:t>
            </a:r>
            <a:r>
              <a:rPr lang="ko-KR" altLang="en-US"/>
              <a:t> 결과</a:t>
            </a:r>
          </a:p>
        </p:txBody>
      </p:sp>
      <p:graphicFrame>
        <p:nvGraphicFramePr>
          <p:cNvPr id="4" name="차트 3"/>
          <p:cNvGraphicFramePr/>
          <p:nvPr/>
        </p:nvGraphicFramePr>
        <p:xfrm>
          <a:off x="657686" y="2110257"/>
          <a:ext cx="11437330" cy="467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442614" y="6251863"/>
            <a:ext cx="1333500" cy="28575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684068" y="1685925"/>
            <a:ext cx="5411931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data : step3_test set 1nd (</a:t>
            </a:r>
            <a:r>
              <a:rPr lang="ko-KR" altLang="en-US"/>
              <a:t>일상대화</a:t>
            </a:r>
            <a:r>
              <a:rPr lang="en-US" altLang="ko-KR"/>
              <a:t>_160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245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KoAlpaca </a:t>
            </a:r>
            <a:r>
              <a:rPr lang="ko-KR" altLang="en-US"/>
              <a:t>데이터셋</a:t>
            </a:r>
            <a:r>
              <a:rPr lang="en-US" altLang="ko-KR"/>
              <a:t>: geval </a:t>
            </a:r>
            <a:r>
              <a:rPr lang="ko-KR" altLang="en-US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95425"/>
            <a:ext cx="4536986" cy="677347"/>
          </a:xfrm>
          <a:solidFill>
            <a:srgbClr val="FFF4D3"/>
          </a:solidFill>
        </p:spPr>
        <p:txBody>
          <a:bodyPr>
            <a:normAutofit fontScale="85000"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2000"/>
              <a:t>데이터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step3 test set 2nd (koalpaca 50</a:t>
            </a:r>
            <a:r>
              <a:rPr lang="ko-KR" altLang="en-US" sz="2000"/>
              <a:t>개</a:t>
            </a:r>
            <a:r>
              <a:rPr lang="en-US" altLang="ko-KR" sz="2000"/>
              <a:t>)</a:t>
            </a:r>
          </a:p>
          <a:p>
            <a:pPr marL="0" lvl="0" indent="0">
              <a:buNone/>
              <a:defRPr/>
            </a:pPr>
            <a:r>
              <a:rPr lang="ko-KR" altLang="en-US" sz="2000"/>
              <a:t>평가 </a:t>
            </a:r>
            <a:r>
              <a:rPr lang="en-US" altLang="ko-KR" sz="2000"/>
              <a:t>prompt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llm</a:t>
            </a:r>
            <a:r>
              <a:rPr lang="ko-KR" altLang="en-US" sz="2000"/>
              <a:t>팀 </a:t>
            </a:r>
            <a:r>
              <a:rPr lang="en-US" altLang="ko-KR" sz="2000"/>
              <a:t>prompt</a:t>
            </a:r>
            <a:r>
              <a:rPr lang="ko-KR" altLang="en-US" sz="2000"/>
              <a:t> 그대로</a:t>
            </a:r>
          </a:p>
        </p:txBody>
      </p:sp>
      <p:graphicFrame>
        <p:nvGraphicFramePr>
          <p:cNvPr id="4" name="차트 3"/>
          <p:cNvGraphicFramePr/>
          <p:nvPr/>
        </p:nvGraphicFramePr>
        <p:xfrm>
          <a:off x="377335" y="2701321"/>
          <a:ext cx="11437330" cy="4156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7252246" y="6355351"/>
            <a:ext cx="1333500" cy="28575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7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yitingxie </a:t>
            </a:r>
            <a:r>
              <a:rPr lang="ko-KR" altLang="en-US"/>
              <a:t>데이터셋</a:t>
            </a:r>
            <a:r>
              <a:rPr lang="en-US" altLang="ko-KR"/>
              <a:t>: geval</a:t>
            </a:r>
            <a:r>
              <a:rPr lang="ko-KR" altLang="en-US"/>
              <a:t>결과</a:t>
            </a:r>
          </a:p>
        </p:txBody>
      </p:sp>
      <p:graphicFrame>
        <p:nvGraphicFramePr>
          <p:cNvPr id="4" name="차트 3"/>
          <p:cNvGraphicFramePr/>
          <p:nvPr/>
        </p:nvGraphicFramePr>
        <p:xfrm>
          <a:off x="377335" y="2701321"/>
          <a:ext cx="11437330" cy="4156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495425"/>
            <a:ext cx="4536986" cy="677347"/>
          </a:xfrm>
          <a:solidFill>
            <a:srgbClr val="FFF4D3"/>
          </a:solidFill>
        </p:spPr>
        <p:txBody>
          <a:bodyPr>
            <a:normAutofit fontScale="85000"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2000"/>
              <a:t>데이터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step3_test set 2nd (yitingxie 50</a:t>
            </a:r>
            <a:r>
              <a:rPr lang="ko-KR" altLang="en-US" sz="2000"/>
              <a:t>개</a:t>
            </a:r>
            <a:r>
              <a:rPr lang="en-US" altLang="ko-KR" sz="2000"/>
              <a:t>)</a:t>
            </a:r>
          </a:p>
          <a:p>
            <a:pPr marL="0" lvl="0" indent="0">
              <a:buNone/>
              <a:defRPr/>
            </a:pPr>
            <a:r>
              <a:rPr lang="ko-KR" altLang="en-US" sz="2000"/>
              <a:t>평가 </a:t>
            </a:r>
            <a:r>
              <a:rPr lang="en-US" altLang="ko-KR" sz="2000"/>
              <a:t>prompt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llm</a:t>
            </a:r>
            <a:r>
              <a:rPr lang="ko-KR" altLang="en-US" sz="2000"/>
              <a:t>팀 </a:t>
            </a:r>
            <a:r>
              <a:rPr lang="en-US" altLang="ko-KR" sz="2000"/>
              <a:t>prompt</a:t>
            </a:r>
            <a:r>
              <a:rPr lang="ko-KR" altLang="en-US" sz="2000"/>
              <a:t> 그대로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315575" y="6261902"/>
            <a:ext cx="1333500" cy="28575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6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25AD3-A370-F8C1-71CA-35F797756BA7}"/>
              </a:ext>
            </a:extLst>
          </p:cNvPr>
          <p:cNvSpPr txBox="1"/>
          <p:nvPr/>
        </p:nvSpPr>
        <p:spPr>
          <a:xfrm>
            <a:off x="554804" y="1224365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Mk7(8-17)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63B11D2-F816-79FD-CBA4-6629A69F1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06139"/>
              </p:ext>
            </p:extLst>
          </p:nvPr>
        </p:nvGraphicFramePr>
        <p:xfrm>
          <a:off x="450039" y="1667882"/>
          <a:ext cx="9047921" cy="2594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5791">
                  <a:extLst>
                    <a:ext uri="{9D8B030D-6E8A-4147-A177-3AD203B41FA5}">
                      <a16:colId xmlns:a16="http://schemas.microsoft.com/office/drawing/2014/main" val="2003518794"/>
                    </a:ext>
                  </a:extLst>
                </a:gridCol>
                <a:gridCol w="2611623">
                  <a:extLst>
                    <a:ext uri="{9D8B030D-6E8A-4147-A177-3AD203B41FA5}">
                      <a16:colId xmlns:a16="http://schemas.microsoft.com/office/drawing/2014/main" val="1993699247"/>
                    </a:ext>
                  </a:extLst>
                </a:gridCol>
                <a:gridCol w="1670675">
                  <a:extLst>
                    <a:ext uri="{9D8B030D-6E8A-4147-A177-3AD203B41FA5}">
                      <a16:colId xmlns:a16="http://schemas.microsoft.com/office/drawing/2014/main" val="226488398"/>
                    </a:ext>
                  </a:extLst>
                </a:gridCol>
                <a:gridCol w="3309832">
                  <a:extLst>
                    <a:ext uri="{9D8B030D-6E8A-4147-A177-3AD203B41FA5}">
                      <a16:colId xmlns:a16="http://schemas.microsoft.com/office/drawing/2014/main" val="3873974825"/>
                    </a:ext>
                  </a:extLst>
                </a:gridCol>
              </a:tblGrid>
              <a:tr h="2956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48696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1372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1379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69935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342500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703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700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24021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1300(</a:t>
                      </a: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리스트</a:t>
                      </a: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 400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3,878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48115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H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ulic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373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5992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K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oalpaca1.1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2,000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8804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Evol-inst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188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456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1E83F6-7004-B641-D751-8D521E97E977}"/>
              </a:ext>
            </a:extLst>
          </p:cNvPr>
          <p:cNvSpPr txBox="1"/>
          <p:nvPr/>
        </p:nvSpPr>
        <p:spPr>
          <a:xfrm>
            <a:off x="648929" y="4809810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Mk6</a:t>
            </a:r>
            <a:r>
              <a:rPr lang="ko-KR" altLang="en-US" dirty="0"/>
              <a:t>에서 </a:t>
            </a:r>
            <a:r>
              <a:rPr lang="en-US" altLang="ko-KR" dirty="0"/>
              <a:t>step3</a:t>
            </a:r>
            <a:r>
              <a:rPr lang="ko-KR" altLang="en-US" dirty="0"/>
              <a:t>의 일상대화 데이터만 늘림</a:t>
            </a:r>
          </a:p>
        </p:txBody>
      </p:sp>
    </p:spTree>
    <p:extLst>
      <p:ext uri="{BB962C8B-B14F-4D97-AF65-F5344CB8AC3E}">
        <p14:creationId xmlns:p14="http://schemas.microsoft.com/office/powerpoint/2010/main" val="16564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일상대화 능력 </a:t>
            </a:r>
            <a:r>
              <a:rPr lang="en-US" altLang="ko-KR"/>
              <a:t>geval</a:t>
            </a:r>
            <a:r>
              <a:rPr lang="ko-KR" altLang="en-US"/>
              <a:t> 결과</a:t>
            </a:r>
          </a:p>
        </p:txBody>
      </p:sp>
      <p:graphicFrame>
        <p:nvGraphicFramePr>
          <p:cNvPr id="4" name="차트 3"/>
          <p:cNvGraphicFramePr/>
          <p:nvPr/>
        </p:nvGraphicFramePr>
        <p:xfrm>
          <a:off x="-11637" y="2110257"/>
          <a:ext cx="12196755" cy="467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806148" y="6210560"/>
            <a:ext cx="1333500" cy="28575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182075" y="1188260"/>
            <a:ext cx="5411931" cy="908166"/>
          </a:xfrm>
          <a:prstGeom prst="rect">
            <a:avLst/>
          </a:prstGeom>
          <a:solidFill>
            <a:srgbClr val="FFF5CC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data : step3_test set 1nd (</a:t>
            </a:r>
            <a:r>
              <a:rPr lang="ko-KR" altLang="en-US"/>
              <a:t>일상대화</a:t>
            </a:r>
            <a:r>
              <a:rPr lang="en-US" altLang="ko-KR"/>
              <a:t>_160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 b="1"/>
              <a:t>VAIV RLHF 6th/7th</a:t>
            </a:r>
            <a:r>
              <a:rPr lang="ko-KR" altLang="en-US" b="1"/>
              <a:t>모델의 평가모델 </a:t>
            </a:r>
            <a:r>
              <a:rPr lang="en-US" altLang="ko-KR"/>
              <a:t>:</a:t>
            </a:r>
            <a:r>
              <a:rPr lang="ko-KR" altLang="en-US"/>
              <a:t> 웅진 </a:t>
            </a:r>
            <a:r>
              <a:rPr lang="en-US" altLang="ko-KR"/>
              <a:t>GPT-4 API</a:t>
            </a:r>
          </a:p>
          <a:p>
            <a:pPr lvl="0">
              <a:defRPr/>
            </a:pPr>
            <a:r>
              <a:rPr lang="ko-KR" altLang="en-US" b="1"/>
              <a:t>나머지 모델들의 평가모델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openai GPT-4 API</a:t>
            </a:r>
          </a:p>
        </p:txBody>
      </p:sp>
    </p:spTree>
    <p:extLst>
      <p:ext uri="{BB962C8B-B14F-4D97-AF65-F5344CB8AC3E}">
        <p14:creationId xmlns:p14="http://schemas.microsoft.com/office/powerpoint/2010/main" val="124056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일상대화 능력 </a:t>
            </a:r>
            <a:r>
              <a:rPr lang="en-US" altLang="ko-KR"/>
              <a:t>geval</a:t>
            </a:r>
            <a:r>
              <a:rPr lang="ko-KR" altLang="en-US"/>
              <a:t> 결과</a:t>
            </a:r>
          </a:p>
        </p:txBody>
      </p:sp>
      <p:graphicFrame>
        <p:nvGraphicFramePr>
          <p:cNvPr id="4" name="차트 3"/>
          <p:cNvGraphicFramePr/>
          <p:nvPr/>
        </p:nvGraphicFramePr>
        <p:xfrm>
          <a:off x="657686" y="2110257"/>
          <a:ext cx="10948208" cy="467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293858" y="6217769"/>
            <a:ext cx="1333500" cy="28575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645454" y="1432821"/>
            <a:ext cx="5411931" cy="641466"/>
          </a:xfrm>
          <a:prstGeom prst="rect">
            <a:avLst/>
          </a:prstGeom>
          <a:solidFill>
            <a:srgbClr val="FFF5CC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data : step3_test set 1nd (</a:t>
            </a:r>
            <a:r>
              <a:rPr lang="ko-KR" altLang="en-US"/>
              <a:t>일상대화</a:t>
            </a:r>
            <a:r>
              <a:rPr lang="en-US" altLang="ko-KR"/>
              <a:t>_160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ko-KR" altLang="en-US" b="1"/>
              <a:t>평가모델 </a:t>
            </a:r>
            <a:r>
              <a:rPr lang="en-US" altLang="ko-KR"/>
              <a:t>:</a:t>
            </a:r>
            <a:r>
              <a:rPr lang="ko-KR" altLang="en-US"/>
              <a:t> 웅진 </a:t>
            </a:r>
            <a:r>
              <a:rPr lang="en-US" altLang="ko-KR"/>
              <a:t>GPT-4 API</a:t>
            </a:r>
          </a:p>
        </p:txBody>
      </p:sp>
      <p:sp>
        <p:nvSpPr>
          <p:cNvPr id="7" name="가로 글상자 6"/>
          <p:cNvSpPr txBox="1"/>
          <p:nvPr/>
        </p:nvSpPr>
        <p:spPr>
          <a:xfrm>
            <a:off x="6237589" y="1421027"/>
            <a:ext cx="5393210" cy="358243"/>
          </a:xfrm>
          <a:prstGeom prst="rect">
            <a:avLst/>
          </a:prstGeom>
          <a:solidFill>
            <a:srgbClr val="C4EA7F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모두 </a:t>
            </a:r>
            <a:r>
              <a:rPr lang="en-US" altLang="ko-KR"/>
              <a:t>vaiv</a:t>
            </a:r>
            <a:r>
              <a:rPr lang="ko-KR" altLang="en-US"/>
              <a:t>팀이 웅진</a:t>
            </a:r>
            <a:r>
              <a:rPr lang="en-US" altLang="ko-KR"/>
              <a:t>api</a:t>
            </a:r>
            <a:r>
              <a:rPr lang="ko-KR" altLang="en-US"/>
              <a:t>로 직접 </a:t>
            </a:r>
            <a:r>
              <a:rPr lang="en-US" altLang="ko-KR"/>
              <a:t>geval</a:t>
            </a:r>
            <a:r>
              <a:rPr lang="ko-KR" altLang="en-US"/>
              <a:t>한 결과입니다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365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KoAlpaca </a:t>
            </a:r>
            <a:r>
              <a:rPr lang="ko-KR" altLang="en-US"/>
              <a:t>데이터셋</a:t>
            </a:r>
            <a:r>
              <a:rPr lang="en-US" altLang="ko-KR"/>
              <a:t>: geval </a:t>
            </a:r>
            <a:r>
              <a:rPr lang="ko-KR" altLang="en-US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95425"/>
            <a:ext cx="4536986" cy="963097"/>
          </a:xfrm>
          <a:solidFill>
            <a:srgbClr val="FFF4D3"/>
          </a:solidFill>
        </p:spPr>
        <p:txBody>
          <a:bodyPr>
            <a:normAutofit fontScale="85000" lnSpcReduction="20000"/>
          </a:bodyPr>
          <a:lstStyle/>
          <a:p>
            <a:pPr marL="0" lvl="0" indent="0">
              <a:buNone/>
              <a:defRPr/>
            </a:pPr>
            <a:r>
              <a:rPr lang="ko-KR" altLang="en-US" sz="2000"/>
              <a:t>데이터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step3 test set 2nd (koalpaca 50</a:t>
            </a:r>
            <a:r>
              <a:rPr lang="ko-KR" altLang="en-US" sz="2000"/>
              <a:t>개</a:t>
            </a:r>
            <a:r>
              <a:rPr lang="en-US" altLang="ko-KR" sz="2000"/>
              <a:t>)</a:t>
            </a:r>
          </a:p>
          <a:p>
            <a:pPr marL="0" lvl="0" indent="0">
              <a:buNone/>
              <a:defRPr/>
            </a:pPr>
            <a:r>
              <a:rPr lang="ko-KR" altLang="en-US" sz="2000"/>
              <a:t>평가 </a:t>
            </a:r>
            <a:r>
              <a:rPr lang="en-US" altLang="ko-KR" sz="2000"/>
              <a:t>prompt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llm</a:t>
            </a:r>
            <a:r>
              <a:rPr lang="ko-KR" altLang="en-US" sz="2000"/>
              <a:t>팀 </a:t>
            </a:r>
            <a:r>
              <a:rPr lang="en-US" altLang="ko-KR" sz="2000"/>
              <a:t>prompt</a:t>
            </a:r>
            <a:r>
              <a:rPr lang="ko-KR" altLang="en-US" sz="2000"/>
              <a:t> 그대로</a:t>
            </a:r>
          </a:p>
          <a:p>
            <a:pPr marL="0" lvl="0" indent="0">
              <a:buNone/>
              <a:defRPr/>
            </a:pPr>
            <a:r>
              <a:rPr lang="ko-KR" altLang="en-US" sz="2000" b="1"/>
              <a:t>평가모델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웅진 </a:t>
            </a:r>
            <a:r>
              <a:rPr lang="en-US" altLang="ko-KR" sz="2000"/>
              <a:t>GPT-4 API</a:t>
            </a:r>
            <a:r>
              <a:rPr lang="ko-KR" altLang="en-US" sz="2000"/>
              <a:t> </a:t>
            </a:r>
          </a:p>
        </p:txBody>
      </p:sp>
      <p:graphicFrame>
        <p:nvGraphicFramePr>
          <p:cNvPr id="4" name="차트 3"/>
          <p:cNvGraphicFramePr/>
          <p:nvPr/>
        </p:nvGraphicFramePr>
        <p:xfrm>
          <a:off x="477696" y="2701322"/>
          <a:ext cx="11437330" cy="4156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7373833" y="6199234"/>
            <a:ext cx="1333500" cy="28575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4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yitingxie </a:t>
            </a:r>
            <a:r>
              <a:rPr lang="ko-KR" altLang="en-US"/>
              <a:t>데이터셋</a:t>
            </a:r>
            <a:r>
              <a:rPr lang="en-US" altLang="ko-KR"/>
              <a:t>: geval</a:t>
            </a:r>
            <a:r>
              <a:rPr lang="ko-KR" altLang="en-US"/>
              <a:t>결과</a:t>
            </a:r>
          </a:p>
        </p:txBody>
      </p:sp>
      <p:graphicFrame>
        <p:nvGraphicFramePr>
          <p:cNvPr id="4" name="차트 3"/>
          <p:cNvGraphicFramePr/>
          <p:nvPr/>
        </p:nvGraphicFramePr>
        <p:xfrm>
          <a:off x="377335" y="2701321"/>
          <a:ext cx="11437330" cy="4156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495425"/>
            <a:ext cx="4536986" cy="1041029"/>
          </a:xfrm>
          <a:solidFill>
            <a:srgbClr val="FFF4D3"/>
          </a:solidFill>
        </p:spPr>
        <p:txBody>
          <a:bodyPr>
            <a:normAutofit fontScale="85000"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2000"/>
              <a:t>데이터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step3_test set 2nd (yitingxie 50</a:t>
            </a:r>
            <a:r>
              <a:rPr lang="ko-KR" altLang="en-US" sz="2000"/>
              <a:t>개</a:t>
            </a:r>
            <a:r>
              <a:rPr lang="en-US" altLang="ko-KR" sz="2000"/>
              <a:t>)</a:t>
            </a:r>
          </a:p>
          <a:p>
            <a:pPr marL="0" lvl="0" indent="0">
              <a:buNone/>
              <a:defRPr/>
            </a:pPr>
            <a:r>
              <a:rPr lang="ko-KR" altLang="en-US" sz="2000"/>
              <a:t>평가 </a:t>
            </a:r>
            <a:r>
              <a:rPr lang="en-US" altLang="ko-KR" sz="2000"/>
              <a:t>prompt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llm</a:t>
            </a:r>
            <a:r>
              <a:rPr lang="ko-KR" altLang="en-US" sz="2000"/>
              <a:t>팀 </a:t>
            </a:r>
            <a:r>
              <a:rPr lang="en-US" altLang="ko-KR" sz="2000"/>
              <a:t>prompt</a:t>
            </a:r>
            <a:r>
              <a:rPr lang="ko-KR" altLang="en-US" sz="2000"/>
              <a:t> 그대로</a:t>
            </a:r>
          </a:p>
          <a:p>
            <a:pPr marL="0" lvl="0" indent="0">
              <a:buNone/>
              <a:defRPr/>
            </a:pPr>
            <a:r>
              <a:rPr lang="ko-KR" altLang="en-US" sz="2000" b="1"/>
              <a:t>평가모델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웅진 </a:t>
            </a:r>
            <a:r>
              <a:rPr lang="en-US" altLang="ko-KR" sz="2000"/>
              <a:t>GPT-4 API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116291" y="6270226"/>
            <a:ext cx="1333500" cy="28575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8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25AD3-A370-F8C1-71CA-35F797756BA7}"/>
              </a:ext>
            </a:extLst>
          </p:cNvPr>
          <p:cNvSpPr txBox="1"/>
          <p:nvPr/>
        </p:nvSpPr>
        <p:spPr>
          <a:xfrm>
            <a:off x="554804" y="1224365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Mk8(</a:t>
            </a:r>
            <a:r>
              <a:rPr lang="ko-KR" altLang="en-US" dirty="0"/>
              <a:t>사용 </a:t>
            </a:r>
            <a:r>
              <a:rPr lang="en-US" altLang="ko-KR" dirty="0"/>
              <a:t>x)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63B11D2-F816-79FD-CBA4-6629A69F1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33558"/>
              </p:ext>
            </p:extLst>
          </p:nvPr>
        </p:nvGraphicFramePr>
        <p:xfrm>
          <a:off x="450039" y="1667882"/>
          <a:ext cx="9047921" cy="2594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5791">
                  <a:extLst>
                    <a:ext uri="{9D8B030D-6E8A-4147-A177-3AD203B41FA5}">
                      <a16:colId xmlns:a16="http://schemas.microsoft.com/office/drawing/2014/main" val="2003518794"/>
                    </a:ext>
                  </a:extLst>
                </a:gridCol>
                <a:gridCol w="2611623">
                  <a:extLst>
                    <a:ext uri="{9D8B030D-6E8A-4147-A177-3AD203B41FA5}">
                      <a16:colId xmlns:a16="http://schemas.microsoft.com/office/drawing/2014/main" val="1993699247"/>
                    </a:ext>
                  </a:extLst>
                </a:gridCol>
                <a:gridCol w="1670675">
                  <a:extLst>
                    <a:ext uri="{9D8B030D-6E8A-4147-A177-3AD203B41FA5}">
                      <a16:colId xmlns:a16="http://schemas.microsoft.com/office/drawing/2014/main" val="226488398"/>
                    </a:ext>
                  </a:extLst>
                </a:gridCol>
                <a:gridCol w="3309832">
                  <a:extLst>
                    <a:ext uri="{9D8B030D-6E8A-4147-A177-3AD203B41FA5}">
                      <a16:colId xmlns:a16="http://schemas.microsoft.com/office/drawing/2014/main" val="3873974825"/>
                    </a:ext>
                  </a:extLst>
                </a:gridCol>
              </a:tblGrid>
              <a:tr h="2956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48696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1372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1379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69935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342500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703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24021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1300(</a:t>
                      </a: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리스트</a:t>
                      </a: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 400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48115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H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ulic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373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5992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K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oalpaca1.1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8804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Evol-inst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188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456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4CB465-DEE5-E1DD-3DC5-C3F874CC7985}"/>
              </a:ext>
            </a:extLst>
          </p:cNvPr>
          <p:cNvSpPr txBox="1"/>
          <p:nvPr/>
        </p:nvSpPr>
        <p:spPr>
          <a:xfrm>
            <a:off x="450038" y="4292785"/>
            <a:ext cx="1137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Step3 </a:t>
            </a:r>
            <a:r>
              <a:rPr lang="ko-KR" altLang="en-US" dirty="0"/>
              <a:t>데이터 밸런스 맞춤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83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25AD3-A370-F8C1-71CA-35F797756BA7}"/>
              </a:ext>
            </a:extLst>
          </p:cNvPr>
          <p:cNvSpPr txBox="1"/>
          <p:nvPr/>
        </p:nvSpPr>
        <p:spPr>
          <a:xfrm>
            <a:off x="554804" y="1686481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Mk1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63B11D2-F816-79FD-CBA4-6629A69F1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18681"/>
              </p:ext>
            </p:extLst>
          </p:nvPr>
        </p:nvGraphicFramePr>
        <p:xfrm>
          <a:off x="450039" y="2129998"/>
          <a:ext cx="5988861" cy="2594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3595">
                  <a:extLst>
                    <a:ext uri="{9D8B030D-6E8A-4147-A177-3AD203B41FA5}">
                      <a16:colId xmlns:a16="http://schemas.microsoft.com/office/drawing/2014/main" val="2003518794"/>
                    </a:ext>
                  </a:extLst>
                </a:gridCol>
                <a:gridCol w="1728645">
                  <a:extLst>
                    <a:ext uri="{9D8B030D-6E8A-4147-A177-3AD203B41FA5}">
                      <a16:colId xmlns:a16="http://schemas.microsoft.com/office/drawing/2014/main" val="1993699247"/>
                    </a:ext>
                  </a:extLst>
                </a:gridCol>
                <a:gridCol w="1105828">
                  <a:extLst>
                    <a:ext uri="{9D8B030D-6E8A-4147-A177-3AD203B41FA5}">
                      <a16:colId xmlns:a16="http://schemas.microsoft.com/office/drawing/2014/main" val="226488398"/>
                    </a:ext>
                  </a:extLst>
                </a:gridCol>
                <a:gridCol w="2190793">
                  <a:extLst>
                    <a:ext uri="{9D8B030D-6E8A-4147-A177-3AD203B41FA5}">
                      <a16:colId xmlns:a16="http://schemas.microsoft.com/office/drawing/2014/main" val="3873974825"/>
                    </a:ext>
                  </a:extLst>
                </a:gridCol>
              </a:tblGrid>
              <a:tr h="2956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48696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598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69935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489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714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342500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720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700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24021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3927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3,878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48115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H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ulic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373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5992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K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oalpaca1.1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2,000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8804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Evol-inst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188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456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4CB465-DEE5-E1DD-3DC5-C3F874CC7985}"/>
              </a:ext>
            </a:extLst>
          </p:cNvPr>
          <p:cNvSpPr txBox="1"/>
          <p:nvPr/>
        </p:nvSpPr>
        <p:spPr>
          <a:xfrm>
            <a:off x="450039" y="4805988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-&gt;step2</a:t>
            </a:r>
            <a:r>
              <a:rPr lang="ko-KR" altLang="en-US" dirty="0"/>
              <a:t>에 일상대화 데이터가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6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D20297-B9E7-A4F0-8641-AE21E39DFAC3}"/>
              </a:ext>
            </a:extLst>
          </p:cNvPr>
          <p:cNvSpPr txBox="1"/>
          <p:nvPr/>
        </p:nvSpPr>
        <p:spPr>
          <a:xfrm>
            <a:off x="838200" y="1316354"/>
            <a:ext cx="664660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deepspeed</a:t>
            </a:r>
            <a:r>
              <a:rPr lang="en-US" altLang="ko-KR" sz="1600" dirty="0"/>
              <a:t> main.py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data_path</a:t>
            </a:r>
            <a:r>
              <a:rPr lang="en-US" altLang="ko-KR" sz="1600" dirty="0"/>
              <a:t> local/</a:t>
            </a:r>
            <a:r>
              <a:rPr lang="en-US" altLang="ko-KR" sz="1600" dirty="0" err="1"/>
              <a:t>jsonfile</a:t>
            </a:r>
            <a:r>
              <a:rPr lang="en-US" altLang="ko-KR" sz="1600" dirty="0"/>
              <a:t>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data_split</a:t>
            </a:r>
            <a:r>
              <a:rPr lang="en-US" altLang="ko-KR" sz="1600" dirty="0"/>
              <a:t> 0,10,0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model_name_or_path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EleutherAI</a:t>
            </a:r>
            <a:r>
              <a:rPr lang="en-US" altLang="ko-KR" sz="1600" dirty="0"/>
              <a:t>/polyglot-ko-1.3b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num_padding_at_beginning</a:t>
            </a:r>
            <a:r>
              <a:rPr lang="en-US" altLang="ko-KR" sz="1600" dirty="0"/>
              <a:t> 0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per_device_train_batch_size</a:t>
            </a:r>
            <a:r>
              <a:rPr lang="en-US" altLang="ko-KR" sz="1600" dirty="0"/>
              <a:t> 2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per_device_eval_batch_size</a:t>
            </a:r>
            <a:r>
              <a:rPr lang="en-US" altLang="ko-KR" sz="1600" dirty="0"/>
              <a:t> 2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max_seq_len</a:t>
            </a:r>
            <a:r>
              <a:rPr lang="en-US" altLang="ko-KR" sz="1600" dirty="0"/>
              <a:t> 1024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 9e-6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weight_decay</a:t>
            </a:r>
            <a:r>
              <a:rPr lang="en-US" altLang="ko-KR" sz="1600" dirty="0"/>
              <a:t> 0.1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num_train_epochs</a:t>
            </a:r>
            <a:r>
              <a:rPr lang="en-US" altLang="ko-KR" sz="1600" dirty="0"/>
              <a:t> 1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disable_dropout</a:t>
            </a:r>
            <a:r>
              <a:rPr lang="en-US" altLang="ko-KR" sz="1600" dirty="0"/>
              <a:t>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gradient_accumulation_steps</a:t>
            </a:r>
            <a:r>
              <a:rPr lang="en-US" altLang="ko-KR" sz="1600" dirty="0"/>
              <a:t> 16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lr_scheduler_type</a:t>
            </a:r>
            <a:r>
              <a:rPr lang="en-US" altLang="ko-KR" sz="1600" dirty="0"/>
              <a:t> cosine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num_warmup_steps</a:t>
            </a:r>
            <a:r>
              <a:rPr lang="en-US" altLang="ko-KR" sz="1600" dirty="0"/>
              <a:t> 0 \</a:t>
            </a:r>
          </a:p>
          <a:p>
            <a:r>
              <a:rPr lang="en-US" altLang="ko-KR" sz="1600" dirty="0"/>
              <a:t>   --offload \</a:t>
            </a:r>
          </a:p>
          <a:p>
            <a:r>
              <a:rPr lang="en-US" altLang="ko-KR" sz="1600" dirty="0"/>
              <a:t>   --seed 1234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zero_stage</a:t>
            </a:r>
            <a:r>
              <a:rPr lang="en-US" altLang="ko-KR" sz="1600" dirty="0"/>
              <a:t> 2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deepspeed</a:t>
            </a:r>
            <a:r>
              <a:rPr lang="en-US" altLang="ko-KR" sz="1600" dirty="0"/>
              <a:t> \</a:t>
            </a:r>
          </a:p>
          <a:p>
            <a:r>
              <a:rPr lang="en-US" altLang="ko-KR" sz="1600" dirty="0"/>
              <a:t>   --</a:t>
            </a:r>
            <a:r>
              <a:rPr lang="en-US" altLang="ko-KR" sz="1600" dirty="0" err="1"/>
              <a:t>output_dir</a:t>
            </a:r>
            <a:r>
              <a:rPr lang="en-US" altLang="ko-KR" sz="1600" dirty="0"/>
              <a:t> $OUTPUT</a:t>
            </a:r>
          </a:p>
          <a:p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07C38-EF8E-C478-87C4-D5D46DA7A69A}"/>
              </a:ext>
            </a:extLst>
          </p:cNvPr>
          <p:cNvSpPr txBox="1"/>
          <p:nvPr/>
        </p:nvSpPr>
        <p:spPr>
          <a:xfrm>
            <a:off x="8150942" y="1612490"/>
            <a:ext cx="261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Reward model </a:t>
            </a:r>
            <a:r>
              <a:rPr lang="ko-KR" altLang="en-US" dirty="0"/>
              <a:t>훈련 값</a:t>
            </a:r>
            <a:endParaRPr lang="en-US" altLang="ko-KR" dirty="0"/>
          </a:p>
          <a:p>
            <a:r>
              <a:rPr lang="ko-KR" altLang="en-US" dirty="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267996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08436B8D-6F75-2E0C-F6B0-00840CC0E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194864"/>
              </p:ext>
            </p:extLst>
          </p:nvPr>
        </p:nvGraphicFramePr>
        <p:xfrm>
          <a:off x="838201" y="2179696"/>
          <a:ext cx="10036276" cy="4594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19C57D-A593-58E5-BF52-3A4698F5A652}"/>
              </a:ext>
            </a:extLst>
          </p:cNvPr>
          <p:cNvSpPr txBox="1"/>
          <p:nvPr/>
        </p:nvSpPr>
        <p:spPr>
          <a:xfrm>
            <a:off x="554804" y="1686481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CCF40-A19E-08ED-6105-326E4A503B3C}"/>
              </a:ext>
            </a:extLst>
          </p:cNvPr>
          <p:cNvSpPr txBox="1"/>
          <p:nvPr/>
        </p:nvSpPr>
        <p:spPr>
          <a:xfrm>
            <a:off x="2171436" y="1197473"/>
            <a:ext cx="8069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G-eval </a:t>
            </a:r>
            <a:r>
              <a:rPr lang="ko-KR" altLang="en-US" dirty="0"/>
              <a:t>결과 </a:t>
            </a:r>
            <a:r>
              <a:rPr lang="en-US" altLang="ko-KR" dirty="0"/>
              <a:t>step2</a:t>
            </a:r>
            <a:r>
              <a:rPr lang="ko-KR" altLang="en-US" dirty="0"/>
              <a:t>에 일상대화 데이터가 없지만 의외로 큰 차이가 없었다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아마 </a:t>
            </a:r>
            <a:r>
              <a:rPr lang="en-US" altLang="ko-KR" dirty="0"/>
              <a:t>only optimize lora</a:t>
            </a:r>
            <a:r>
              <a:rPr lang="ko-KR" altLang="en-US" dirty="0"/>
              <a:t>라서 큰 차이가 없다고 생각</a:t>
            </a:r>
            <a:endParaRPr lang="en-US" altLang="ko-KR" dirty="0"/>
          </a:p>
          <a:p>
            <a:r>
              <a:rPr lang="en-US" altLang="ko-KR" dirty="0"/>
              <a:t>Hate speech</a:t>
            </a:r>
            <a:r>
              <a:rPr lang="ko-KR" altLang="en-US" dirty="0"/>
              <a:t>는 </a:t>
            </a:r>
            <a:r>
              <a:rPr lang="en-US" altLang="ko-KR" dirty="0" err="1"/>
              <a:t>llm</a:t>
            </a:r>
            <a:r>
              <a:rPr lang="ko-KR" altLang="en-US" dirty="0"/>
              <a:t>팀이 채점한 데이터가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49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25AD3-A370-F8C1-71CA-35F797756BA7}"/>
              </a:ext>
            </a:extLst>
          </p:cNvPr>
          <p:cNvSpPr txBox="1"/>
          <p:nvPr/>
        </p:nvSpPr>
        <p:spPr>
          <a:xfrm>
            <a:off x="554804" y="1686481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63B11D2-F816-79FD-CBA4-6629A69F13AA}"/>
              </a:ext>
            </a:extLst>
          </p:cNvPr>
          <p:cNvGraphicFramePr>
            <a:graphicFrameLocks noGrp="1"/>
          </p:cNvGraphicFramePr>
          <p:nvPr/>
        </p:nvGraphicFramePr>
        <p:xfrm>
          <a:off x="450039" y="2129998"/>
          <a:ext cx="5988861" cy="2594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3595">
                  <a:extLst>
                    <a:ext uri="{9D8B030D-6E8A-4147-A177-3AD203B41FA5}">
                      <a16:colId xmlns:a16="http://schemas.microsoft.com/office/drawing/2014/main" val="2003518794"/>
                    </a:ext>
                  </a:extLst>
                </a:gridCol>
                <a:gridCol w="1728645">
                  <a:extLst>
                    <a:ext uri="{9D8B030D-6E8A-4147-A177-3AD203B41FA5}">
                      <a16:colId xmlns:a16="http://schemas.microsoft.com/office/drawing/2014/main" val="1993699247"/>
                    </a:ext>
                  </a:extLst>
                </a:gridCol>
                <a:gridCol w="1105828">
                  <a:extLst>
                    <a:ext uri="{9D8B030D-6E8A-4147-A177-3AD203B41FA5}">
                      <a16:colId xmlns:a16="http://schemas.microsoft.com/office/drawing/2014/main" val="226488398"/>
                    </a:ext>
                  </a:extLst>
                </a:gridCol>
                <a:gridCol w="2190793">
                  <a:extLst>
                    <a:ext uri="{9D8B030D-6E8A-4147-A177-3AD203B41FA5}">
                      <a16:colId xmlns:a16="http://schemas.microsoft.com/office/drawing/2014/main" val="3873974825"/>
                    </a:ext>
                  </a:extLst>
                </a:gridCol>
              </a:tblGrid>
              <a:tr h="2956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48696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NanumGothic"/>
                          <a:ea typeface="NanumGothic"/>
                        </a:rPr>
                        <a:t>410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598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69935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489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714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342500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720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700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24021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3927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3,878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48115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H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ulic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373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5992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K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oalpaca1.1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2,000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8804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Evol-inst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188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456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4CB465-DEE5-E1DD-3DC5-C3F874CC7985}"/>
              </a:ext>
            </a:extLst>
          </p:cNvPr>
          <p:cNvSpPr txBox="1"/>
          <p:nvPr/>
        </p:nvSpPr>
        <p:spPr>
          <a:xfrm>
            <a:off x="450038" y="4805988"/>
            <a:ext cx="930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-&gt;mk1</a:t>
            </a:r>
            <a:r>
              <a:rPr lang="ko-KR" altLang="en-US" dirty="0"/>
              <a:t>에서 일상대화 </a:t>
            </a:r>
            <a:r>
              <a:rPr lang="en-US" altLang="ko-KR" dirty="0"/>
              <a:t>410</a:t>
            </a:r>
            <a:r>
              <a:rPr lang="ko-KR" altLang="en-US" dirty="0"/>
              <a:t>개를 </a:t>
            </a:r>
            <a:r>
              <a:rPr lang="en-US" altLang="ko-KR" dirty="0"/>
              <a:t>chosen</a:t>
            </a:r>
            <a:r>
              <a:rPr lang="ko-KR" altLang="en-US" dirty="0"/>
              <a:t>에 </a:t>
            </a:r>
            <a:r>
              <a:rPr lang="en-US" altLang="ko-KR" dirty="0" err="1"/>
              <a:t>askup</a:t>
            </a:r>
            <a:r>
              <a:rPr lang="en-US" altLang="ko-KR" dirty="0"/>
              <a:t>, </a:t>
            </a:r>
            <a:r>
              <a:rPr lang="en-US" altLang="ko-KR" dirty="0" err="1"/>
              <a:t>rejecte</a:t>
            </a:r>
            <a:r>
              <a:rPr lang="ko-KR" altLang="en-US" dirty="0"/>
              <a:t>에 </a:t>
            </a:r>
            <a:r>
              <a:rPr lang="en-US" altLang="ko-KR" dirty="0"/>
              <a:t>SFT</a:t>
            </a:r>
            <a:r>
              <a:rPr lang="ko-KR" altLang="en-US" dirty="0"/>
              <a:t>모델의 답변을 넣고 </a:t>
            </a:r>
            <a:endParaRPr lang="en-US" altLang="ko-KR" dirty="0"/>
          </a:p>
          <a:p>
            <a:r>
              <a:rPr lang="ko-KR" altLang="en-US" dirty="0"/>
              <a:t>학습은 </a:t>
            </a:r>
            <a:r>
              <a:rPr lang="en-US" altLang="ko-KR" dirty="0" err="1"/>
              <a:t>LoRA_dim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128</a:t>
            </a:r>
            <a:r>
              <a:rPr lang="ko-KR" altLang="en-US" dirty="0"/>
              <a:t>로 넣고</a:t>
            </a:r>
            <a:r>
              <a:rPr lang="en-US" altLang="ko-KR" dirty="0"/>
              <a:t> only optimize lora</a:t>
            </a:r>
            <a:r>
              <a:rPr lang="ko-KR" altLang="en-US" dirty="0"/>
              <a:t>를 끄고 </a:t>
            </a:r>
            <a:r>
              <a:rPr lang="en-US" altLang="ko-KR" dirty="0"/>
              <a:t>full-finetuning</a:t>
            </a:r>
            <a:r>
              <a:rPr lang="ko-KR" altLang="en-US" dirty="0"/>
              <a:t> 진행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F7717-7A48-42BE-3122-A3E8CA521C67}"/>
              </a:ext>
            </a:extLst>
          </p:cNvPr>
          <p:cNvSpPr txBox="1"/>
          <p:nvPr/>
        </p:nvSpPr>
        <p:spPr>
          <a:xfrm>
            <a:off x="391701" y="5652680"/>
            <a:ext cx="904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그러나 </a:t>
            </a:r>
            <a:r>
              <a:rPr lang="en-US" altLang="ko-KR" dirty="0"/>
              <a:t>full finetuning</a:t>
            </a:r>
            <a:r>
              <a:rPr lang="ko-KR" altLang="en-US" dirty="0"/>
              <a:t>이 너무 학습이 잘된 나머지 대부분의 답을 </a:t>
            </a:r>
            <a:r>
              <a:rPr lang="en-US" altLang="ko-KR" dirty="0" err="1"/>
              <a:t>hatespeech</a:t>
            </a:r>
            <a:r>
              <a:rPr lang="ko-KR" altLang="en-US" dirty="0"/>
              <a:t>로 판단하기 시작했고 </a:t>
            </a:r>
            <a:r>
              <a:rPr lang="ko-KR" altLang="en-US" dirty="0" err="1"/>
              <a:t>혐오적</a:t>
            </a:r>
            <a:r>
              <a:rPr lang="ko-KR" altLang="en-US" dirty="0"/>
              <a:t> 표현을 하지 마라는 답변만 나와서 </a:t>
            </a:r>
            <a:r>
              <a:rPr lang="en-US" altLang="ko-KR" dirty="0"/>
              <a:t>g-eval </a:t>
            </a:r>
            <a:r>
              <a:rPr lang="ko-KR" altLang="en-US" dirty="0"/>
              <a:t>가치가 없다고 판단 </a:t>
            </a:r>
            <a:r>
              <a:rPr lang="en-US" altLang="ko-KR" dirty="0" err="1"/>
              <a:t>hatespeech</a:t>
            </a:r>
            <a:r>
              <a:rPr lang="ko-KR" altLang="en-US" dirty="0"/>
              <a:t>를 제외하고 학습하는 방향으로 잡았다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3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25AD3-A370-F8C1-71CA-35F797756BA7}"/>
              </a:ext>
            </a:extLst>
          </p:cNvPr>
          <p:cNvSpPr txBox="1"/>
          <p:nvPr/>
        </p:nvSpPr>
        <p:spPr>
          <a:xfrm>
            <a:off x="554804" y="1224365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Mk3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63B11D2-F816-79FD-CBA4-6629A69F1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96324"/>
              </p:ext>
            </p:extLst>
          </p:nvPr>
        </p:nvGraphicFramePr>
        <p:xfrm>
          <a:off x="450039" y="1667882"/>
          <a:ext cx="5988861" cy="2594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3595">
                  <a:extLst>
                    <a:ext uri="{9D8B030D-6E8A-4147-A177-3AD203B41FA5}">
                      <a16:colId xmlns:a16="http://schemas.microsoft.com/office/drawing/2014/main" val="2003518794"/>
                    </a:ext>
                  </a:extLst>
                </a:gridCol>
                <a:gridCol w="1728645">
                  <a:extLst>
                    <a:ext uri="{9D8B030D-6E8A-4147-A177-3AD203B41FA5}">
                      <a16:colId xmlns:a16="http://schemas.microsoft.com/office/drawing/2014/main" val="1993699247"/>
                    </a:ext>
                  </a:extLst>
                </a:gridCol>
                <a:gridCol w="1105828">
                  <a:extLst>
                    <a:ext uri="{9D8B030D-6E8A-4147-A177-3AD203B41FA5}">
                      <a16:colId xmlns:a16="http://schemas.microsoft.com/office/drawing/2014/main" val="226488398"/>
                    </a:ext>
                  </a:extLst>
                </a:gridCol>
                <a:gridCol w="2190793">
                  <a:extLst>
                    <a:ext uri="{9D8B030D-6E8A-4147-A177-3AD203B41FA5}">
                      <a16:colId xmlns:a16="http://schemas.microsoft.com/office/drawing/2014/main" val="3873974825"/>
                    </a:ext>
                  </a:extLst>
                </a:gridCol>
              </a:tblGrid>
              <a:tr h="2956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48696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410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598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69935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489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NanumGothic"/>
                          <a:ea typeface="NanumGothic"/>
                        </a:rPr>
                        <a:t>714-&gt;0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342500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720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700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24021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3927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3,878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48115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H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ulic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373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5992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K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oalpaca1.1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2,000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8804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Evol-inst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188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456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4CB465-DEE5-E1DD-3DC5-C3F874CC7985}"/>
              </a:ext>
            </a:extLst>
          </p:cNvPr>
          <p:cNvSpPr txBox="1"/>
          <p:nvPr/>
        </p:nvSpPr>
        <p:spPr>
          <a:xfrm>
            <a:off x="450038" y="4343872"/>
            <a:ext cx="930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-&gt;mk2</a:t>
            </a:r>
            <a:r>
              <a:rPr lang="ko-KR" altLang="en-US" dirty="0"/>
              <a:t>에서 </a:t>
            </a:r>
            <a:r>
              <a:rPr lang="en-US" altLang="ko-KR" dirty="0"/>
              <a:t>step2</a:t>
            </a:r>
            <a:r>
              <a:rPr lang="ko-KR" altLang="en-US" dirty="0"/>
              <a:t>의 </a:t>
            </a:r>
            <a:r>
              <a:rPr lang="en-US" altLang="ko-KR" dirty="0"/>
              <a:t>reward model</a:t>
            </a:r>
            <a:r>
              <a:rPr lang="ko-KR" altLang="en-US" dirty="0"/>
              <a:t>은 그대로 사용하고 </a:t>
            </a:r>
            <a:r>
              <a:rPr lang="en-US" altLang="ko-KR" dirty="0"/>
              <a:t>step3</a:t>
            </a:r>
            <a:r>
              <a:rPr lang="ko-KR" altLang="en-US" dirty="0"/>
              <a:t>에서 혐오표현만 </a:t>
            </a:r>
            <a:r>
              <a:rPr lang="en-US" altLang="ko-KR" dirty="0"/>
              <a:t>0</a:t>
            </a:r>
            <a:r>
              <a:rPr lang="ko-KR" altLang="en-US" dirty="0"/>
              <a:t>으로 제외하고 진행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F7717-7A48-42BE-3122-A3E8CA521C67}"/>
              </a:ext>
            </a:extLst>
          </p:cNvPr>
          <p:cNvSpPr txBox="1"/>
          <p:nvPr/>
        </p:nvSpPr>
        <p:spPr>
          <a:xfrm>
            <a:off x="391701" y="5071791"/>
            <a:ext cx="10138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이전의 모든 답변을 혐오표현으로 판단하는 경우가 매우 줄었음</a:t>
            </a:r>
            <a:r>
              <a:rPr lang="en-US" altLang="ko-KR" dirty="0"/>
              <a:t>. </a:t>
            </a:r>
            <a:r>
              <a:rPr lang="ko-KR" altLang="en-US" dirty="0"/>
              <a:t>찾아볼 수 없을 정도</a:t>
            </a:r>
            <a:endParaRPr lang="en-US" altLang="ko-KR" dirty="0"/>
          </a:p>
          <a:p>
            <a:r>
              <a:rPr lang="ko-KR" altLang="en-US" dirty="0"/>
              <a:t>그러나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답변에서 질문과 같은 답변을 하는 경우가 생기고</a:t>
            </a:r>
            <a:endParaRPr lang="en-US" altLang="ko-KR" dirty="0"/>
          </a:p>
          <a:p>
            <a:r>
              <a:rPr lang="en-US" altLang="ko-KR" dirty="0"/>
              <a:t>2. List</a:t>
            </a:r>
            <a:r>
              <a:rPr lang="ko-KR" altLang="en-US" dirty="0"/>
              <a:t>형식으로 답변을 진행하기 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질문의 어법 형식을 분석하는 답변이 나옴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1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25AD3-A370-F8C1-71CA-35F797756BA7}"/>
              </a:ext>
            </a:extLst>
          </p:cNvPr>
          <p:cNvSpPr txBox="1"/>
          <p:nvPr/>
        </p:nvSpPr>
        <p:spPr>
          <a:xfrm>
            <a:off x="554804" y="1224365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Mk4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63B11D2-F816-79FD-CBA4-6629A69F1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87901"/>
              </p:ext>
            </p:extLst>
          </p:nvPr>
        </p:nvGraphicFramePr>
        <p:xfrm>
          <a:off x="450039" y="1667882"/>
          <a:ext cx="6530864" cy="2594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802">
                  <a:extLst>
                    <a:ext uri="{9D8B030D-6E8A-4147-A177-3AD203B41FA5}">
                      <a16:colId xmlns:a16="http://schemas.microsoft.com/office/drawing/2014/main" val="2003518794"/>
                    </a:ext>
                  </a:extLst>
                </a:gridCol>
                <a:gridCol w="1885091">
                  <a:extLst>
                    <a:ext uri="{9D8B030D-6E8A-4147-A177-3AD203B41FA5}">
                      <a16:colId xmlns:a16="http://schemas.microsoft.com/office/drawing/2014/main" val="1993699247"/>
                    </a:ext>
                  </a:extLst>
                </a:gridCol>
                <a:gridCol w="1205907">
                  <a:extLst>
                    <a:ext uri="{9D8B030D-6E8A-4147-A177-3AD203B41FA5}">
                      <a16:colId xmlns:a16="http://schemas.microsoft.com/office/drawing/2014/main" val="226488398"/>
                    </a:ext>
                  </a:extLst>
                </a:gridCol>
                <a:gridCol w="2389064">
                  <a:extLst>
                    <a:ext uri="{9D8B030D-6E8A-4147-A177-3AD203B41FA5}">
                      <a16:colId xmlns:a16="http://schemas.microsoft.com/office/drawing/2014/main" val="3873974825"/>
                    </a:ext>
                  </a:extLst>
                </a:gridCol>
              </a:tblGrid>
              <a:tr h="2956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48696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NanumGothic"/>
                          <a:ea typeface="NanumGothic"/>
                        </a:rPr>
                        <a:t>410-&gt;406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598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69935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489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342500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720-&gt;703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700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24021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3927-&gt;2000(</a:t>
                      </a:r>
                      <a:r>
                        <a:rPr lang="ko-KR" altLang="en-US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리스트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500</a:t>
                      </a:r>
                      <a:r>
                        <a:rPr lang="en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3,878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48115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H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ulic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373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5992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K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oalpaca1.1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2,000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8804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Evol-inst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188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456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4CB465-DEE5-E1DD-3DC5-C3F874CC7985}"/>
              </a:ext>
            </a:extLst>
          </p:cNvPr>
          <p:cNvSpPr txBox="1"/>
          <p:nvPr/>
        </p:nvSpPr>
        <p:spPr>
          <a:xfrm>
            <a:off x="450038" y="4343872"/>
            <a:ext cx="10444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일상대화</a:t>
            </a:r>
            <a:r>
              <a:rPr lang="en-US" altLang="ko-KR" dirty="0"/>
              <a:t>, </a:t>
            </a:r>
            <a:r>
              <a:rPr lang="ko-KR" altLang="en-US" dirty="0"/>
              <a:t>감성대화</a:t>
            </a:r>
            <a:r>
              <a:rPr lang="en-US" altLang="ko-KR" dirty="0"/>
              <a:t>, </a:t>
            </a:r>
            <a:r>
              <a:rPr lang="en-US" altLang="ko-KR" dirty="0" err="1"/>
              <a:t>yitingxie</a:t>
            </a:r>
            <a:r>
              <a:rPr lang="en-US" altLang="ko-KR" dirty="0"/>
              <a:t> </a:t>
            </a:r>
            <a:r>
              <a:rPr lang="ko-KR" altLang="en-US" dirty="0"/>
              <a:t>데이터에서 질문과 비슷한 답변을 하는 데이터 </a:t>
            </a:r>
            <a:r>
              <a:rPr lang="en-US" altLang="ko-KR" dirty="0"/>
              <a:t>30</a:t>
            </a:r>
            <a:r>
              <a:rPr lang="ko-KR" altLang="en-US" dirty="0"/>
              <a:t>개 삭제</a:t>
            </a:r>
            <a:endParaRPr lang="en-US" altLang="ko-KR" dirty="0"/>
          </a:p>
          <a:p>
            <a:r>
              <a:rPr lang="en-US" altLang="ko-KR" dirty="0" err="1"/>
              <a:t>yitingxie</a:t>
            </a:r>
            <a:r>
              <a:rPr lang="ko-KR" altLang="en-US" dirty="0"/>
              <a:t> 데이터의 개수를 줄여서 리스트 형식 답변 </a:t>
            </a:r>
            <a:r>
              <a:rPr lang="en-US" altLang="ko-KR" dirty="0"/>
              <a:t>500 </a:t>
            </a:r>
            <a:r>
              <a:rPr lang="ko-KR" altLang="en-US" dirty="0"/>
              <a:t>리스트 아닌 답변 </a:t>
            </a:r>
            <a:r>
              <a:rPr lang="en-US" altLang="ko-KR" dirty="0"/>
              <a:t>1500</a:t>
            </a:r>
            <a:r>
              <a:rPr lang="ko-KR" altLang="en-US" dirty="0"/>
              <a:t>개 총 </a:t>
            </a:r>
            <a:r>
              <a:rPr lang="en-US" altLang="ko-KR" dirty="0"/>
              <a:t>2000</a:t>
            </a:r>
            <a:r>
              <a:rPr lang="ko-KR" altLang="en-US" dirty="0"/>
              <a:t>개 사용</a:t>
            </a:r>
            <a:endParaRPr lang="en-US" altLang="ko-KR" dirty="0"/>
          </a:p>
          <a:p>
            <a:r>
              <a:rPr lang="ko-KR" altLang="en-US" dirty="0"/>
              <a:t>추가로 학습 과정에서 </a:t>
            </a:r>
            <a:r>
              <a:rPr lang="en-US" altLang="ko-KR" dirty="0"/>
              <a:t>repetition penalty</a:t>
            </a:r>
            <a:r>
              <a:rPr lang="ko-KR" altLang="en-US" dirty="0"/>
              <a:t>를 </a:t>
            </a:r>
            <a:r>
              <a:rPr lang="en-US" altLang="ko-KR" dirty="0"/>
              <a:t>1.2 </a:t>
            </a:r>
            <a:r>
              <a:rPr lang="ko-KR" altLang="en-US" dirty="0"/>
              <a:t>넣고 학습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학습 진행 과정에서 </a:t>
            </a:r>
            <a:r>
              <a:rPr lang="en-US" altLang="ko-KR" dirty="0"/>
              <a:t>repetition penalty</a:t>
            </a:r>
            <a:r>
              <a:rPr lang="ko-KR" altLang="en-US" dirty="0"/>
              <a:t>를 </a:t>
            </a:r>
            <a:r>
              <a:rPr lang="en-US" altLang="ko-KR" dirty="0"/>
              <a:t>1.2 </a:t>
            </a:r>
            <a:r>
              <a:rPr lang="ko-KR" altLang="en-US" dirty="0"/>
              <a:t>넣는 것은 의미가 없다는 것을 알게 됨 초반에만 반복이 </a:t>
            </a:r>
            <a:r>
              <a:rPr lang="ko-KR" altLang="en-US" dirty="0" err="1"/>
              <a:t>안나오지</a:t>
            </a:r>
            <a:r>
              <a:rPr lang="ko-KR" altLang="en-US" dirty="0"/>
              <a:t> </a:t>
            </a:r>
            <a:r>
              <a:rPr lang="ko-KR" altLang="en-US" dirty="0" err="1"/>
              <a:t>나중에가면</a:t>
            </a:r>
            <a:r>
              <a:rPr lang="ko-KR" altLang="en-US" dirty="0"/>
              <a:t> 반복되는 답변이 나온다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75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25AD3-A370-F8C1-71CA-35F797756BA7}"/>
              </a:ext>
            </a:extLst>
          </p:cNvPr>
          <p:cNvSpPr txBox="1"/>
          <p:nvPr/>
        </p:nvSpPr>
        <p:spPr>
          <a:xfrm>
            <a:off x="554804" y="1224365"/>
            <a:ext cx="43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Mk5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63B11D2-F816-79FD-CBA4-6629A69F1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71595"/>
              </p:ext>
            </p:extLst>
          </p:nvPr>
        </p:nvGraphicFramePr>
        <p:xfrm>
          <a:off x="450039" y="1667882"/>
          <a:ext cx="9047921" cy="2594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5791">
                  <a:extLst>
                    <a:ext uri="{9D8B030D-6E8A-4147-A177-3AD203B41FA5}">
                      <a16:colId xmlns:a16="http://schemas.microsoft.com/office/drawing/2014/main" val="2003518794"/>
                    </a:ext>
                  </a:extLst>
                </a:gridCol>
                <a:gridCol w="2611623">
                  <a:extLst>
                    <a:ext uri="{9D8B030D-6E8A-4147-A177-3AD203B41FA5}">
                      <a16:colId xmlns:a16="http://schemas.microsoft.com/office/drawing/2014/main" val="1993699247"/>
                    </a:ext>
                  </a:extLst>
                </a:gridCol>
                <a:gridCol w="1670675">
                  <a:extLst>
                    <a:ext uri="{9D8B030D-6E8A-4147-A177-3AD203B41FA5}">
                      <a16:colId xmlns:a16="http://schemas.microsoft.com/office/drawing/2014/main" val="226488398"/>
                    </a:ext>
                  </a:extLst>
                </a:gridCol>
                <a:gridCol w="3309832">
                  <a:extLst>
                    <a:ext uri="{9D8B030D-6E8A-4147-A177-3AD203B41FA5}">
                      <a16:colId xmlns:a16="http://schemas.microsoft.com/office/drawing/2014/main" val="3873974825"/>
                    </a:ext>
                  </a:extLst>
                </a:gridCol>
              </a:tblGrid>
              <a:tr h="2956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step3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48696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400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일상대화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NanumGothic"/>
                          <a:ea typeface="NanumGothic"/>
                        </a:rPr>
                        <a:t>598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699357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NanumGothic"/>
                          <a:ea typeface="NanumGothic"/>
                        </a:rPr>
                        <a:t>489-&gt;0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dirty="0">
                          <a:latin typeface="NanumGothic"/>
                          <a:ea typeface="NanumGothic"/>
                        </a:rPr>
                        <a:t>혐오표현</a:t>
                      </a:r>
                      <a:endParaRPr lang="en-US" altLang="ko-KR" sz="1200" b="1" dirty="0">
                        <a:latin typeface="NanumGothic"/>
                        <a:ea typeface="Nanum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Gothic"/>
                          <a:ea typeface="NanumGothic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342500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703-&gt;400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감성대화</a:t>
                      </a: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700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24021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2000(</a:t>
                      </a:r>
                      <a:r>
                        <a:rPr lang="ko-KR" altLang="en-US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리스트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500</a:t>
                      </a:r>
                      <a:r>
                        <a:rPr lang="en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)-&gt;500(</a:t>
                      </a:r>
                      <a:r>
                        <a:rPr lang="ko-KR" altLang="en-US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리스트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100</a:t>
                      </a:r>
                      <a:r>
                        <a:rPr lang="en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Y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itingxie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3,878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48115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H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ulic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373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45992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K</a:t>
                      </a:r>
                      <a:r>
                        <a:rPr lang="e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oalpaca1.1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2,000</a:t>
                      </a:r>
                      <a:endParaRPr lang="en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88044"/>
                  </a:ext>
                </a:extLst>
              </a:tr>
              <a:tr h="328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  <a:sym typeface="Arial"/>
                        </a:rPr>
                        <a:t>Evol-inst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NanumGothic"/>
                          <a:ea typeface="NanumGothic"/>
                          <a:cs typeface="+mn-cs"/>
                        </a:rPr>
                        <a:t>188</a:t>
                      </a:r>
                      <a:endParaRPr lang="en-US" altLang="ko-KR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NanumGothic"/>
                        <a:ea typeface="NanumGothic"/>
                        <a:cs typeface="+mn-cs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456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4CB465-DEE5-E1DD-3DC5-C3F874CC7985}"/>
              </a:ext>
            </a:extLst>
          </p:cNvPr>
          <p:cNvSpPr txBox="1"/>
          <p:nvPr/>
        </p:nvSpPr>
        <p:spPr>
          <a:xfrm>
            <a:off x="450038" y="4292785"/>
            <a:ext cx="113781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-&gt;mk4</a:t>
            </a:r>
            <a:r>
              <a:rPr lang="ko-KR" altLang="en-US" dirty="0"/>
              <a:t>에서 </a:t>
            </a:r>
            <a:r>
              <a:rPr lang="en-US" altLang="ko-KR" dirty="0"/>
              <a:t>step2 </a:t>
            </a:r>
            <a:r>
              <a:rPr lang="ko-KR" altLang="en-US" dirty="0"/>
              <a:t>데이터의 밸런스를 위해 혐오표현을 제외</a:t>
            </a:r>
            <a:r>
              <a:rPr lang="en-US" altLang="ko-KR" dirty="0"/>
              <a:t>, </a:t>
            </a:r>
            <a:r>
              <a:rPr lang="ko-KR" altLang="en-US" dirty="0"/>
              <a:t>감성대화 데이터는 일상대화 데이터와 맞추기 위해 </a:t>
            </a:r>
            <a:r>
              <a:rPr lang="en-US" altLang="ko-KR" dirty="0"/>
              <a:t>400</a:t>
            </a:r>
            <a:r>
              <a:rPr lang="ko-KR" altLang="en-US" dirty="0"/>
              <a:t>개만 채용</a:t>
            </a:r>
            <a:r>
              <a:rPr lang="en-US" altLang="ko-KR" dirty="0"/>
              <a:t>, </a:t>
            </a:r>
            <a:r>
              <a:rPr lang="en-US" altLang="ko-KR" dirty="0" err="1"/>
              <a:t>yitingxie</a:t>
            </a:r>
            <a:r>
              <a:rPr lang="ko-KR" altLang="en-US" dirty="0"/>
              <a:t>도 </a:t>
            </a:r>
            <a:r>
              <a:rPr lang="en-US" altLang="ko-KR" dirty="0"/>
              <a:t>500</a:t>
            </a:r>
            <a:r>
              <a:rPr lang="ko-KR" altLang="en-US" dirty="0"/>
              <a:t>개만 넣는데 리스트 형식 </a:t>
            </a:r>
            <a:r>
              <a:rPr lang="en-US" altLang="ko-KR" dirty="0"/>
              <a:t>100</a:t>
            </a:r>
            <a:r>
              <a:rPr lang="ko-KR" altLang="en-US" dirty="0"/>
              <a:t>개만 넣었다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답변을 잘한다고 생각했지만 </a:t>
            </a:r>
            <a:r>
              <a:rPr lang="en-US" altLang="ko-KR" dirty="0"/>
              <a:t>g-eval</a:t>
            </a:r>
            <a:r>
              <a:rPr lang="ko-KR" altLang="en-US" dirty="0"/>
              <a:t>에서 일상대화 부분에서 낮은 점수를 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로그를 찾아보니 질문과 같은 답변을 한 경우가 종종 있었는데 매우 낮은 점수를 받았고</a:t>
            </a:r>
            <a:endParaRPr lang="en-US" altLang="ko-KR" dirty="0"/>
          </a:p>
          <a:p>
            <a:r>
              <a:rPr lang="ko-KR" altLang="en-US" dirty="0"/>
              <a:t>질문의 형식에서 친근함이 많이 떨어졌는데 그 이유로 일상대화 데이터의 </a:t>
            </a:r>
            <a:r>
              <a:rPr lang="en-US" altLang="ko-KR" dirty="0"/>
              <a:t>chosen</a:t>
            </a:r>
            <a:r>
              <a:rPr lang="ko-KR" altLang="en-US" dirty="0"/>
              <a:t>이 </a:t>
            </a:r>
            <a:r>
              <a:rPr lang="en-US" altLang="ko-KR" dirty="0" err="1"/>
              <a:t>askup</a:t>
            </a:r>
            <a:r>
              <a:rPr lang="ko-KR" altLang="en-US" dirty="0"/>
              <a:t>인데 </a:t>
            </a:r>
            <a:r>
              <a:rPr lang="en-US" altLang="ko-KR" dirty="0" err="1"/>
              <a:t>askup</a:t>
            </a:r>
            <a:r>
              <a:rPr lang="ko-KR" altLang="en-US" dirty="0"/>
              <a:t>의 답변은 </a:t>
            </a:r>
            <a:r>
              <a:rPr lang="en-US" altLang="ko-KR" dirty="0"/>
              <a:t>“</a:t>
            </a:r>
            <a:r>
              <a:rPr lang="ko-KR" altLang="en-US" dirty="0"/>
              <a:t>저는 인공지능이라 답변을 하지 못하지만 제 생각에는</a:t>
            </a:r>
            <a:r>
              <a:rPr lang="en-US" altLang="ko-KR" dirty="0"/>
              <a:t>…” </a:t>
            </a:r>
            <a:r>
              <a:rPr lang="ko-KR" altLang="en-US" dirty="0"/>
              <a:t>와 같이 진행이 되기에 친근함에서 점수가 떨어졌다고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모델에게 페르소나를 주는 것이 더 자연스럽고 친근한 점수를 높게 받을 수 있는 방법이라고 생각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86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1C78555A-7C67-BF3F-AD27-B7C3FC698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036991"/>
              </p:ext>
            </p:extLst>
          </p:nvPr>
        </p:nvGraphicFramePr>
        <p:xfrm>
          <a:off x="293379" y="1565011"/>
          <a:ext cx="116020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97FF73-076C-E700-8719-AF65C40A1217}"/>
              </a:ext>
            </a:extLst>
          </p:cNvPr>
          <p:cNvSpPr txBox="1"/>
          <p:nvPr/>
        </p:nvSpPr>
        <p:spPr>
          <a:xfrm>
            <a:off x="581333" y="1344009"/>
            <a:ext cx="22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44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359B-968C-B949-6F83-D31F5B7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A04F2F-D394-F478-0A00-BD82AD3E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 bwMode="auto">
          <a:xfrm>
            <a:off x="-3175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97FF73-076C-E700-8719-AF65C40A1217}"/>
              </a:ext>
            </a:extLst>
          </p:cNvPr>
          <p:cNvSpPr txBox="1"/>
          <p:nvPr/>
        </p:nvSpPr>
        <p:spPr>
          <a:xfrm>
            <a:off x="581333" y="1344009"/>
            <a:ext cx="22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mk6</a:t>
            </a:r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2002DEA-3262-113C-3BC6-F5436C95C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816091"/>
              </p:ext>
            </p:extLst>
          </p:nvPr>
        </p:nvGraphicFramePr>
        <p:xfrm>
          <a:off x="293379" y="1313656"/>
          <a:ext cx="116020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113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1071</Words>
  <Application>Microsoft Office PowerPoint</Application>
  <PresentationFormat>와이드스크린</PresentationFormat>
  <Paragraphs>325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NanumGothic</vt:lpstr>
      <vt:lpstr>맑은 고딕</vt:lpstr>
      <vt:lpstr>Arial</vt:lpstr>
      <vt:lpstr>Office 테마</vt:lpstr>
      <vt:lpstr>Rlhf 모델 데이터와 점수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ㄴ</vt:lpstr>
      <vt:lpstr>일상대화 능력 geval 결과</vt:lpstr>
      <vt:lpstr>KoAlpaca 데이터셋: geval 결과</vt:lpstr>
      <vt:lpstr>yitingxie 데이터셋: geval결과</vt:lpstr>
      <vt:lpstr>ㄴ</vt:lpstr>
      <vt:lpstr>일상대화 능력 geval 결과</vt:lpstr>
      <vt:lpstr>일상대화 능력 geval 결과</vt:lpstr>
      <vt:lpstr>KoAlpaca 데이터셋: geval 결과</vt:lpstr>
      <vt:lpstr>yitingxie 데이터셋: geval결과</vt:lpstr>
      <vt:lpstr>ㄴ</vt:lpstr>
      <vt:lpstr>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바이브컴퍼니 4-27 발표</dc:title>
  <dc:creator>조민규</dc:creator>
  <cp:lastModifiedBy>조민규</cp:lastModifiedBy>
  <cp:revision>1156</cp:revision>
  <dcterms:created xsi:type="dcterms:W3CDTF">2023-04-27T04:09:11Z</dcterms:created>
  <dcterms:modified xsi:type="dcterms:W3CDTF">2023-08-18T13:02:04Z</dcterms:modified>
</cp:coreProperties>
</file>