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0610" y="727075"/>
            <a:ext cx="1003427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Suppose there are 5 coins. Four of the coins are fair with P(heads)=0.5, and one of the coins is biased with P(heads)=0.75. Suppose a coin is randomly selected and flipped 4 times resulting in 4 heads.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What is the probability that the selected coin was biased? 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85900" y="1758315"/>
          <a:ext cx="9365615" cy="360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2138680"/>
                <a:gridCol w="2167890"/>
                <a:gridCol w="1646555"/>
              </a:tblGrid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        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Coin  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HHHH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Coin1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Cell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Row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Col Prob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P(Coin1 &amp; HHHH)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P(HHHH | Coin1)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P(Coin1 | 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P(Coin1 &amp; Others)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P(Others | Coin1)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P(Coin1 | 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P(Coin1)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Coin2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(biased)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Cell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Row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Col Prob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P(Coin2 &amp; HHHH)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P(HHHH | Coin2)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P(Coin2 | 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P(Coin2 &amp; Others)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P(Others | Coin2)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P(Coin2 | 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P(Coin2)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Column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Total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549400" y="1758950"/>
            <a:ext cx="1669415" cy="879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59865" y="1743710"/>
            <a:ext cx="1713865" cy="894715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85900" y="1758315"/>
          <a:ext cx="9365615" cy="360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2138680"/>
                <a:gridCol w="2167890"/>
                <a:gridCol w="1646555"/>
              </a:tblGrid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        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Coin  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HHHH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Coin1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Cell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Row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Col Prob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P(HHHH | Coin1)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P(Coin1 | 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P(Coin1 &amp; Others)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P(Others | Coin1)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P(Coin1 | 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Coin2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(biased)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Cell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Row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Col Prob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0.06328125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P(HHHH | Coin2)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P(Coin2 | 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P(Coin2 &amp; Others)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P(Others | Coin2)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P(Coin2 | 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Column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Total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549400" y="1758950"/>
            <a:ext cx="1669415" cy="879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59865" y="1743710"/>
            <a:ext cx="1713865" cy="894715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59865" y="253365"/>
            <a:ext cx="9449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P(Coin1)=0.8</a:t>
            </a:r>
            <a:endParaRPr lang="en-US" altLang="zh-CN"/>
          </a:p>
          <a:p>
            <a:r>
              <a:rPr lang="en-US" altLang="zh-CN"/>
              <a:t>P(Coin2)=0.2</a:t>
            </a:r>
            <a:endParaRPr lang="en-US" altLang="zh-CN"/>
          </a:p>
          <a:p>
            <a:r>
              <a:rPr lang="en-US" altLang="zh-CN"/>
              <a:t>P(Coin1 &amp; HHHH)=0.8*0.5^4=0.05</a:t>
            </a:r>
            <a:endParaRPr lang="en-US" altLang="zh-CN"/>
          </a:p>
          <a:p>
            <a:r>
              <a:rPr lang="en-US" altLang="zh-CN"/>
              <a:t>P(Coin2 &amp; HHHH)=0.2*0.75^4=0.06328125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85900" y="1758315"/>
          <a:ext cx="9365615" cy="360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2138680"/>
                <a:gridCol w="2167890"/>
                <a:gridCol w="1646555"/>
              </a:tblGrid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        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Coin  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HHHH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Coin1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Cell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Row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Col Prob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0.0625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P(Coin1 | 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P(Others | Coin1)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P(Coin1 | 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Coin2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(biased)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Cell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Row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Col Prob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0.06328125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0.31640625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P(Coin2 | 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0.13671875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P(Others | Coin2)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P(Coin2 | 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Column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Total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P(Others)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59865" y="253365"/>
            <a:ext cx="9449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P(Coin1 &amp; Others)=P(Row Total)-P(Coin1 &amp; HHHH)=0.8-0.05=0.75</a:t>
            </a:r>
            <a:endParaRPr lang="en-US" altLang="zh-CN"/>
          </a:p>
          <a:p>
            <a:r>
              <a:rPr lang="en-US" altLang="zh-CN"/>
              <a:t>P</a:t>
            </a:r>
            <a:r>
              <a:rPr lang="en-US" altLang="zh-CN">
                <a:sym typeface="+mn-ea"/>
              </a:rPr>
              <a:t>(Coin2 &amp; Others)=P(Row Total)-P(Coin2 &amp; HHHH)=0.2-0.06328125=0.13671875</a:t>
            </a:r>
            <a:endParaRPr lang="en-US" altLang="zh-CN"/>
          </a:p>
          <a:p>
            <a:r>
              <a:rPr lang="en-US" altLang="zh-CN"/>
              <a:t>P(HHHH | Coin1)=P(HHHH &amp; Coin1)/P(Coin1)=0.05/0.8=0.0625</a:t>
            </a:r>
            <a:endParaRPr lang="en-US" altLang="zh-CN"/>
          </a:p>
          <a:p>
            <a:r>
              <a:rPr lang="en-US" altLang="zh-CN">
                <a:sym typeface="+mn-ea"/>
              </a:rPr>
              <a:t>P(HHHH | Coin2)=P(HHHH &amp; Coin2)/P(Coin2)=0.06328125/0.2=0.31640625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459865" y="1743710"/>
            <a:ext cx="1713865" cy="894715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85900" y="1758315"/>
          <a:ext cx="9365615" cy="360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2138680"/>
                <a:gridCol w="2167890"/>
                <a:gridCol w="1646555"/>
              </a:tblGrid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        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Coin  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HHHH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Coin1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Cell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Row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Col Prob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0.0625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P(Coin1 | 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0.9375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P(Coin1 | 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Coin2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(biased)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Cell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Row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Col Prob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0.06328125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0.31640625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P(Coin2 | HHHH)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0.13671875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0.68359375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P(Coin2 | Others)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Column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Total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0.11328125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0.88671875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59865" y="253365"/>
            <a:ext cx="9449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P(Others | Coin1)=P(Others &amp; Coin1)/P(Coin1)=0.75/0.8=0.9375</a:t>
            </a:r>
            <a:endParaRPr lang="en-US" altLang="zh-CN"/>
          </a:p>
          <a:p>
            <a:r>
              <a:rPr lang="en-US" altLang="zh-CN">
                <a:sym typeface="+mn-ea"/>
              </a:rPr>
              <a:t>P(Others | Coin2)=P(Others &amp; Coin2)/P(Coin2)=0.13671875/0.2=0.68359375</a:t>
            </a:r>
            <a:endParaRPr lang="en-US" altLang="zh-CN">
              <a:sym typeface="+mn-ea"/>
            </a:endParaRPr>
          </a:p>
          <a:p>
            <a:r>
              <a:rPr lang="en-US" altLang="zh-CN"/>
              <a:t>P(HHHH)=P(HHHH &amp; Coin1)+P(HHHH &amp; Coin2)=0.05+0.06328125=0.11328125</a:t>
            </a:r>
            <a:endParaRPr lang="en-US" altLang="zh-CN"/>
          </a:p>
          <a:p>
            <a:r>
              <a:rPr lang="en-US" altLang="zh-CN"/>
              <a:t>P</a:t>
            </a:r>
            <a:r>
              <a:rPr lang="en-US" altLang="zh-CN">
                <a:sym typeface="+mn-ea"/>
              </a:rPr>
              <a:t>(Others)=P(Others &amp; Coin1)+P(Others &amp; Coin2)=0.75+0.13671875=0.88671875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459865" y="1743710"/>
            <a:ext cx="1713865" cy="894715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85900" y="1758315"/>
          <a:ext cx="9365615" cy="360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2138680"/>
                <a:gridCol w="2167890"/>
                <a:gridCol w="1646555"/>
              </a:tblGrid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        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Coin  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HHHH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Coin1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Cell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Row Prob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Col Prob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0.0625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0.44137931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0.9375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0.84581498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Coin2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(biased)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Cell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Row Prob</a:t>
                      </a:r>
                      <a:endParaRPr lang="en-US" altLang="zh-CN" sz="1800" b="1"/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Col Prob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0.06328125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0.31640625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0.55862069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0.13671875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0.68359375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0.15418502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Column</a:t>
                      </a:r>
                      <a:endParaRPr lang="en-US" altLang="zh-CN" sz="2400" b="1"/>
                    </a:p>
                    <a:p>
                      <a:pPr>
                        <a:buNone/>
                      </a:pPr>
                      <a:r>
                        <a:rPr lang="en-US" altLang="zh-CN" sz="2400" b="1"/>
                        <a:t>Total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0.11328125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0.88671875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459865" y="1743710"/>
            <a:ext cx="1713865" cy="894715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9865" y="253365"/>
            <a:ext cx="9449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P(Coin1 | HHHH)=P(Coin1 &amp; HHHH)/P(HHHH)=0.05/0.11328125=0.44137931</a:t>
            </a:r>
            <a:endParaRPr lang="en-US" altLang="zh-CN"/>
          </a:p>
          <a:p>
            <a:r>
              <a:rPr lang="en-US" altLang="zh-CN">
                <a:sym typeface="+mn-ea"/>
              </a:rPr>
              <a:t>P(Coin1 | Others)=P(Coin1 &amp; Others)/P(Others)=0.75/0.88671875=0.84581498</a:t>
            </a:r>
            <a:endParaRPr lang="en-US" altLang="zh-CN">
              <a:sym typeface="+mn-ea"/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P(Coin2 | HHHH)=1-P(Coin1 | HHHH)=1-0.44137931=0.55862069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>
                <a:sym typeface="+mn-ea"/>
              </a:rPr>
              <a:t>P(Coin2 | Others)=1-P(Coin1 | Others)=1-</a:t>
            </a:r>
            <a:r>
              <a:rPr lang="en-US" altLang="zh-CN">
                <a:sym typeface="+mn-ea"/>
              </a:rPr>
              <a:t>0.84581498=0.15418502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UNIT_TABLE_BEAUTIFY" val="smartTable{75f69802-37bd-4b32-8c99-33d00c352f10}"/>
  <p:tag name="TABLE_ENDDRAG_ORIGIN_RECT" val="671*279"/>
  <p:tag name="TABLE_ENDDRAG_RECT" val="117*138*671*279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6.xml><?xml version="1.0" encoding="utf-8"?>
<p:tagLst xmlns:p="http://schemas.openxmlformats.org/presentationml/2006/main">
  <p:tag name="KSO_WM_UNIT_TABLE_BEAUTIFY" val="smartTable{75f69802-37bd-4b32-8c99-33d00c352f10}"/>
  <p:tag name="TABLE_ENDDRAG_ORIGIN_RECT" val="671*279"/>
  <p:tag name="TABLE_ENDDRAG_RECT" val="117*138*671*279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8.xml><?xml version="1.0" encoding="utf-8"?>
<p:tagLst xmlns:p="http://schemas.openxmlformats.org/presentationml/2006/main">
  <p:tag name="KSO_WM_UNIT_TABLE_BEAUTIFY" val="smartTable{d9b72cb8-be37-4434-807d-c1a22d05ae6e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50aca6dd-6233-48dd-82f3-fa276253656f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2.xml><?xml version="1.0" encoding="utf-8"?>
<p:tagLst xmlns:p="http://schemas.openxmlformats.org/presentationml/2006/main">
  <p:tag name="KSO_WM_UNIT_TABLE_BEAUTIFY" val="smartTable{0e66b361-e0b8-4546-a1da-bcda7bc58798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2631</Words>
  <Application>WPS 演示</Application>
  <PresentationFormat>宽屏</PresentationFormat>
  <Paragraphs>289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173</cp:revision>
  <dcterms:created xsi:type="dcterms:W3CDTF">2019-06-19T02:08:00Z</dcterms:created>
  <dcterms:modified xsi:type="dcterms:W3CDTF">2021-09-19T12:26:04Z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C0CDD90D7EFE49499D5FB95DD577020F</vt:lpwstr>
  </property>
</Properties>
</file>