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77" r:id="rId4"/>
    <p:sldId id="266" r:id="rId5"/>
    <p:sldId id="269" r:id="rId6"/>
    <p:sldId id="281" r:id="rId7"/>
    <p:sldId id="271" r:id="rId8"/>
    <p:sldId id="268" r:id="rId9"/>
    <p:sldId id="274" r:id="rId10"/>
    <p:sldId id="270" r:id="rId11"/>
    <p:sldId id="278" r:id="rId12"/>
    <p:sldId id="279" r:id="rId13"/>
    <p:sldId id="276" r:id="rId14"/>
    <p:sldId id="282" r:id="rId15"/>
    <p:sldId id="283" r:id="rId16"/>
  </p:sldIdLst>
  <p:sldSz cx="18288000" cy="10287000"/>
  <p:notesSz cx="6858000" cy="9144000"/>
  <p:embeddedFontLst>
    <p:embeddedFont>
      <p:font typeface="Gotham" panose="020B0604020202020204" charset="0"/>
      <p:regular r:id="rId17"/>
    </p:embeddedFont>
    <p:embeddedFont>
      <p:font typeface="Gotham Bold" panose="020B0604020202020204" charset="0"/>
      <p:regular r:id="rId18"/>
    </p:embeddedFont>
    <p:embeddedFont>
      <p:font typeface="Gotham Light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AC4"/>
    <a:srgbClr val="EB46A3"/>
    <a:srgbClr val="C849CC"/>
    <a:srgbClr val="4D8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B1B78-EE5F-D8D4-386D-900FC0506F67}" v="3560" dt="2025-06-18T15:59:12.470"/>
    <p1510:client id="{4EB41DF6-90B5-120D-D169-18137188EE27}" v="743" dt="2025-06-17T20:06:25.227"/>
    <p1510:client id="{778B8604-64B8-DDC6-FEC9-876668FD209B}" v="107" dt="2025-06-18T19:27:53.887"/>
    <p1510:client id="{9F002C37-D3BE-F117-1F28-1A11BB095741}" v="1581" dt="2025-06-17T15:10:16.643"/>
    <p1510:client id="{B26F036C-0718-FA33-307B-23FE2A03FFDB}" v="18" dt="2025-06-18T19:32:16.823"/>
    <p1510:client id="{CF5F7721-E81F-CCB5-E637-D1507DEBE3CB}" v="415" dt="2025-06-18T19:10:25.420"/>
    <p1510:client id="{D833BF52-7224-FF32-3C19-D8EEADA99863}" v="2782" dt="2025-06-18T18:55:16.247"/>
    <p1510:client id="{E0E731BD-D34A-BD23-5EC5-DC93E8320420}" v="10" dt="2025-06-18T19:35:05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248861" y="3654446"/>
            <a:ext cx="13790274" cy="2987356"/>
          </a:xfrm>
          <a:prstGeom prst="rect">
            <a:avLst/>
          </a:prstGeom>
          <a:solidFill>
            <a:schemeClr val="bg1"/>
          </a:solidFill>
        </p:spPr>
        <p:txBody>
          <a:bodyPr lIns="50800" tIns="50800" rIns="50800" bIns="50800" rtlCol="0" anchor="ctr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1">
                <a:solidFill>
                  <a:srgbClr val="000000"/>
                </a:solidFill>
                <a:latin typeface="Gotham Bold"/>
                <a:ea typeface="+mn-lt"/>
                <a:cs typeface="Gotham Bold"/>
                <a:sym typeface="Gotham Bold"/>
              </a:rPr>
              <a:t>Efficient Anomaly Detection in Industrial Images using Transformers with Dynamic Tanh</a:t>
            </a:r>
            <a:endParaRPr lang="en-US" sz="5500" b="1">
              <a:latin typeface="Gotham Bold"/>
              <a:ea typeface="Calibri"/>
              <a:cs typeface="Gotham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578544" y="476373"/>
            <a:ext cx="7130912" cy="175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Computer Vision</a:t>
            </a:r>
            <a:endParaRPr lang="en-US" sz="2450" spc="139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</a:rPr>
              <a:t>2024/2025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50" spc="139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</a:rPr>
              <a:t>Valerio Massimo Carioti</a:t>
            </a:r>
          </a:p>
        </p:txBody>
      </p:sp>
      <p:grpSp>
        <p:nvGrpSpPr>
          <p:cNvPr id="21" name="Group 2">
            <a:extLst>
              <a:ext uri="{FF2B5EF4-FFF2-40B4-BE49-F238E27FC236}">
                <a16:creationId xmlns:a16="http://schemas.microsoft.com/office/drawing/2014/main" id="{8F1457AE-A616-2905-6DA3-CD85E0A3754D}"/>
              </a:ext>
            </a:extLst>
          </p:cNvPr>
          <p:cNvGrpSpPr/>
          <p:nvPr/>
        </p:nvGrpSpPr>
        <p:grpSpPr>
          <a:xfrm>
            <a:off x="12266682" y="-8745129"/>
            <a:ext cx="11639457" cy="11639457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28EAE45B-1874-C7E6-0EBE-F0ADCD7EBDA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24DE06C7-573B-53E9-BB9A-E40620B76BF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">
            <a:extLst>
              <a:ext uri="{FF2B5EF4-FFF2-40B4-BE49-F238E27FC236}">
                <a16:creationId xmlns:a16="http://schemas.microsoft.com/office/drawing/2014/main" id="{467B721E-8516-A96A-2B27-FD35E207C871}"/>
              </a:ext>
            </a:extLst>
          </p:cNvPr>
          <p:cNvGrpSpPr/>
          <p:nvPr/>
        </p:nvGrpSpPr>
        <p:grpSpPr>
          <a:xfrm>
            <a:off x="-14203400" y="-3867573"/>
            <a:ext cx="32344488" cy="13789649"/>
            <a:chOff x="-1522062" y="-216534"/>
            <a:chExt cx="2258662" cy="962951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9EED0E8-7F58-60B6-2DF1-91450360EEA8}"/>
                </a:ext>
              </a:extLst>
            </p:cNvPr>
            <p:cNvSpPr/>
            <p:nvPr/>
          </p:nvSpPr>
          <p:spPr>
            <a:xfrm>
              <a:off x="-1522062" y="-216534"/>
              <a:ext cx="1080702" cy="962951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F5C92956-056E-A980-0A19-BD2DB39A1188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 rot="-3080369">
            <a:off x="18139706" y="-3594122"/>
            <a:ext cx="2933736" cy="11460038"/>
            <a:chOff x="0" y="0"/>
            <a:chExt cx="3911648" cy="15280051"/>
          </a:xfrm>
        </p:grpSpPr>
        <p:sp>
          <p:nvSpPr>
            <p:cNvPr id="27" name="AutoShape 27"/>
            <p:cNvSpPr/>
            <p:nvPr/>
          </p:nvSpPr>
          <p:spPr>
            <a:xfrm>
              <a:off x="0" y="0"/>
              <a:ext cx="3911648" cy="15280051"/>
            </a:xfrm>
            <a:prstGeom prst="rect">
              <a:avLst/>
            </a:prstGeom>
            <a:solidFill>
              <a:srgbClr val="108AC4">
                <a:alpha val="68627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1342580" y="-15724"/>
            <a:ext cx="6953153" cy="5725785"/>
            <a:chOff x="0" y="0"/>
            <a:chExt cx="839183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39183" cy="812800"/>
            </a:xfrm>
            <a:custGeom>
              <a:avLst/>
              <a:gdLst/>
              <a:ahLst/>
              <a:cxnLst/>
              <a:rect l="l" t="t" r="r" b="b"/>
              <a:pathLst>
                <a:path w="839183" h="812800">
                  <a:moveTo>
                    <a:pt x="419591" y="0"/>
                  </a:moveTo>
                  <a:cubicBezTo>
                    <a:pt x="187857" y="0"/>
                    <a:pt x="0" y="181951"/>
                    <a:pt x="0" y="406400"/>
                  </a:cubicBezTo>
                  <a:cubicBezTo>
                    <a:pt x="0" y="630849"/>
                    <a:pt x="187857" y="812800"/>
                    <a:pt x="419591" y="812800"/>
                  </a:cubicBezTo>
                  <a:cubicBezTo>
                    <a:pt x="651325" y="812800"/>
                    <a:pt x="839183" y="630849"/>
                    <a:pt x="839183" y="406400"/>
                  </a:cubicBezTo>
                  <a:cubicBezTo>
                    <a:pt x="839183" y="181951"/>
                    <a:pt x="651325" y="0"/>
                    <a:pt x="419591" y="0"/>
                  </a:cubicBez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8673" y="19050"/>
              <a:ext cx="681836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 rot="-5400000">
            <a:off x="5237837" y="-2645519"/>
            <a:ext cx="1021208" cy="7243785"/>
            <a:chOff x="0" y="0"/>
            <a:chExt cx="1361611" cy="9658380"/>
          </a:xfrm>
        </p:grpSpPr>
        <p:sp>
          <p:nvSpPr>
            <p:cNvPr id="33" name="AutoShape 33"/>
            <p:cNvSpPr/>
            <p:nvPr/>
          </p:nvSpPr>
          <p:spPr>
            <a:xfrm>
              <a:off x="0" y="0"/>
              <a:ext cx="1361611" cy="9658380"/>
            </a:xfrm>
            <a:prstGeom prst="rect">
              <a:avLst/>
            </a:prstGeom>
            <a:solidFill>
              <a:srgbClr val="108AC4">
                <a:alpha val="68627"/>
              </a:srgbClr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2704989" y="635061"/>
            <a:ext cx="5114245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Results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80B74065-9E27-65A9-9731-5907D6EE9E43}"/>
              </a:ext>
            </a:extLst>
          </p:cNvPr>
          <p:cNvSpPr txBox="1"/>
          <p:nvPr/>
        </p:nvSpPr>
        <p:spPr>
          <a:xfrm>
            <a:off x="7099521" y="2327869"/>
            <a:ext cx="4097746" cy="86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000" b="1">
                <a:solidFill>
                  <a:srgbClr val="191919"/>
                </a:solidFill>
                <a:latin typeface="Gotham Bold"/>
                <a:cs typeface="Gotham Bold"/>
              </a:rPr>
              <a:t>MVTech</a:t>
            </a:r>
            <a:endParaRPr lang="en-US" sz="3000">
              <a:solidFill>
                <a:srgbClr val="191919"/>
              </a:solidFill>
              <a:latin typeface="Gotham"/>
              <a:ea typeface="Calibri"/>
              <a:cs typeface="Gotham"/>
            </a:endParaRPr>
          </a:p>
          <a:p>
            <a:pPr algn="l">
              <a:lnSpc>
                <a:spcPts val="3499"/>
              </a:lnSpc>
            </a:pPr>
            <a:endParaRPr lang="en-US" sz="2450">
              <a:solidFill>
                <a:srgbClr val="191919"/>
              </a:solidFill>
              <a:latin typeface="Gotham"/>
              <a:ea typeface="Gotham"/>
              <a:cs typeface="Gotham"/>
            </a:endParaRPr>
          </a:p>
        </p:txBody>
      </p:sp>
      <p:pic>
        <p:nvPicPr>
          <p:cNvPr id="40" name="Immagine 39" descr="Immagine che contiene schermata&#10;&#10;Il contenuto generato dall&amp;#39;IA potrebbe non essere corretto.">
            <a:extLst>
              <a:ext uri="{FF2B5EF4-FFF2-40B4-BE49-F238E27FC236}">
                <a16:creationId xmlns:a16="http://schemas.microsoft.com/office/drawing/2014/main" id="{B6E33258-7B95-1D00-8977-C366D364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71" y="7033011"/>
            <a:ext cx="12176911" cy="2278515"/>
          </a:xfrm>
          <a:prstGeom prst="rect">
            <a:avLst/>
          </a:prstGeom>
        </p:spPr>
      </p:pic>
      <p:graphicFrame>
        <p:nvGraphicFramePr>
          <p:cNvPr id="35" name="Tabella 34">
            <a:extLst>
              <a:ext uri="{FF2B5EF4-FFF2-40B4-BE49-F238E27FC236}">
                <a16:creationId xmlns:a16="http://schemas.microsoft.com/office/drawing/2014/main" id="{728C7DC6-1F73-C269-C321-AFD62525A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54019"/>
              </p:ext>
            </p:extLst>
          </p:nvPr>
        </p:nvGraphicFramePr>
        <p:xfrm>
          <a:off x="2557603" y="3089495"/>
          <a:ext cx="13540336" cy="301166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85084">
                  <a:extLst>
                    <a:ext uri="{9D8B030D-6E8A-4147-A177-3AD203B41FA5}">
                      <a16:colId xmlns:a16="http://schemas.microsoft.com/office/drawing/2014/main" val="347072508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3808314637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926372496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2455234841"/>
                    </a:ext>
                  </a:extLst>
                </a:gridCol>
              </a:tblGrid>
              <a:tr h="430238">
                <a:tc>
                  <a:txBody>
                    <a:bodyPr/>
                    <a:lstStyle/>
                    <a:p>
                      <a:endParaRPr lang="it-IT" b="1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Original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Light – Layer Norm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Light - DyTanh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43246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Pro-Score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0.3603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0.4472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0.4394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8378567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Training time (min.)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16.98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11.70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11.70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4610344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Inference time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23.74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23.05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0244641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GFLOPS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91.73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81.64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81.64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6195328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GMACS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128.93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126.24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126.24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553229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# Parameters (M)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12.75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7.49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7.48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2588046"/>
                  </a:ext>
                </a:extLst>
              </a:tr>
            </a:tbl>
          </a:graphicData>
        </a:graphic>
      </p:graphicFrame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BA16E6-3132-E9D3-BFAA-B2947DDD484E}"/>
              </a:ext>
            </a:extLst>
          </p:cNvPr>
          <p:cNvSpPr txBox="1"/>
          <p:nvPr/>
        </p:nvSpPr>
        <p:spPr>
          <a:xfrm>
            <a:off x="4017475" y="9336386"/>
            <a:ext cx="1071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4D8F50"/>
                </a:solidFill>
                <a:latin typeface="Wingdings"/>
                <a:ea typeface="Calibri"/>
                <a:cs typeface="Calibri"/>
                <a:sym typeface="Wingdings"/>
              </a:rPr>
              <a:t>l</a:t>
            </a:r>
            <a:r>
              <a:rPr lang="it-IT">
                <a:latin typeface="Wingdings"/>
                <a:ea typeface="Calibri"/>
                <a:cs typeface="Calibri"/>
                <a:sym typeface="Wingdings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Original</a:t>
            </a:r>
            <a:r>
              <a:rPr lang="it-IT">
                <a:solidFill>
                  <a:srgbClr val="4D8F50"/>
                </a:solidFill>
                <a:latin typeface="Wingdings"/>
                <a:ea typeface="Calibri"/>
                <a:cs typeface="Calibri"/>
                <a:sym typeface="Wingdings"/>
              </a:rPr>
              <a:t>      </a:t>
            </a:r>
            <a:r>
              <a:rPr lang="it-IT">
                <a:solidFill>
                  <a:srgbClr val="00B0F0"/>
                </a:solidFill>
                <a:latin typeface="Wingdings"/>
                <a:ea typeface="Calibri"/>
                <a:cs typeface="Calibri"/>
                <a:sym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  <a:ea typeface="Calibri"/>
                <a:cs typeface="Calibri"/>
                <a:sym typeface="Wingdings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Light – Layer Norm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</a:t>
            </a:r>
            <a:r>
              <a:rPr lang="it-IT">
                <a:solidFill>
                  <a:srgbClr val="EB46A3"/>
                </a:solidFill>
                <a:latin typeface="Wingdings"/>
                <a:ea typeface="Calibri"/>
                <a:cs typeface="Calibri"/>
                <a:sym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  <a:ea typeface="Calibri"/>
                <a:cs typeface="Calibri"/>
                <a:sym typeface="Wingdings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Light - DyTanh</a:t>
            </a:r>
            <a:endParaRPr lang="it-IT">
              <a:latin typeface="Gotham"/>
              <a:ea typeface="Calibri"/>
              <a:cs typeface="Calibri"/>
            </a:endParaRPr>
          </a:p>
        </p:txBody>
      </p:sp>
      <p:grpSp>
        <p:nvGrpSpPr>
          <p:cNvPr id="82" name="Group 9">
            <a:extLst>
              <a:ext uri="{FF2B5EF4-FFF2-40B4-BE49-F238E27FC236}">
                <a16:creationId xmlns:a16="http://schemas.microsoft.com/office/drawing/2014/main" id="{E4A9A31A-3B5E-CF7E-F04A-2B5E9B229787}"/>
              </a:ext>
            </a:extLst>
          </p:cNvPr>
          <p:cNvGrpSpPr/>
          <p:nvPr/>
        </p:nvGrpSpPr>
        <p:grpSpPr>
          <a:xfrm>
            <a:off x="902508" y="5890227"/>
            <a:ext cx="823057" cy="836648"/>
            <a:chOff x="0" y="0"/>
            <a:chExt cx="812800" cy="812800"/>
          </a:xfrm>
        </p:grpSpPr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A7DB8590-FC4B-C8F1-58CF-D895849F883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197FFB4D-9F11-EA60-68A7-42C00A46B416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86" name="Group 12">
            <a:extLst>
              <a:ext uri="{FF2B5EF4-FFF2-40B4-BE49-F238E27FC236}">
                <a16:creationId xmlns:a16="http://schemas.microsoft.com/office/drawing/2014/main" id="{C4F68137-44B5-A079-3E36-624E2A72C7A8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110DBA7-D00B-AB80-824C-208415DD095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5" name="TextBox 14">
              <a:extLst>
                <a:ext uri="{FF2B5EF4-FFF2-40B4-BE49-F238E27FC236}">
                  <a16:creationId xmlns:a16="http://schemas.microsoft.com/office/drawing/2014/main" id="{48407738-9367-79BA-3407-75018E8106F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0" name="Group 15">
            <a:extLst>
              <a:ext uri="{FF2B5EF4-FFF2-40B4-BE49-F238E27FC236}">
                <a16:creationId xmlns:a16="http://schemas.microsoft.com/office/drawing/2014/main" id="{34BF4368-88D1-7781-07FB-3D0A43D6DAE5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081DBBF6-108C-CAD2-CE0F-9E35BBEB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9" name="TextBox 17">
              <a:extLst>
                <a:ext uri="{FF2B5EF4-FFF2-40B4-BE49-F238E27FC236}">
                  <a16:creationId xmlns:a16="http://schemas.microsoft.com/office/drawing/2014/main" id="{91228FBA-23CB-66B5-240D-965837BD8A0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4" name="Group 18">
            <a:extLst>
              <a:ext uri="{FF2B5EF4-FFF2-40B4-BE49-F238E27FC236}">
                <a16:creationId xmlns:a16="http://schemas.microsoft.com/office/drawing/2014/main" id="{D845F890-F34B-0C4D-86D5-6791964EA576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4127FF4-E0AA-23AF-F64A-969E77071D6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3" name="TextBox 20">
              <a:extLst>
                <a:ext uri="{FF2B5EF4-FFF2-40B4-BE49-F238E27FC236}">
                  <a16:creationId xmlns:a16="http://schemas.microsoft.com/office/drawing/2014/main" id="{12C0932B-2D76-59BC-0E53-267F2DAE206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8" name="Group 21">
            <a:extLst>
              <a:ext uri="{FF2B5EF4-FFF2-40B4-BE49-F238E27FC236}">
                <a16:creationId xmlns:a16="http://schemas.microsoft.com/office/drawing/2014/main" id="{CFDFF0AD-4BD1-513C-AFC5-008CABA0A062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15A2E266-7B49-7D09-1B23-912C1700530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7" name="TextBox 23">
              <a:extLst>
                <a:ext uri="{FF2B5EF4-FFF2-40B4-BE49-F238E27FC236}">
                  <a16:creationId xmlns:a16="http://schemas.microsoft.com/office/drawing/2014/main" id="{F48AA01D-882E-734F-ADE6-23534D5F038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2" name="Group 24">
            <a:extLst>
              <a:ext uri="{FF2B5EF4-FFF2-40B4-BE49-F238E27FC236}">
                <a16:creationId xmlns:a16="http://schemas.microsoft.com/office/drawing/2014/main" id="{482F78E3-6501-5675-A5DE-BFB539EC2F30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0C40466D-D59A-14DF-5786-C5A43F1FC42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1" name="TextBox 26">
              <a:extLst>
                <a:ext uri="{FF2B5EF4-FFF2-40B4-BE49-F238E27FC236}">
                  <a16:creationId xmlns:a16="http://schemas.microsoft.com/office/drawing/2014/main" id="{7F738F9F-5166-1795-E621-F5DDCFB7BCA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6" name="Group 37">
            <a:extLst>
              <a:ext uri="{FF2B5EF4-FFF2-40B4-BE49-F238E27FC236}">
                <a16:creationId xmlns:a16="http://schemas.microsoft.com/office/drawing/2014/main" id="{84C2392B-F687-95B8-34E1-34A158E57BA6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03C301C7-05DA-4745-E37F-01E1EB6E6B8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5" name="TextBox 39">
              <a:extLst>
                <a:ext uri="{FF2B5EF4-FFF2-40B4-BE49-F238E27FC236}">
                  <a16:creationId xmlns:a16="http://schemas.microsoft.com/office/drawing/2014/main" id="{1CB2A6C2-8F6A-A6BB-7995-285EBA7A4E6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10" name="Group 37">
            <a:extLst>
              <a:ext uri="{FF2B5EF4-FFF2-40B4-BE49-F238E27FC236}">
                <a16:creationId xmlns:a16="http://schemas.microsoft.com/office/drawing/2014/main" id="{E7D1842B-45B9-FC4C-CC2B-01D74048777C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86674D62-68FE-F0BD-91BA-43783899F9D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9" name="TextBox 39">
              <a:extLst>
                <a:ext uri="{FF2B5EF4-FFF2-40B4-BE49-F238E27FC236}">
                  <a16:creationId xmlns:a16="http://schemas.microsoft.com/office/drawing/2014/main" id="{6907A6FC-E216-63D0-E10A-A175359E6E1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4" name="Group 37">
            <a:extLst>
              <a:ext uri="{FF2B5EF4-FFF2-40B4-BE49-F238E27FC236}">
                <a16:creationId xmlns:a16="http://schemas.microsoft.com/office/drawing/2014/main" id="{E9D31FE3-D222-9FFB-E777-C0BAEDBDCF59}"/>
              </a:ext>
            </a:extLst>
          </p:cNvPr>
          <p:cNvGrpSpPr/>
          <p:nvPr/>
        </p:nvGrpSpPr>
        <p:grpSpPr>
          <a:xfrm>
            <a:off x="1092011" y="5350826"/>
            <a:ext cx="421419" cy="458429"/>
            <a:chOff x="0" y="0"/>
            <a:chExt cx="812800" cy="869819"/>
          </a:xfrm>
        </p:grpSpPr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B51736D0-F655-9D67-9F1B-1CC2FEC2387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3" name="TextBox 39">
              <a:extLst>
                <a:ext uri="{FF2B5EF4-FFF2-40B4-BE49-F238E27FC236}">
                  <a16:creationId xmlns:a16="http://schemas.microsoft.com/office/drawing/2014/main" id="{4CF1E00B-061E-AAE9-00DC-7564A006EFA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8" name="Group 37">
            <a:extLst>
              <a:ext uri="{FF2B5EF4-FFF2-40B4-BE49-F238E27FC236}">
                <a16:creationId xmlns:a16="http://schemas.microsoft.com/office/drawing/2014/main" id="{55087478-3AE9-2095-17FA-E249C5387006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80965632-0C9D-2E8F-73BF-87A8413E751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7" name="TextBox 39">
              <a:extLst>
                <a:ext uri="{FF2B5EF4-FFF2-40B4-BE49-F238E27FC236}">
                  <a16:creationId xmlns:a16="http://schemas.microsoft.com/office/drawing/2014/main" id="{6BA444A9-B1AC-39EC-F744-A18A8232B44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22" name="Group 37">
            <a:extLst>
              <a:ext uri="{FF2B5EF4-FFF2-40B4-BE49-F238E27FC236}">
                <a16:creationId xmlns:a16="http://schemas.microsoft.com/office/drawing/2014/main" id="{58E0C119-A9DB-E70B-6F18-2685C2A76962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90912CD2-21B0-2E4C-98EB-B2CB289E1AF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1" name="TextBox 39">
              <a:extLst>
                <a:ext uri="{FF2B5EF4-FFF2-40B4-BE49-F238E27FC236}">
                  <a16:creationId xmlns:a16="http://schemas.microsoft.com/office/drawing/2014/main" id="{C2F8DEAB-DD0D-10C0-C0D6-B4A7F466BA1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6" name="Group 37">
            <a:extLst>
              <a:ext uri="{FF2B5EF4-FFF2-40B4-BE49-F238E27FC236}">
                <a16:creationId xmlns:a16="http://schemas.microsoft.com/office/drawing/2014/main" id="{71B2A1F0-B205-8066-C12E-51DD7AC1EF23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id="{E203EEF1-9700-949C-06AF-E08241345D3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5" name="TextBox 39">
              <a:extLst>
                <a:ext uri="{FF2B5EF4-FFF2-40B4-BE49-F238E27FC236}">
                  <a16:creationId xmlns:a16="http://schemas.microsoft.com/office/drawing/2014/main" id="{E9379F36-5943-AD6F-5923-CF692EE3930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30" name="Group 37">
            <a:extLst>
              <a:ext uri="{FF2B5EF4-FFF2-40B4-BE49-F238E27FC236}">
                <a16:creationId xmlns:a16="http://schemas.microsoft.com/office/drawing/2014/main" id="{3BDFA89E-9E69-78C3-CCC0-7FFD8129510C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2D287E7-85B9-9687-00C2-9C322C5A0C2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9" name="TextBox 39">
              <a:extLst>
                <a:ext uri="{FF2B5EF4-FFF2-40B4-BE49-F238E27FC236}">
                  <a16:creationId xmlns:a16="http://schemas.microsoft.com/office/drawing/2014/main" id="{D9CBDF69-8E29-3E17-3BE4-530923C3B91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9999CD00-5F57-65CF-2FF0-C4D53FA754C9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37E27DA6-BB13-4F40-EDE9-DB41F9ACCC41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A0C9EFB5-6148-AE0E-A165-3BA17091FE02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9948E-CF45-7922-F193-91F390FFA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>
            <a:extLst>
              <a:ext uri="{FF2B5EF4-FFF2-40B4-BE49-F238E27FC236}">
                <a16:creationId xmlns:a16="http://schemas.microsoft.com/office/drawing/2014/main" id="{61AA6E74-1D05-4CB8-8283-E4E24CC01593}"/>
              </a:ext>
            </a:extLst>
          </p:cNvPr>
          <p:cNvGrpSpPr/>
          <p:nvPr/>
        </p:nvGrpSpPr>
        <p:grpSpPr>
          <a:xfrm rot="-3080369">
            <a:off x="18139706" y="-3594122"/>
            <a:ext cx="2933736" cy="11460038"/>
            <a:chOff x="0" y="0"/>
            <a:chExt cx="3911648" cy="15280051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06524A78-240E-5E62-E398-8EEAF66EA2A4}"/>
                </a:ext>
              </a:extLst>
            </p:cNvPr>
            <p:cNvSpPr/>
            <p:nvPr/>
          </p:nvSpPr>
          <p:spPr>
            <a:xfrm>
              <a:off x="0" y="0"/>
              <a:ext cx="3911648" cy="15280051"/>
            </a:xfrm>
            <a:prstGeom prst="rect">
              <a:avLst/>
            </a:prstGeom>
            <a:solidFill>
              <a:srgbClr val="108AC4">
                <a:alpha val="68627"/>
              </a:srgbClr>
            </a:solidFill>
          </p:spPr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1BE88A80-A241-BDD7-BE5B-B59CF1427110}"/>
              </a:ext>
            </a:extLst>
          </p:cNvPr>
          <p:cNvGrpSpPr/>
          <p:nvPr/>
        </p:nvGrpSpPr>
        <p:grpSpPr>
          <a:xfrm>
            <a:off x="11342580" y="-15724"/>
            <a:ext cx="6953153" cy="5725785"/>
            <a:chOff x="0" y="0"/>
            <a:chExt cx="839183" cy="8128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C983201-6D61-FDF1-DD76-2804C59EA320}"/>
                </a:ext>
              </a:extLst>
            </p:cNvPr>
            <p:cNvSpPr/>
            <p:nvPr/>
          </p:nvSpPr>
          <p:spPr>
            <a:xfrm>
              <a:off x="0" y="0"/>
              <a:ext cx="839183" cy="812800"/>
            </a:xfrm>
            <a:custGeom>
              <a:avLst/>
              <a:gdLst/>
              <a:ahLst/>
              <a:cxnLst/>
              <a:rect l="l" t="t" r="r" b="b"/>
              <a:pathLst>
                <a:path w="839183" h="812800">
                  <a:moveTo>
                    <a:pt x="419591" y="0"/>
                  </a:moveTo>
                  <a:cubicBezTo>
                    <a:pt x="187857" y="0"/>
                    <a:pt x="0" y="181951"/>
                    <a:pt x="0" y="406400"/>
                  </a:cubicBezTo>
                  <a:cubicBezTo>
                    <a:pt x="0" y="630849"/>
                    <a:pt x="187857" y="812800"/>
                    <a:pt x="419591" y="812800"/>
                  </a:cubicBezTo>
                  <a:cubicBezTo>
                    <a:pt x="651325" y="812800"/>
                    <a:pt x="839183" y="630849"/>
                    <a:pt x="839183" y="406400"/>
                  </a:cubicBezTo>
                  <a:cubicBezTo>
                    <a:pt x="839183" y="181951"/>
                    <a:pt x="651325" y="0"/>
                    <a:pt x="419591" y="0"/>
                  </a:cubicBez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FCCC09C9-7CDC-8B6F-5149-9D7FA2451CA9}"/>
                </a:ext>
              </a:extLst>
            </p:cNvPr>
            <p:cNvSpPr txBox="1"/>
            <p:nvPr/>
          </p:nvSpPr>
          <p:spPr>
            <a:xfrm>
              <a:off x="78673" y="19050"/>
              <a:ext cx="681836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8421003F-A90A-1734-08F0-980ECF94E696}"/>
              </a:ext>
            </a:extLst>
          </p:cNvPr>
          <p:cNvGrpSpPr/>
          <p:nvPr/>
        </p:nvGrpSpPr>
        <p:grpSpPr>
          <a:xfrm rot="-5400000">
            <a:off x="5237837" y="-2645519"/>
            <a:ext cx="1021208" cy="7243785"/>
            <a:chOff x="0" y="0"/>
            <a:chExt cx="1361611" cy="9658380"/>
          </a:xfrm>
        </p:grpSpPr>
        <p:sp>
          <p:nvSpPr>
            <p:cNvPr id="33" name="AutoShape 33">
              <a:extLst>
                <a:ext uri="{FF2B5EF4-FFF2-40B4-BE49-F238E27FC236}">
                  <a16:creationId xmlns:a16="http://schemas.microsoft.com/office/drawing/2014/main" id="{F4C1640B-4217-5D7A-D692-8D3B7D564902}"/>
                </a:ext>
              </a:extLst>
            </p:cNvPr>
            <p:cNvSpPr/>
            <p:nvPr/>
          </p:nvSpPr>
          <p:spPr>
            <a:xfrm>
              <a:off x="0" y="0"/>
              <a:ext cx="1361611" cy="9658380"/>
            </a:xfrm>
            <a:prstGeom prst="rect">
              <a:avLst/>
            </a:prstGeom>
            <a:solidFill>
              <a:srgbClr val="108AC4">
                <a:alpha val="68627"/>
              </a:srgbClr>
            </a:solidFill>
          </p:spPr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D7D0449F-12A7-A5C6-82D3-EF249B52D5C0}"/>
              </a:ext>
            </a:extLst>
          </p:cNvPr>
          <p:cNvSpPr txBox="1"/>
          <p:nvPr/>
        </p:nvSpPr>
        <p:spPr>
          <a:xfrm>
            <a:off x="2704989" y="635061"/>
            <a:ext cx="5114245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Results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43B2B5FD-A664-2FB8-B859-39DBCA3CEA60}"/>
              </a:ext>
            </a:extLst>
          </p:cNvPr>
          <p:cNvSpPr txBox="1"/>
          <p:nvPr/>
        </p:nvSpPr>
        <p:spPr>
          <a:xfrm>
            <a:off x="7099521" y="2327869"/>
            <a:ext cx="4097746" cy="86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000" b="1">
                <a:solidFill>
                  <a:srgbClr val="191919"/>
                </a:solidFill>
                <a:latin typeface="Gotham Bold"/>
                <a:cs typeface="Gotham Bold"/>
              </a:rPr>
              <a:t>BTAD</a:t>
            </a:r>
            <a:endParaRPr lang="en-US" sz="3000">
              <a:solidFill>
                <a:srgbClr val="191919"/>
              </a:solidFill>
              <a:latin typeface="Gotham"/>
              <a:ea typeface="Calibri"/>
              <a:cs typeface="Gotham"/>
            </a:endParaRPr>
          </a:p>
          <a:p>
            <a:pPr algn="l">
              <a:lnSpc>
                <a:spcPts val="3499"/>
              </a:lnSpc>
            </a:pPr>
            <a:endParaRPr lang="en-US" sz="2450">
              <a:solidFill>
                <a:srgbClr val="191919"/>
              </a:solidFill>
              <a:latin typeface="Gotham"/>
              <a:ea typeface="Gotham"/>
              <a:cs typeface="Gotham"/>
            </a:endParaRPr>
          </a:p>
        </p:txBody>
      </p:sp>
      <p:graphicFrame>
        <p:nvGraphicFramePr>
          <p:cNvPr id="35" name="Tabella 34">
            <a:extLst>
              <a:ext uri="{FF2B5EF4-FFF2-40B4-BE49-F238E27FC236}">
                <a16:creationId xmlns:a16="http://schemas.microsoft.com/office/drawing/2014/main" id="{055807BD-4B83-B221-8235-DFFCAC40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90707"/>
              </p:ext>
            </p:extLst>
          </p:nvPr>
        </p:nvGraphicFramePr>
        <p:xfrm>
          <a:off x="2557603" y="3089495"/>
          <a:ext cx="13540336" cy="301166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85084">
                  <a:extLst>
                    <a:ext uri="{9D8B030D-6E8A-4147-A177-3AD203B41FA5}">
                      <a16:colId xmlns:a16="http://schemas.microsoft.com/office/drawing/2014/main" val="347072508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3808314637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926372496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2455234841"/>
                    </a:ext>
                  </a:extLst>
                </a:gridCol>
              </a:tblGrid>
              <a:tr h="430238">
                <a:tc>
                  <a:txBody>
                    <a:bodyPr/>
                    <a:lstStyle/>
                    <a:p>
                      <a:endParaRPr lang="it-IT" b="1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Original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Light – Layer Norm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Light - DyTanh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43246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Pro-Score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0.7007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0.6039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0.4369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8378567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Training time (min.)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31.24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20.76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20.92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4610344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Inference time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23.76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23.06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0244641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GFLOPS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91.73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82.73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82.73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6195328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GMACS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128.93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126.78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126.77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553229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# Parameters (M)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12.75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8.54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8.53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2588046"/>
                  </a:ext>
                </a:extLst>
              </a:tr>
            </a:tbl>
          </a:graphicData>
        </a:graphic>
      </p:graphicFrame>
      <p:pic>
        <p:nvPicPr>
          <p:cNvPr id="31" name="Immagine 30" descr="Immagine che contiene schermat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1523F41A-78F6-9B65-B6DE-AD20388F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66" y="6737257"/>
            <a:ext cx="11792140" cy="265197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4F66CF2-2430-D49E-15A9-B0CDA6A8AB37}"/>
              </a:ext>
            </a:extLst>
          </p:cNvPr>
          <p:cNvSpPr txBox="1"/>
          <p:nvPr/>
        </p:nvSpPr>
        <p:spPr>
          <a:xfrm>
            <a:off x="3935994" y="9396365"/>
            <a:ext cx="8039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accent6">
                    <a:lumMod val="76000"/>
                  </a:schemeClr>
                </a:solidFill>
                <a:latin typeface="Wingdings"/>
              </a:rPr>
              <a:t>l</a:t>
            </a:r>
            <a:r>
              <a:rPr lang="it-IT">
                <a:latin typeface="Wingdings"/>
              </a:rPr>
              <a:t> </a:t>
            </a:r>
            <a:r>
              <a:rPr lang="it-IT"/>
              <a:t>Original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</a:t>
            </a:r>
            <a:r>
              <a:rPr lang="it-IT">
                <a:solidFill>
                  <a:srgbClr val="00B0F0"/>
                </a:solidFill>
                <a:latin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</a:rPr>
              <a:t> </a:t>
            </a:r>
            <a:r>
              <a:rPr lang="it-IT"/>
              <a:t>Light – Layer Norm 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</a:t>
            </a:r>
            <a:r>
              <a:rPr lang="it-IT">
                <a:solidFill>
                  <a:schemeClr val="accent2">
                    <a:lumMod val="76000"/>
                  </a:schemeClr>
                </a:solidFill>
                <a:latin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</a:rPr>
              <a:t> 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Light</a:t>
            </a:r>
            <a:r>
              <a:rPr lang="it-IT"/>
              <a:t> - DyTanh</a:t>
            </a:r>
          </a:p>
        </p:txBody>
      </p:sp>
      <p:grpSp>
        <p:nvGrpSpPr>
          <p:cNvPr id="82" name="Group 9">
            <a:extLst>
              <a:ext uri="{FF2B5EF4-FFF2-40B4-BE49-F238E27FC236}">
                <a16:creationId xmlns:a16="http://schemas.microsoft.com/office/drawing/2014/main" id="{8C56B53F-66A6-42AA-F03A-B9548A1465A7}"/>
              </a:ext>
            </a:extLst>
          </p:cNvPr>
          <p:cNvGrpSpPr/>
          <p:nvPr/>
        </p:nvGrpSpPr>
        <p:grpSpPr>
          <a:xfrm>
            <a:off x="902508" y="6467385"/>
            <a:ext cx="823057" cy="836648"/>
            <a:chOff x="0" y="0"/>
            <a:chExt cx="812800" cy="812800"/>
          </a:xfrm>
        </p:grpSpPr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0FA0761E-CADE-D5E3-B72A-0EB37EA106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B029855A-11E8-3DEB-5645-8A7FEC6C4D45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86" name="Group 12">
            <a:extLst>
              <a:ext uri="{FF2B5EF4-FFF2-40B4-BE49-F238E27FC236}">
                <a16:creationId xmlns:a16="http://schemas.microsoft.com/office/drawing/2014/main" id="{A243BD4E-8298-7F78-6AC2-04E639FD6D0C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5C01BD59-5577-D0EB-990B-8E8D4CC596B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5" name="TextBox 14">
              <a:extLst>
                <a:ext uri="{FF2B5EF4-FFF2-40B4-BE49-F238E27FC236}">
                  <a16:creationId xmlns:a16="http://schemas.microsoft.com/office/drawing/2014/main" id="{32A9DD5E-8D62-DCA9-CB23-7B30753E0AE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0" name="Group 15">
            <a:extLst>
              <a:ext uri="{FF2B5EF4-FFF2-40B4-BE49-F238E27FC236}">
                <a16:creationId xmlns:a16="http://schemas.microsoft.com/office/drawing/2014/main" id="{90179B85-7487-CD88-A5B2-C2AD5B755578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BFF4CF89-3CA6-BEDB-6A6B-56FF1E8C4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9" name="TextBox 17">
              <a:extLst>
                <a:ext uri="{FF2B5EF4-FFF2-40B4-BE49-F238E27FC236}">
                  <a16:creationId xmlns:a16="http://schemas.microsoft.com/office/drawing/2014/main" id="{2CC254E5-D3D4-4DF4-E74A-ED9138350A9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4" name="Group 18">
            <a:extLst>
              <a:ext uri="{FF2B5EF4-FFF2-40B4-BE49-F238E27FC236}">
                <a16:creationId xmlns:a16="http://schemas.microsoft.com/office/drawing/2014/main" id="{A460D511-C082-0EAC-7816-1F3F14E4DD5C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5201819A-BA78-E0F6-2639-C83C554B325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3" name="TextBox 20">
              <a:extLst>
                <a:ext uri="{FF2B5EF4-FFF2-40B4-BE49-F238E27FC236}">
                  <a16:creationId xmlns:a16="http://schemas.microsoft.com/office/drawing/2014/main" id="{CEA87618-CE38-28EE-7F30-557CBF3C51E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8" name="Group 21">
            <a:extLst>
              <a:ext uri="{FF2B5EF4-FFF2-40B4-BE49-F238E27FC236}">
                <a16:creationId xmlns:a16="http://schemas.microsoft.com/office/drawing/2014/main" id="{B4D667A9-47CB-D5FA-47C0-A55FBD3912F2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1AB24AF4-29EF-AE6E-4488-63EC17A1DA5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7" name="TextBox 23">
              <a:extLst>
                <a:ext uri="{FF2B5EF4-FFF2-40B4-BE49-F238E27FC236}">
                  <a16:creationId xmlns:a16="http://schemas.microsoft.com/office/drawing/2014/main" id="{7261A2D8-2F2C-F0D7-2897-69BA399C248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2" name="Group 24">
            <a:extLst>
              <a:ext uri="{FF2B5EF4-FFF2-40B4-BE49-F238E27FC236}">
                <a16:creationId xmlns:a16="http://schemas.microsoft.com/office/drawing/2014/main" id="{DE8F4DCE-5C7D-9F27-6F77-DC3CB7769E68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60E9A1FE-2C3B-A364-A55A-7A685D7E2DB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1" name="TextBox 26">
              <a:extLst>
                <a:ext uri="{FF2B5EF4-FFF2-40B4-BE49-F238E27FC236}">
                  <a16:creationId xmlns:a16="http://schemas.microsoft.com/office/drawing/2014/main" id="{0CDED905-9C58-0AF6-53F1-58424251002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6" name="Group 37">
            <a:extLst>
              <a:ext uri="{FF2B5EF4-FFF2-40B4-BE49-F238E27FC236}">
                <a16:creationId xmlns:a16="http://schemas.microsoft.com/office/drawing/2014/main" id="{50139411-63C3-EAA8-3F5F-7C212EF8A726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B51F671F-77F2-44B6-5EBD-7D7AC3E46ED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5" name="TextBox 39">
              <a:extLst>
                <a:ext uri="{FF2B5EF4-FFF2-40B4-BE49-F238E27FC236}">
                  <a16:creationId xmlns:a16="http://schemas.microsoft.com/office/drawing/2014/main" id="{5552B777-101E-AC4E-D5D0-BCE8AC2C0BE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10" name="Group 37">
            <a:extLst>
              <a:ext uri="{FF2B5EF4-FFF2-40B4-BE49-F238E27FC236}">
                <a16:creationId xmlns:a16="http://schemas.microsoft.com/office/drawing/2014/main" id="{D4E6CE7C-327F-687F-CB3C-4CB403546594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93414C11-3A7A-5D56-6BB6-7C1411D7FD2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9" name="TextBox 39">
              <a:extLst>
                <a:ext uri="{FF2B5EF4-FFF2-40B4-BE49-F238E27FC236}">
                  <a16:creationId xmlns:a16="http://schemas.microsoft.com/office/drawing/2014/main" id="{EEB9B47F-7F34-93C9-6562-277E7338B61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4" name="Group 37">
            <a:extLst>
              <a:ext uri="{FF2B5EF4-FFF2-40B4-BE49-F238E27FC236}">
                <a16:creationId xmlns:a16="http://schemas.microsoft.com/office/drawing/2014/main" id="{5E766759-484B-C644-A483-E0B75384793B}"/>
              </a:ext>
            </a:extLst>
          </p:cNvPr>
          <p:cNvGrpSpPr/>
          <p:nvPr/>
        </p:nvGrpSpPr>
        <p:grpSpPr>
          <a:xfrm>
            <a:off x="1092011" y="5350826"/>
            <a:ext cx="421419" cy="458429"/>
            <a:chOff x="0" y="0"/>
            <a:chExt cx="812800" cy="869819"/>
          </a:xfrm>
        </p:grpSpPr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DF679E81-764F-DC13-0826-0F114673DE1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3" name="TextBox 39">
              <a:extLst>
                <a:ext uri="{FF2B5EF4-FFF2-40B4-BE49-F238E27FC236}">
                  <a16:creationId xmlns:a16="http://schemas.microsoft.com/office/drawing/2014/main" id="{9E4BBC4B-29B8-705D-6044-85D8B7B28BE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8" name="Group 37">
            <a:extLst>
              <a:ext uri="{FF2B5EF4-FFF2-40B4-BE49-F238E27FC236}">
                <a16:creationId xmlns:a16="http://schemas.microsoft.com/office/drawing/2014/main" id="{2FBEE35C-21F2-1587-BBBE-E6C37C005684}"/>
              </a:ext>
            </a:extLst>
          </p:cNvPr>
          <p:cNvGrpSpPr/>
          <p:nvPr/>
        </p:nvGrpSpPr>
        <p:grpSpPr>
          <a:xfrm>
            <a:off x="1092012" y="5916668"/>
            <a:ext cx="421419" cy="458429"/>
            <a:chOff x="0" y="0"/>
            <a:chExt cx="812800" cy="869819"/>
          </a:xfrm>
        </p:grpSpPr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8B022E79-169C-A6C6-72C8-16845131D5B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7" name="TextBox 39">
              <a:extLst>
                <a:ext uri="{FF2B5EF4-FFF2-40B4-BE49-F238E27FC236}">
                  <a16:creationId xmlns:a16="http://schemas.microsoft.com/office/drawing/2014/main" id="{1A0819B8-3771-B3E0-85AA-CD280B30C0B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22" name="Group 37">
            <a:extLst>
              <a:ext uri="{FF2B5EF4-FFF2-40B4-BE49-F238E27FC236}">
                <a16:creationId xmlns:a16="http://schemas.microsoft.com/office/drawing/2014/main" id="{DE38DBD0-1CE1-BADC-A799-91845B007BC8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06BE08BD-4614-D08E-C00B-639B241CEB0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1" name="TextBox 39">
              <a:extLst>
                <a:ext uri="{FF2B5EF4-FFF2-40B4-BE49-F238E27FC236}">
                  <a16:creationId xmlns:a16="http://schemas.microsoft.com/office/drawing/2014/main" id="{86689C11-1D59-F112-0696-B76B8A60260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6" name="Group 37">
            <a:extLst>
              <a:ext uri="{FF2B5EF4-FFF2-40B4-BE49-F238E27FC236}">
                <a16:creationId xmlns:a16="http://schemas.microsoft.com/office/drawing/2014/main" id="{440914D5-32F4-B857-9878-7B32601D38CF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id="{BC630F9C-13B7-90E8-6757-C2C88225246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5" name="TextBox 39">
              <a:extLst>
                <a:ext uri="{FF2B5EF4-FFF2-40B4-BE49-F238E27FC236}">
                  <a16:creationId xmlns:a16="http://schemas.microsoft.com/office/drawing/2014/main" id="{144C8C7C-692C-0610-9EEE-DF690EEAF14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30" name="Group 37">
            <a:extLst>
              <a:ext uri="{FF2B5EF4-FFF2-40B4-BE49-F238E27FC236}">
                <a16:creationId xmlns:a16="http://schemas.microsoft.com/office/drawing/2014/main" id="{DC6E65C1-8648-201E-7C7A-37FF95B1367D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235D647B-03F5-2D76-9EDF-D6536189E2D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9" name="TextBox 39">
              <a:extLst>
                <a:ext uri="{FF2B5EF4-FFF2-40B4-BE49-F238E27FC236}">
                  <a16:creationId xmlns:a16="http://schemas.microsoft.com/office/drawing/2014/main" id="{BBADD3B8-8CDE-9CFA-5282-C19D464FF28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9C33FFF1-EAE6-6679-96C0-14A17A1F086A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5111FA9F-9DF2-8F7F-40E4-E44B67C350E0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C0BE1A28-16BD-0CE0-17E0-7AB64AA2A86C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549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4280F-B2BD-F633-DBEA-EF566A35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8B5D21F-266E-171B-AB3F-6A3FD163BCF3}"/>
              </a:ext>
            </a:extLst>
          </p:cNvPr>
          <p:cNvGrpSpPr/>
          <p:nvPr/>
        </p:nvGrpSpPr>
        <p:grpSpPr>
          <a:xfrm>
            <a:off x="8407642" y="-1043621"/>
            <a:ext cx="11639457" cy="1163945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91C7818-906D-6F73-8E2D-0BD37644721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34CE735-261B-DDC3-25A7-244C57942F25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6BCE4084-1791-442D-1C19-9470DE8F966D}"/>
              </a:ext>
            </a:extLst>
          </p:cNvPr>
          <p:cNvGrpSpPr/>
          <p:nvPr/>
        </p:nvGrpSpPr>
        <p:grpSpPr>
          <a:xfrm>
            <a:off x="14218821" y="-1848058"/>
            <a:ext cx="5828892" cy="5737044"/>
            <a:chOff x="0" y="0"/>
            <a:chExt cx="812800" cy="812800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6AE262CD-21C7-9C46-4071-075F0CAC66F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FB3F625E-FCDF-11B4-2218-448E10268A1B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7">
            <a:extLst>
              <a:ext uri="{FF2B5EF4-FFF2-40B4-BE49-F238E27FC236}">
                <a16:creationId xmlns:a16="http://schemas.microsoft.com/office/drawing/2014/main" id="{1D1540CE-C0A8-8C05-7461-04383693F91F}"/>
              </a:ext>
            </a:extLst>
          </p:cNvPr>
          <p:cNvSpPr txBox="1"/>
          <p:nvPr/>
        </p:nvSpPr>
        <p:spPr>
          <a:xfrm>
            <a:off x="4787572" y="707742"/>
            <a:ext cx="870882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What Happened?</a:t>
            </a:r>
            <a:endParaRPr lang="en-US" sz="4500" b="1">
              <a:solidFill>
                <a:srgbClr val="191919"/>
              </a:solidFill>
              <a:latin typeface="Gotham Bold"/>
              <a:ea typeface="Gotham Bold"/>
              <a:cs typeface="Gotham Bold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C73AD19-5638-B86A-523A-5EF8D1B19351}"/>
              </a:ext>
            </a:extLst>
          </p:cNvPr>
          <p:cNvSpPr txBox="1"/>
          <p:nvPr/>
        </p:nvSpPr>
        <p:spPr>
          <a:xfrm>
            <a:off x="2724123" y="2743826"/>
            <a:ext cx="10184339" cy="1223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50" b="1">
                <a:solidFill>
                  <a:srgbClr val="191919"/>
                </a:solidFill>
                <a:latin typeface="Gotham Bold"/>
                <a:cs typeface="Gotham Bold"/>
              </a:rPr>
              <a:t>The comulative loss is not everything:</a:t>
            </a:r>
            <a:endParaRPr lang="en-US" sz="2450" b="1">
              <a:latin typeface="Gotham Bold"/>
              <a:cs typeface="Gotham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The original implementation has higher loss</a:t>
            </a:r>
            <a:endParaRPr lang="en-US" sz="2450">
              <a:latin typeface="Gotham"/>
              <a:cs typeface="Gotham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But lower SSIM loss!</a:t>
            </a:r>
            <a:endParaRPr lang="en-US" sz="2500">
              <a:solidFill>
                <a:srgbClr val="191919"/>
              </a:solidFill>
              <a:latin typeface="Gotham"/>
              <a:cs typeface="Gotham"/>
            </a:endParaRPr>
          </a:p>
        </p:txBody>
      </p:sp>
      <p:pic>
        <p:nvPicPr>
          <p:cNvPr id="17" name="Immagine 16" descr="Immagine che contiene schermat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CC667FEA-5CA2-4198-97B8-2E2C8D91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88" y="4676787"/>
            <a:ext cx="13953653" cy="416842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AF5DA22-AA1D-7E02-EC40-6414DEBF5D9A}"/>
              </a:ext>
            </a:extLst>
          </p:cNvPr>
          <p:cNvSpPr txBox="1"/>
          <p:nvPr/>
        </p:nvSpPr>
        <p:spPr>
          <a:xfrm>
            <a:off x="2725093" y="8893170"/>
            <a:ext cx="11638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E76E0A"/>
                </a:solidFill>
                <a:latin typeface="Wingdings"/>
              </a:rPr>
              <a:t>l</a:t>
            </a:r>
            <a:r>
              <a:rPr lang="it-IT">
                <a:latin typeface="Wingdings"/>
              </a:rPr>
              <a:t> </a:t>
            </a:r>
            <a:r>
              <a:rPr lang="it-IT">
                <a:ea typeface="Calibri"/>
                <a:cs typeface="Calibri"/>
              </a:rPr>
              <a:t>Original 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</a:t>
            </a:r>
            <a:r>
              <a:rPr lang="it-IT">
                <a:solidFill>
                  <a:srgbClr val="00B0F0"/>
                </a:solidFill>
                <a:latin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</a:rPr>
              <a:t> </a:t>
            </a:r>
            <a:r>
              <a:rPr lang="it-IT">
                <a:ea typeface="Calibri"/>
                <a:cs typeface="Calibri"/>
              </a:rPr>
              <a:t>Light – Layer Norm 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</a:t>
            </a:r>
            <a:r>
              <a:rPr lang="it-IT">
                <a:solidFill>
                  <a:srgbClr val="973835"/>
                </a:solidFill>
                <a:latin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</a:rPr>
              <a:t> </a:t>
            </a:r>
            <a:r>
              <a:rPr lang="it-IT">
                <a:ea typeface="Calibri"/>
                <a:cs typeface="Calibri"/>
              </a:rPr>
              <a:t>Light - DyTanh</a:t>
            </a:r>
            <a:endParaRPr lang="it-IT"/>
          </a:p>
        </p:txBody>
      </p:sp>
      <p:grpSp>
        <p:nvGrpSpPr>
          <p:cNvPr id="80" name="Group 9">
            <a:extLst>
              <a:ext uri="{FF2B5EF4-FFF2-40B4-BE49-F238E27FC236}">
                <a16:creationId xmlns:a16="http://schemas.microsoft.com/office/drawing/2014/main" id="{4913DCEF-C956-1F1C-9896-94E5040E0072}"/>
              </a:ext>
            </a:extLst>
          </p:cNvPr>
          <p:cNvGrpSpPr/>
          <p:nvPr/>
        </p:nvGrpSpPr>
        <p:grpSpPr>
          <a:xfrm>
            <a:off x="902508" y="6999276"/>
            <a:ext cx="823057" cy="836648"/>
            <a:chOff x="0" y="0"/>
            <a:chExt cx="812800" cy="812800"/>
          </a:xfrm>
        </p:grpSpPr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432246D-DAA4-9222-6BF2-98D2926B404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917CDCC6-33BA-158E-E70B-EFE92B0A0A34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84" name="Group 12">
            <a:extLst>
              <a:ext uri="{FF2B5EF4-FFF2-40B4-BE49-F238E27FC236}">
                <a16:creationId xmlns:a16="http://schemas.microsoft.com/office/drawing/2014/main" id="{EBCF26DA-E1AF-8CAE-E097-08565DC92C47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53B47F1-9CA6-5E49-7961-787575E38FB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3" name="TextBox 14">
              <a:extLst>
                <a:ext uri="{FF2B5EF4-FFF2-40B4-BE49-F238E27FC236}">
                  <a16:creationId xmlns:a16="http://schemas.microsoft.com/office/drawing/2014/main" id="{B7E4A170-4DBC-BDD6-9A12-B556412CCD6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8" name="Group 15">
            <a:extLst>
              <a:ext uri="{FF2B5EF4-FFF2-40B4-BE49-F238E27FC236}">
                <a16:creationId xmlns:a16="http://schemas.microsoft.com/office/drawing/2014/main" id="{335ADB73-1C0A-7E09-D2C1-4AE54E264387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B9609403-935D-566B-7215-77D21FA92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7" name="TextBox 17">
              <a:extLst>
                <a:ext uri="{FF2B5EF4-FFF2-40B4-BE49-F238E27FC236}">
                  <a16:creationId xmlns:a16="http://schemas.microsoft.com/office/drawing/2014/main" id="{EE55537A-7844-8A84-4664-FFEAEDF0759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2" name="Group 18">
            <a:extLst>
              <a:ext uri="{FF2B5EF4-FFF2-40B4-BE49-F238E27FC236}">
                <a16:creationId xmlns:a16="http://schemas.microsoft.com/office/drawing/2014/main" id="{BBCE24F1-9C72-9053-C010-2C2A83AF7AD8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9F7DBFDE-84B4-5F50-8B79-6DBC5407310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1" name="TextBox 20">
              <a:extLst>
                <a:ext uri="{FF2B5EF4-FFF2-40B4-BE49-F238E27FC236}">
                  <a16:creationId xmlns:a16="http://schemas.microsoft.com/office/drawing/2014/main" id="{9B693028-B0A4-133C-E133-9D53C8F309A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6" name="Group 21">
            <a:extLst>
              <a:ext uri="{FF2B5EF4-FFF2-40B4-BE49-F238E27FC236}">
                <a16:creationId xmlns:a16="http://schemas.microsoft.com/office/drawing/2014/main" id="{72273FB9-4627-298A-134F-62C8E9639B1A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A21AF040-59E5-0CD4-EB8B-6B7C48B5C24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5" name="TextBox 23">
              <a:extLst>
                <a:ext uri="{FF2B5EF4-FFF2-40B4-BE49-F238E27FC236}">
                  <a16:creationId xmlns:a16="http://schemas.microsoft.com/office/drawing/2014/main" id="{231F16E3-1B1E-61E2-CE79-9783265C815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0" name="Group 24">
            <a:extLst>
              <a:ext uri="{FF2B5EF4-FFF2-40B4-BE49-F238E27FC236}">
                <a16:creationId xmlns:a16="http://schemas.microsoft.com/office/drawing/2014/main" id="{28EB645A-EF93-FEFF-94D9-96B7A31E0E8E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B2A36DF6-03D3-A122-B5A4-4D228DF61A9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9" name="TextBox 26">
              <a:extLst>
                <a:ext uri="{FF2B5EF4-FFF2-40B4-BE49-F238E27FC236}">
                  <a16:creationId xmlns:a16="http://schemas.microsoft.com/office/drawing/2014/main" id="{A0163C3E-C917-E0DE-0BCA-9D29E517B37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4" name="Group 37">
            <a:extLst>
              <a:ext uri="{FF2B5EF4-FFF2-40B4-BE49-F238E27FC236}">
                <a16:creationId xmlns:a16="http://schemas.microsoft.com/office/drawing/2014/main" id="{2DA34ABB-2E07-7414-AE4A-6E620E3FD738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13F7605E-E848-4DA1-B060-F8E06F9B62F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3" name="TextBox 39">
              <a:extLst>
                <a:ext uri="{FF2B5EF4-FFF2-40B4-BE49-F238E27FC236}">
                  <a16:creationId xmlns:a16="http://schemas.microsoft.com/office/drawing/2014/main" id="{C6AED236-F608-25B1-11C2-9CDF106DA67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08" name="Group 37">
            <a:extLst>
              <a:ext uri="{FF2B5EF4-FFF2-40B4-BE49-F238E27FC236}">
                <a16:creationId xmlns:a16="http://schemas.microsoft.com/office/drawing/2014/main" id="{91EB3C77-220B-3647-B4B4-91E9E01EED03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AD201EF1-506A-B871-CE08-28D1E7C8F8B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7" name="TextBox 39">
              <a:extLst>
                <a:ext uri="{FF2B5EF4-FFF2-40B4-BE49-F238E27FC236}">
                  <a16:creationId xmlns:a16="http://schemas.microsoft.com/office/drawing/2014/main" id="{4A677114-459E-5B82-7F75-D7579B96241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2" name="Group 37">
            <a:extLst>
              <a:ext uri="{FF2B5EF4-FFF2-40B4-BE49-F238E27FC236}">
                <a16:creationId xmlns:a16="http://schemas.microsoft.com/office/drawing/2014/main" id="{93045A05-8168-7D9E-47C4-2EFE7AB799B6}"/>
              </a:ext>
            </a:extLst>
          </p:cNvPr>
          <p:cNvGrpSpPr/>
          <p:nvPr/>
        </p:nvGrpSpPr>
        <p:grpSpPr>
          <a:xfrm>
            <a:off x="1092011" y="5350826"/>
            <a:ext cx="421419" cy="458429"/>
            <a:chOff x="0" y="0"/>
            <a:chExt cx="812800" cy="869819"/>
          </a:xfrm>
        </p:grpSpPr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0A58E11B-CB2B-1B87-8783-333F4F7F559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1" name="TextBox 39">
              <a:extLst>
                <a:ext uri="{FF2B5EF4-FFF2-40B4-BE49-F238E27FC236}">
                  <a16:creationId xmlns:a16="http://schemas.microsoft.com/office/drawing/2014/main" id="{832DB3D5-D0ED-FAD9-5036-F941EDE4635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6" name="Group 37">
            <a:extLst>
              <a:ext uri="{FF2B5EF4-FFF2-40B4-BE49-F238E27FC236}">
                <a16:creationId xmlns:a16="http://schemas.microsoft.com/office/drawing/2014/main" id="{8F12EAC1-930C-5F82-35EF-B0A5F9BC1C6B}"/>
              </a:ext>
            </a:extLst>
          </p:cNvPr>
          <p:cNvGrpSpPr/>
          <p:nvPr/>
        </p:nvGrpSpPr>
        <p:grpSpPr>
          <a:xfrm>
            <a:off x="1092012" y="5916668"/>
            <a:ext cx="421419" cy="458429"/>
            <a:chOff x="0" y="0"/>
            <a:chExt cx="812800" cy="869819"/>
          </a:xfrm>
        </p:grpSpPr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3C7C8C36-0D77-9440-E997-9AEA9EC2FE8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5" name="TextBox 39">
              <a:extLst>
                <a:ext uri="{FF2B5EF4-FFF2-40B4-BE49-F238E27FC236}">
                  <a16:creationId xmlns:a16="http://schemas.microsoft.com/office/drawing/2014/main" id="{22220EC3-63CA-7C70-B6AB-9E32BC33969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20" name="Group 37">
            <a:extLst>
              <a:ext uri="{FF2B5EF4-FFF2-40B4-BE49-F238E27FC236}">
                <a16:creationId xmlns:a16="http://schemas.microsoft.com/office/drawing/2014/main" id="{1467DC4B-813E-0B97-BD05-B92CDD1BC3BA}"/>
              </a:ext>
            </a:extLst>
          </p:cNvPr>
          <p:cNvGrpSpPr/>
          <p:nvPr/>
        </p:nvGrpSpPr>
        <p:grpSpPr>
          <a:xfrm>
            <a:off x="1092012" y="6459877"/>
            <a:ext cx="421419" cy="458429"/>
            <a:chOff x="0" y="0"/>
            <a:chExt cx="812800" cy="869819"/>
          </a:xfrm>
        </p:grpSpPr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473338A9-C4EF-C068-1F05-EBC25696FF4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9" name="TextBox 39">
              <a:extLst>
                <a:ext uri="{FF2B5EF4-FFF2-40B4-BE49-F238E27FC236}">
                  <a16:creationId xmlns:a16="http://schemas.microsoft.com/office/drawing/2014/main" id="{68ED5E02-5771-6EBA-B3D0-78C4963030A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24" name="Group 37">
            <a:extLst>
              <a:ext uri="{FF2B5EF4-FFF2-40B4-BE49-F238E27FC236}">
                <a16:creationId xmlns:a16="http://schemas.microsoft.com/office/drawing/2014/main" id="{3F3ECAF6-781F-4DF1-0BF2-78A5F8B49B19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21B4D1FD-3073-724E-50CD-BFE66F04F2E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3" name="TextBox 39">
              <a:extLst>
                <a:ext uri="{FF2B5EF4-FFF2-40B4-BE49-F238E27FC236}">
                  <a16:creationId xmlns:a16="http://schemas.microsoft.com/office/drawing/2014/main" id="{904BB309-F7F7-B80B-0AF6-B2DD31F1589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28" name="Group 37">
            <a:extLst>
              <a:ext uri="{FF2B5EF4-FFF2-40B4-BE49-F238E27FC236}">
                <a16:creationId xmlns:a16="http://schemas.microsoft.com/office/drawing/2014/main" id="{01FD2562-CA33-A32D-2551-8B7A23E574D0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C5DE3C98-B5F5-6EC2-BB03-3C0BCB612D2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7" name="TextBox 39">
              <a:extLst>
                <a:ext uri="{FF2B5EF4-FFF2-40B4-BE49-F238E27FC236}">
                  <a16:creationId xmlns:a16="http://schemas.microsoft.com/office/drawing/2014/main" id="{7B1D2C3C-2EAA-20A4-8A83-CA553EF33CE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EBF44FAE-A335-1469-AAFF-FBA99F830588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E708DC5-47E1-A63F-44F6-2987B5978006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BF965AC2-A05A-84AA-9D78-6025761DDBFC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555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1A9AF-5F0E-E12B-CBCE-341749B4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7ED6B7C7-BBF5-6075-2075-4DA3BEFE66A2}"/>
              </a:ext>
            </a:extLst>
          </p:cNvPr>
          <p:cNvGrpSpPr/>
          <p:nvPr/>
        </p:nvGrpSpPr>
        <p:grpSpPr>
          <a:xfrm>
            <a:off x="8965668" y="-5606768"/>
            <a:ext cx="10994424" cy="10994424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F2AF02C-55EB-B5B0-346F-13D6F187F06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AB7288A-D872-F209-C9CD-F77224675F9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BF01057D-9A6D-BC8A-93DB-3569D5B14313}"/>
              </a:ext>
            </a:extLst>
          </p:cNvPr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764E58A1-B953-3772-4435-15D1E97B016F}"/>
              </a:ext>
            </a:extLst>
          </p:cNvPr>
          <p:cNvGrpSpPr/>
          <p:nvPr/>
        </p:nvGrpSpPr>
        <p:grpSpPr>
          <a:xfrm rot="3945801">
            <a:off x="6666845" y="8101610"/>
            <a:ext cx="4776403" cy="4776403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348547E-B6A2-B2D8-18D6-AA7C7E994F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0819D326-5FCD-AA01-F244-FB09F1429498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>
            <a:extLst>
              <a:ext uri="{FF2B5EF4-FFF2-40B4-BE49-F238E27FC236}">
                <a16:creationId xmlns:a16="http://schemas.microsoft.com/office/drawing/2014/main" id="{D298174B-7CA9-17AD-770C-B1196A4D2015}"/>
              </a:ext>
            </a:extLst>
          </p:cNvPr>
          <p:cNvSpPr/>
          <p:nvPr/>
        </p:nvSpPr>
        <p:spPr>
          <a:xfrm rot="3945801">
            <a:off x="6954881" y="7130149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3" y="0"/>
                </a:lnTo>
                <a:lnTo>
                  <a:pt x="1577153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8B6621C2-33AF-A4C3-6A03-16978C40A306}"/>
              </a:ext>
            </a:extLst>
          </p:cNvPr>
          <p:cNvSpPr txBox="1"/>
          <p:nvPr/>
        </p:nvSpPr>
        <p:spPr>
          <a:xfrm>
            <a:off x="3047618" y="518875"/>
            <a:ext cx="12198237" cy="1020151"/>
          </a:xfrm>
          <a:prstGeom prst="rect">
            <a:avLst/>
          </a:prstGeom>
          <a:solidFill>
            <a:schemeClr val="bg1"/>
          </a:solidFill>
        </p:spPr>
        <p:txBody>
          <a:bodyPr lIns="50800" tIns="50800" rIns="50800" bIns="50800" rtlCol="0" anchor="ctr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45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Conclusions</a:t>
            </a:r>
            <a:endParaRPr lang="en-US" sz="4500" b="1">
              <a:solidFill>
                <a:srgbClr val="000000"/>
              </a:solidFill>
              <a:latin typeface="Gotham Bold"/>
              <a:ea typeface="Gotham Bold"/>
              <a:cs typeface="Gotham Bold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C5A6E642-BEB1-57B0-4BC8-D452D595CA2B}"/>
              </a:ext>
            </a:extLst>
          </p:cNvPr>
          <p:cNvSpPr txBox="1"/>
          <p:nvPr/>
        </p:nvSpPr>
        <p:spPr>
          <a:xfrm>
            <a:off x="2430946" y="4514531"/>
            <a:ext cx="8778189" cy="1309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  <a:sym typeface="Gotham"/>
              </a:rPr>
              <a:t>Hyperparameter tuning for efficiency matters</a:t>
            </a:r>
            <a:endParaRPr lang="en-US" sz="2450">
              <a:solidFill>
                <a:srgbClr val="191919"/>
              </a:solidFill>
              <a:latin typeface="Gotham"/>
              <a:cs typeface="Gotham"/>
            </a:endParaRPr>
          </a:p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Dynamic Tanh didn't show notable results</a:t>
            </a:r>
          </a:p>
          <a:p>
            <a:pPr marL="996315" lvl="2" indent="-269875">
              <a:lnSpc>
                <a:spcPts val="3499"/>
              </a:lnSpc>
              <a:buFont typeface="Wingdings"/>
              <a:buChar char="§"/>
            </a:pPr>
            <a:r>
              <a:rPr lang="en-US" sz="2450">
                <a:solidFill>
                  <a:srgbClr val="191919"/>
                </a:solidFill>
                <a:latin typeface="Gotham"/>
                <a:ea typeface="Gotham"/>
                <a:cs typeface="Gotham"/>
              </a:rPr>
              <a:t>Maybe in future (optimized) implementations</a:t>
            </a:r>
          </a:p>
        </p:txBody>
      </p:sp>
      <p:grpSp>
        <p:nvGrpSpPr>
          <p:cNvPr id="81" name="Group 9">
            <a:extLst>
              <a:ext uri="{FF2B5EF4-FFF2-40B4-BE49-F238E27FC236}">
                <a16:creationId xmlns:a16="http://schemas.microsoft.com/office/drawing/2014/main" id="{C5FE292C-44CA-899D-89F3-C6B883513104}"/>
              </a:ext>
            </a:extLst>
          </p:cNvPr>
          <p:cNvGrpSpPr/>
          <p:nvPr/>
        </p:nvGrpSpPr>
        <p:grpSpPr>
          <a:xfrm>
            <a:off x="902508" y="7587751"/>
            <a:ext cx="823057" cy="836648"/>
            <a:chOff x="0" y="0"/>
            <a:chExt cx="812800" cy="812800"/>
          </a:xfrm>
        </p:grpSpPr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8319D6C-91B6-F557-3E8F-EBBBF3E46B5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0" name="TextBox 11">
              <a:extLst>
                <a:ext uri="{FF2B5EF4-FFF2-40B4-BE49-F238E27FC236}">
                  <a16:creationId xmlns:a16="http://schemas.microsoft.com/office/drawing/2014/main" id="{B084E838-5B89-5366-FA18-09A3BC89E867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85" name="Group 12">
            <a:extLst>
              <a:ext uri="{FF2B5EF4-FFF2-40B4-BE49-F238E27FC236}">
                <a16:creationId xmlns:a16="http://schemas.microsoft.com/office/drawing/2014/main" id="{B3C22425-A51C-2C72-C382-0B203882CD76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170DFCF-1AEE-840C-3595-A197EEB000D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4" name="TextBox 14">
              <a:extLst>
                <a:ext uri="{FF2B5EF4-FFF2-40B4-BE49-F238E27FC236}">
                  <a16:creationId xmlns:a16="http://schemas.microsoft.com/office/drawing/2014/main" id="{27978E96-2754-D05D-4197-76914DF16AA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779C9BB4-7E53-BACD-AE4C-32B2FDEE545E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C9C6BC2A-7C72-0036-CA2E-07B4FFBA52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8" name="TextBox 17">
              <a:extLst>
                <a:ext uri="{FF2B5EF4-FFF2-40B4-BE49-F238E27FC236}">
                  <a16:creationId xmlns:a16="http://schemas.microsoft.com/office/drawing/2014/main" id="{5525680C-74AE-7C80-D80C-A55872474DF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3" name="Group 18">
            <a:extLst>
              <a:ext uri="{FF2B5EF4-FFF2-40B4-BE49-F238E27FC236}">
                <a16:creationId xmlns:a16="http://schemas.microsoft.com/office/drawing/2014/main" id="{8E53CCFD-9938-C961-B01E-899B5212FFD8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135F1188-1FD7-641C-5730-3709A7512CE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2" name="TextBox 20">
              <a:extLst>
                <a:ext uri="{FF2B5EF4-FFF2-40B4-BE49-F238E27FC236}">
                  <a16:creationId xmlns:a16="http://schemas.microsoft.com/office/drawing/2014/main" id="{EA4360E0-00E1-57CD-F1A0-3E15E6FA5FF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7" name="Group 21">
            <a:extLst>
              <a:ext uri="{FF2B5EF4-FFF2-40B4-BE49-F238E27FC236}">
                <a16:creationId xmlns:a16="http://schemas.microsoft.com/office/drawing/2014/main" id="{245542A5-D9CD-50D7-4DC6-182E87EC3712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CC3CBB04-E586-F11F-EF75-D9A45F324E5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6" name="TextBox 23">
              <a:extLst>
                <a:ext uri="{FF2B5EF4-FFF2-40B4-BE49-F238E27FC236}">
                  <a16:creationId xmlns:a16="http://schemas.microsoft.com/office/drawing/2014/main" id="{B3D930F8-B49A-54CF-9805-878C8102263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1" name="Group 24">
            <a:extLst>
              <a:ext uri="{FF2B5EF4-FFF2-40B4-BE49-F238E27FC236}">
                <a16:creationId xmlns:a16="http://schemas.microsoft.com/office/drawing/2014/main" id="{78AC26FE-77CB-D86B-2545-2D8A5EE8ADC3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C283B9B8-0BBF-D036-D6AC-A6BEE100CB9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0" name="TextBox 26">
              <a:extLst>
                <a:ext uri="{FF2B5EF4-FFF2-40B4-BE49-F238E27FC236}">
                  <a16:creationId xmlns:a16="http://schemas.microsoft.com/office/drawing/2014/main" id="{76BAF094-11A0-F154-8266-61BD99D18B8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5" name="Group 37">
            <a:extLst>
              <a:ext uri="{FF2B5EF4-FFF2-40B4-BE49-F238E27FC236}">
                <a16:creationId xmlns:a16="http://schemas.microsoft.com/office/drawing/2014/main" id="{1FD1C6C3-BAC9-A973-170D-8799AB12DFE8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E747302E-5EA7-B8F3-78A6-D7E15022F44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4" name="TextBox 39">
              <a:extLst>
                <a:ext uri="{FF2B5EF4-FFF2-40B4-BE49-F238E27FC236}">
                  <a16:creationId xmlns:a16="http://schemas.microsoft.com/office/drawing/2014/main" id="{2B50313B-D8D3-4410-CF98-8B410B47CA7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09" name="Group 37">
            <a:extLst>
              <a:ext uri="{FF2B5EF4-FFF2-40B4-BE49-F238E27FC236}">
                <a16:creationId xmlns:a16="http://schemas.microsoft.com/office/drawing/2014/main" id="{E5B89C07-A7E1-A525-5A49-D9B0F6CDBDB0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E765FB8D-D712-89F2-A598-E00C12EEFD0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8" name="TextBox 39">
              <a:extLst>
                <a:ext uri="{FF2B5EF4-FFF2-40B4-BE49-F238E27FC236}">
                  <a16:creationId xmlns:a16="http://schemas.microsoft.com/office/drawing/2014/main" id="{5B40A170-9308-325B-7874-1CE275AD464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3" name="Group 37">
            <a:extLst>
              <a:ext uri="{FF2B5EF4-FFF2-40B4-BE49-F238E27FC236}">
                <a16:creationId xmlns:a16="http://schemas.microsoft.com/office/drawing/2014/main" id="{871A9506-01D4-36EB-3381-01386F765C50}"/>
              </a:ext>
            </a:extLst>
          </p:cNvPr>
          <p:cNvGrpSpPr/>
          <p:nvPr/>
        </p:nvGrpSpPr>
        <p:grpSpPr>
          <a:xfrm>
            <a:off x="1092011" y="5350826"/>
            <a:ext cx="421419" cy="458429"/>
            <a:chOff x="0" y="0"/>
            <a:chExt cx="812800" cy="869819"/>
          </a:xfrm>
        </p:grpSpPr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28E33E2-0DB9-5CBE-FB49-F52720934A9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2" name="TextBox 39">
              <a:extLst>
                <a:ext uri="{FF2B5EF4-FFF2-40B4-BE49-F238E27FC236}">
                  <a16:creationId xmlns:a16="http://schemas.microsoft.com/office/drawing/2014/main" id="{F96C62CB-2D97-489E-B307-98C63B7B0C5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7" name="Group 37">
            <a:extLst>
              <a:ext uri="{FF2B5EF4-FFF2-40B4-BE49-F238E27FC236}">
                <a16:creationId xmlns:a16="http://schemas.microsoft.com/office/drawing/2014/main" id="{C755C540-F959-7740-C3F6-495668D2F8ED}"/>
              </a:ext>
            </a:extLst>
          </p:cNvPr>
          <p:cNvGrpSpPr/>
          <p:nvPr/>
        </p:nvGrpSpPr>
        <p:grpSpPr>
          <a:xfrm>
            <a:off x="1092012" y="5916668"/>
            <a:ext cx="421419" cy="458429"/>
            <a:chOff x="0" y="0"/>
            <a:chExt cx="812800" cy="869819"/>
          </a:xfrm>
        </p:grpSpPr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3149B0A3-CDF4-69D0-A1BD-994109EF354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6" name="TextBox 39">
              <a:extLst>
                <a:ext uri="{FF2B5EF4-FFF2-40B4-BE49-F238E27FC236}">
                  <a16:creationId xmlns:a16="http://schemas.microsoft.com/office/drawing/2014/main" id="{A075E315-539D-ADAA-FB86-4E0C67D37BD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21" name="Group 37">
            <a:extLst>
              <a:ext uri="{FF2B5EF4-FFF2-40B4-BE49-F238E27FC236}">
                <a16:creationId xmlns:a16="http://schemas.microsoft.com/office/drawing/2014/main" id="{3F14B29E-1375-C5E4-5111-4F8274FE679B}"/>
              </a:ext>
            </a:extLst>
          </p:cNvPr>
          <p:cNvGrpSpPr/>
          <p:nvPr/>
        </p:nvGrpSpPr>
        <p:grpSpPr>
          <a:xfrm>
            <a:off x="1092012" y="6459877"/>
            <a:ext cx="421419" cy="458429"/>
            <a:chOff x="0" y="0"/>
            <a:chExt cx="812800" cy="869819"/>
          </a:xfrm>
        </p:grpSpPr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5E617AF0-0D24-3861-5C32-9B2A150E267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0" name="TextBox 39">
              <a:extLst>
                <a:ext uri="{FF2B5EF4-FFF2-40B4-BE49-F238E27FC236}">
                  <a16:creationId xmlns:a16="http://schemas.microsoft.com/office/drawing/2014/main" id="{2BE56F4B-3F51-8BB6-5169-EBD2C0E9EB2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25" name="Group 37">
            <a:extLst>
              <a:ext uri="{FF2B5EF4-FFF2-40B4-BE49-F238E27FC236}">
                <a16:creationId xmlns:a16="http://schemas.microsoft.com/office/drawing/2014/main" id="{E7A3DEB1-54AB-4CEB-2CD8-EE01700FD6FA}"/>
              </a:ext>
            </a:extLst>
          </p:cNvPr>
          <p:cNvGrpSpPr/>
          <p:nvPr/>
        </p:nvGrpSpPr>
        <p:grpSpPr>
          <a:xfrm>
            <a:off x="1092012" y="7025718"/>
            <a:ext cx="421419" cy="458429"/>
            <a:chOff x="0" y="0"/>
            <a:chExt cx="812800" cy="869819"/>
          </a:xfrm>
        </p:grpSpPr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9E25810D-AD62-116A-33E8-2431671FE25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4" name="TextBox 39">
              <a:extLst>
                <a:ext uri="{FF2B5EF4-FFF2-40B4-BE49-F238E27FC236}">
                  <a16:creationId xmlns:a16="http://schemas.microsoft.com/office/drawing/2014/main" id="{C5E44CF9-5E25-69A9-3C29-1B6042E8E07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9" name="Group 37">
            <a:extLst>
              <a:ext uri="{FF2B5EF4-FFF2-40B4-BE49-F238E27FC236}">
                <a16:creationId xmlns:a16="http://schemas.microsoft.com/office/drawing/2014/main" id="{2800913D-5275-6BE7-A289-AD8F0CD325E3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6B9C127B-3C9A-CEF3-3716-80BDF7B4EE8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8" name="TextBox 39">
              <a:extLst>
                <a:ext uri="{FF2B5EF4-FFF2-40B4-BE49-F238E27FC236}">
                  <a16:creationId xmlns:a16="http://schemas.microsoft.com/office/drawing/2014/main" id="{BA3DA3EA-39F2-8ED4-6CEF-3B1FE4CA365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C09E21E6-E7BF-9BD9-C495-04B886892589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E933CDBA-9652-EDCD-5CA9-01C3F135E62B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9BBCDC77-DA75-6005-4736-9B1B8AB5D0D4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28">
            <a:extLst>
              <a:ext uri="{FF2B5EF4-FFF2-40B4-BE49-F238E27FC236}">
                <a16:creationId xmlns:a16="http://schemas.microsoft.com/office/drawing/2014/main" id="{AC384D7B-2DC5-16E7-FC82-A174E45760E3}"/>
              </a:ext>
            </a:extLst>
          </p:cNvPr>
          <p:cNvSpPr/>
          <p:nvPr/>
        </p:nvSpPr>
        <p:spPr>
          <a:xfrm rot="3945801">
            <a:off x="12793464" y="4046594"/>
            <a:ext cx="7419590" cy="770533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108AC4">
              <a:alpha val="30000"/>
            </a:srgbClr>
          </a:solidFill>
        </p:spPr>
      </p:sp>
    </p:spTree>
    <p:extLst>
      <p:ext uri="{BB962C8B-B14F-4D97-AF65-F5344CB8AC3E}">
        <p14:creationId xmlns:p14="http://schemas.microsoft.com/office/powerpoint/2010/main" val="49582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D84E4-17A4-DE05-69E5-402321176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64D29B-41B5-2459-7A31-3AC1047BF286}"/>
              </a:ext>
            </a:extLst>
          </p:cNvPr>
          <p:cNvGrpSpPr/>
          <p:nvPr/>
        </p:nvGrpSpPr>
        <p:grpSpPr>
          <a:xfrm>
            <a:off x="8407642" y="-676228"/>
            <a:ext cx="11639457" cy="1163945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42093EC-7F19-2965-8E1E-1502E54BA3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8BCA824-5368-C0BC-A34D-EB0829431329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1D1BD025-DA72-E778-0720-D3A96986CBE5}"/>
              </a:ext>
            </a:extLst>
          </p:cNvPr>
          <p:cNvGrpSpPr/>
          <p:nvPr/>
        </p:nvGrpSpPr>
        <p:grpSpPr>
          <a:xfrm>
            <a:off x="15474079" y="-1266353"/>
            <a:ext cx="4573634" cy="4573634"/>
            <a:chOff x="0" y="0"/>
            <a:chExt cx="812800" cy="812800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F79520C-4D53-99EE-B6B0-415E42F1C55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5CDD7DD2-8AFA-AD63-4F8E-EC57F09FF3D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7">
            <a:extLst>
              <a:ext uri="{FF2B5EF4-FFF2-40B4-BE49-F238E27FC236}">
                <a16:creationId xmlns:a16="http://schemas.microsoft.com/office/drawing/2014/main" id="{D072DD6B-4C88-FD33-6BB2-E45277C7C6FB}"/>
              </a:ext>
            </a:extLst>
          </p:cNvPr>
          <p:cNvSpPr txBox="1"/>
          <p:nvPr/>
        </p:nvSpPr>
        <p:spPr>
          <a:xfrm>
            <a:off x="4787572" y="1166983"/>
            <a:ext cx="870882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References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EC5EDF9-ABD6-9331-ACDB-2D3900CA642A}"/>
              </a:ext>
            </a:extLst>
          </p:cNvPr>
          <p:cNvSpPr txBox="1"/>
          <p:nvPr/>
        </p:nvSpPr>
        <p:spPr>
          <a:xfrm>
            <a:off x="2724123" y="2894785"/>
            <a:ext cx="13579388" cy="5116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it-IT" sz="2450">
                <a:solidFill>
                  <a:srgbClr val="191919"/>
                </a:solidFill>
                <a:latin typeface="Gotham"/>
                <a:cs typeface="Gotham Bold"/>
              </a:rPr>
              <a:t>Mishra P., </a:t>
            </a:r>
            <a:r>
              <a:rPr lang="it-IT" sz="2450" err="1">
                <a:solidFill>
                  <a:srgbClr val="191919"/>
                </a:solidFill>
                <a:latin typeface="Gotham"/>
                <a:cs typeface="Gotham Bold"/>
              </a:rPr>
              <a:t>Verk</a:t>
            </a:r>
            <a:r>
              <a:rPr lang="it-IT" sz="2450">
                <a:solidFill>
                  <a:srgbClr val="191919"/>
                </a:solidFill>
                <a:latin typeface="Gotham"/>
                <a:cs typeface="Gotham Bold"/>
              </a:rPr>
              <a:t> R., Fornasier D., </a:t>
            </a:r>
            <a:r>
              <a:rPr lang="it-IT" sz="2450" err="1">
                <a:solidFill>
                  <a:srgbClr val="191919"/>
                </a:solidFill>
                <a:latin typeface="Gotham"/>
                <a:cs typeface="Gotham Bold"/>
              </a:rPr>
              <a:t>Piciarelli</a:t>
            </a:r>
            <a:r>
              <a:rPr lang="it-IT" sz="2450">
                <a:solidFill>
                  <a:srgbClr val="191919"/>
                </a:solidFill>
                <a:latin typeface="Gotham"/>
                <a:cs typeface="Gotham Bold"/>
              </a:rPr>
              <a:t> C., Foresti G. L. (2021). VT-ADL: A Vision Transformer Network for Image </a:t>
            </a:r>
            <a:r>
              <a:rPr lang="it-IT" sz="2450" err="1">
                <a:solidFill>
                  <a:srgbClr val="191919"/>
                </a:solidFill>
                <a:latin typeface="Gotham"/>
                <a:cs typeface="Gotham Bold"/>
              </a:rPr>
              <a:t>Anomaly</a:t>
            </a:r>
            <a:r>
              <a:rPr lang="it-IT" sz="2450">
                <a:solidFill>
                  <a:srgbClr val="191919"/>
                </a:solidFill>
                <a:latin typeface="Gotham"/>
                <a:cs typeface="Gotham Bold"/>
              </a:rPr>
              <a:t> </a:t>
            </a:r>
            <a:r>
              <a:rPr lang="it-IT" sz="2450" err="1">
                <a:solidFill>
                  <a:srgbClr val="191919"/>
                </a:solidFill>
                <a:latin typeface="Gotham"/>
                <a:cs typeface="Gotham Bold"/>
              </a:rPr>
              <a:t>Detection</a:t>
            </a:r>
            <a:r>
              <a:rPr lang="it-IT" sz="2450">
                <a:solidFill>
                  <a:srgbClr val="191919"/>
                </a:solidFill>
                <a:latin typeface="Gotham"/>
                <a:cs typeface="Gotham Bold"/>
              </a:rPr>
              <a:t> and </a:t>
            </a:r>
            <a:r>
              <a:rPr lang="it-IT" sz="2450" err="1">
                <a:solidFill>
                  <a:srgbClr val="191919"/>
                </a:solidFill>
                <a:latin typeface="Gotham"/>
                <a:cs typeface="Gotham Bold"/>
              </a:rPr>
              <a:t>Localization</a:t>
            </a:r>
            <a:endParaRPr lang="en-US" sz="2450" err="1">
              <a:solidFill>
                <a:srgbClr val="191919"/>
              </a:solidFill>
              <a:latin typeface="Gotham"/>
              <a:cs typeface="Gotham Bold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it-IT" sz="2450">
                <a:solidFill>
                  <a:srgbClr val="191919"/>
                </a:solidFill>
                <a:latin typeface="Gotham"/>
                <a:cs typeface="Gotham Bold"/>
              </a:rPr>
              <a:t>Zhu, J., Chen, X., He, K., </a:t>
            </a:r>
            <a:r>
              <a:rPr lang="it-IT" sz="2450" err="1">
                <a:solidFill>
                  <a:srgbClr val="191919"/>
                </a:solidFill>
                <a:latin typeface="Gotham"/>
                <a:cs typeface="Gotham Bold"/>
              </a:rPr>
              <a:t>LeCun</a:t>
            </a:r>
            <a:r>
              <a:rPr lang="it-IT" sz="2450">
                <a:solidFill>
                  <a:srgbClr val="191919"/>
                </a:solidFill>
                <a:latin typeface="Gotham"/>
                <a:cs typeface="Gotham Bold"/>
              </a:rPr>
              <a:t>, Y., &amp; </a:t>
            </a:r>
            <a:r>
              <a:rPr lang="it-IT" sz="2450" err="1">
                <a:solidFill>
                  <a:srgbClr val="191919"/>
                </a:solidFill>
                <a:latin typeface="Gotham"/>
                <a:cs typeface="Gotham Bold"/>
              </a:rPr>
              <a:t>Liu</a:t>
            </a:r>
            <a:r>
              <a:rPr lang="it-IT" sz="2450">
                <a:solidFill>
                  <a:srgbClr val="191919"/>
                </a:solidFill>
                <a:latin typeface="Gotham"/>
                <a:cs typeface="Gotham Bold"/>
              </a:rPr>
              <a:t>, Z. (2025). Transformers </a:t>
            </a:r>
            <a:r>
              <a:rPr lang="it-IT" sz="2450" err="1">
                <a:solidFill>
                  <a:srgbClr val="191919"/>
                </a:solidFill>
                <a:latin typeface="Gotham"/>
                <a:cs typeface="Gotham Bold"/>
              </a:rPr>
              <a:t>without</a:t>
            </a:r>
            <a:r>
              <a:rPr lang="it-IT" sz="2450">
                <a:solidFill>
                  <a:srgbClr val="191919"/>
                </a:solidFill>
                <a:latin typeface="Gotham"/>
                <a:cs typeface="Gotham Bold"/>
              </a:rPr>
              <a:t> </a:t>
            </a:r>
            <a:r>
              <a:rPr lang="it-IT" sz="2450" err="1">
                <a:solidFill>
                  <a:srgbClr val="191919"/>
                </a:solidFill>
                <a:latin typeface="Gotham"/>
                <a:cs typeface="Gotham Bold"/>
              </a:rPr>
              <a:t>Normalization</a:t>
            </a:r>
            <a:endParaRPr lang="en-US" sz="2450" err="1">
              <a:solidFill>
                <a:srgbClr val="191919"/>
              </a:solidFill>
              <a:latin typeface="Gotham"/>
              <a:cs typeface="Gotham Bold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Liu J., Xie G., Wang J., Li S., Wang C., Zheng F.,  Jin Y. (2024). Deep Industrial Image Anomaly Detection: A Survey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Bergmann  P., Fauser M., </a:t>
            </a:r>
            <a:r>
              <a:rPr lang="en-US" sz="2450" err="1">
                <a:solidFill>
                  <a:srgbClr val="191919"/>
                </a:solidFill>
                <a:latin typeface="Gotham"/>
                <a:cs typeface="Gotham Bold"/>
              </a:rPr>
              <a:t>Sattlegger</a:t>
            </a: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 D., Steger C. (2021). </a:t>
            </a:r>
            <a:r>
              <a:rPr lang="en-US" sz="2450" err="1">
                <a:solidFill>
                  <a:srgbClr val="191919"/>
                </a:solidFill>
                <a:latin typeface="Gotham"/>
                <a:cs typeface="Gotham Bold"/>
              </a:rPr>
              <a:t>MVTec</a:t>
            </a: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 AD — A Comprehensive Real-World Dataset for Unsupervised Anomaly Detection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Sabour S., Frosst N., Hinton G. E. (2017). Dynamic Routing Between Capsules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40BEC7A6-E58C-FB20-B1FE-15840330327F}"/>
              </a:ext>
            </a:extLst>
          </p:cNvPr>
          <p:cNvGrpSpPr/>
          <p:nvPr/>
        </p:nvGrpSpPr>
        <p:grpSpPr>
          <a:xfrm>
            <a:off x="902508" y="8142275"/>
            <a:ext cx="823057" cy="836648"/>
            <a:chOff x="0" y="0"/>
            <a:chExt cx="812800" cy="812800"/>
          </a:xfrm>
        </p:grpSpPr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BBEA333-5A24-46D1-0F6F-EEB5C7CD5D7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68" name="TextBox 11">
              <a:extLst>
                <a:ext uri="{FF2B5EF4-FFF2-40B4-BE49-F238E27FC236}">
                  <a16:creationId xmlns:a16="http://schemas.microsoft.com/office/drawing/2014/main" id="{0E80ADEC-A145-6B9C-80CF-2F69B281585B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73" name="Group 12">
            <a:extLst>
              <a:ext uri="{FF2B5EF4-FFF2-40B4-BE49-F238E27FC236}">
                <a16:creationId xmlns:a16="http://schemas.microsoft.com/office/drawing/2014/main" id="{361F6554-753B-B8C5-2B65-0A55D9105402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A235C5AB-7547-85BD-04C4-1129EFCBD1E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72" name="TextBox 14">
              <a:extLst>
                <a:ext uri="{FF2B5EF4-FFF2-40B4-BE49-F238E27FC236}">
                  <a16:creationId xmlns:a16="http://schemas.microsoft.com/office/drawing/2014/main" id="{55A43554-413E-D42A-B41D-BA40CEDB6BC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77" name="Group 15">
            <a:extLst>
              <a:ext uri="{FF2B5EF4-FFF2-40B4-BE49-F238E27FC236}">
                <a16:creationId xmlns:a16="http://schemas.microsoft.com/office/drawing/2014/main" id="{A7762EC6-1A4C-13D8-FD8F-FEB277431CFC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4D6D3F50-C63E-5C00-62FB-1F93FB4F5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76" name="TextBox 17">
              <a:extLst>
                <a:ext uri="{FF2B5EF4-FFF2-40B4-BE49-F238E27FC236}">
                  <a16:creationId xmlns:a16="http://schemas.microsoft.com/office/drawing/2014/main" id="{36BB35CE-0A25-1E5A-DDBB-B414ACDAEC7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3" name="Group 18">
            <a:extLst>
              <a:ext uri="{FF2B5EF4-FFF2-40B4-BE49-F238E27FC236}">
                <a16:creationId xmlns:a16="http://schemas.microsoft.com/office/drawing/2014/main" id="{41D15A3B-F351-A5EC-86BA-1327141B97E1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3F085BF9-24E6-3331-9438-883907B13F7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9" name="TextBox 20">
              <a:extLst>
                <a:ext uri="{FF2B5EF4-FFF2-40B4-BE49-F238E27FC236}">
                  <a16:creationId xmlns:a16="http://schemas.microsoft.com/office/drawing/2014/main" id="{77E1B293-6724-FA35-2304-D1F8BCA0631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9" name="Group 21">
            <a:extLst>
              <a:ext uri="{FF2B5EF4-FFF2-40B4-BE49-F238E27FC236}">
                <a16:creationId xmlns:a16="http://schemas.microsoft.com/office/drawing/2014/main" id="{713B7684-3A64-FC1A-BE7B-0D10DEEF267D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7D3AD039-5244-A8CA-06E5-45A14C16750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5" name="TextBox 23">
              <a:extLst>
                <a:ext uri="{FF2B5EF4-FFF2-40B4-BE49-F238E27FC236}">
                  <a16:creationId xmlns:a16="http://schemas.microsoft.com/office/drawing/2014/main" id="{91B9B2F1-CA37-35ED-DF26-6433DA45DCA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25" name="Group 24">
            <a:extLst>
              <a:ext uri="{FF2B5EF4-FFF2-40B4-BE49-F238E27FC236}">
                <a16:creationId xmlns:a16="http://schemas.microsoft.com/office/drawing/2014/main" id="{0FD19492-0D65-10B5-623A-6D4F383A10D8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658A3BF6-D176-9636-7A96-0C827752020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1" name="TextBox 26">
              <a:extLst>
                <a:ext uri="{FF2B5EF4-FFF2-40B4-BE49-F238E27FC236}">
                  <a16:creationId xmlns:a16="http://schemas.microsoft.com/office/drawing/2014/main" id="{C2274388-C8F3-7AE7-63A6-6A1CB9F8A4E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38" name="Group 37">
            <a:extLst>
              <a:ext uri="{FF2B5EF4-FFF2-40B4-BE49-F238E27FC236}">
                <a16:creationId xmlns:a16="http://schemas.microsoft.com/office/drawing/2014/main" id="{4126DF18-95CA-5E5C-3ED3-2CB4D0986C58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533C58E8-5423-EDFB-214F-8B8135BD456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37" name="TextBox 39">
              <a:extLst>
                <a:ext uri="{FF2B5EF4-FFF2-40B4-BE49-F238E27FC236}">
                  <a16:creationId xmlns:a16="http://schemas.microsoft.com/office/drawing/2014/main" id="{4DBB3196-C6A8-4250-0079-D4B2BFB176A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42" name="Group 37">
            <a:extLst>
              <a:ext uri="{FF2B5EF4-FFF2-40B4-BE49-F238E27FC236}">
                <a16:creationId xmlns:a16="http://schemas.microsoft.com/office/drawing/2014/main" id="{13111DFD-D210-7DCA-A160-1FEEC963FD52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70F4C7C2-DDAB-F203-5E31-B0E84DCA472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1" name="TextBox 39">
              <a:extLst>
                <a:ext uri="{FF2B5EF4-FFF2-40B4-BE49-F238E27FC236}">
                  <a16:creationId xmlns:a16="http://schemas.microsoft.com/office/drawing/2014/main" id="{2A201C49-5663-71D1-81DD-2139F5E9019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46" name="Group 37">
            <a:extLst>
              <a:ext uri="{FF2B5EF4-FFF2-40B4-BE49-F238E27FC236}">
                <a16:creationId xmlns:a16="http://schemas.microsoft.com/office/drawing/2014/main" id="{19A73C1D-30DA-C072-A88E-16C69AB27BB5}"/>
              </a:ext>
            </a:extLst>
          </p:cNvPr>
          <p:cNvGrpSpPr/>
          <p:nvPr/>
        </p:nvGrpSpPr>
        <p:grpSpPr>
          <a:xfrm>
            <a:off x="1092011" y="5350826"/>
            <a:ext cx="421419" cy="458429"/>
            <a:chOff x="0" y="0"/>
            <a:chExt cx="812800" cy="869819"/>
          </a:xfrm>
        </p:grpSpPr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A7983CBC-1BED-DFB9-FE47-C2EFA01AE75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5" name="TextBox 39">
              <a:extLst>
                <a:ext uri="{FF2B5EF4-FFF2-40B4-BE49-F238E27FC236}">
                  <a16:creationId xmlns:a16="http://schemas.microsoft.com/office/drawing/2014/main" id="{4BA56CD7-028A-BF9C-BDED-65786FEB9DD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50" name="Group 37">
            <a:extLst>
              <a:ext uri="{FF2B5EF4-FFF2-40B4-BE49-F238E27FC236}">
                <a16:creationId xmlns:a16="http://schemas.microsoft.com/office/drawing/2014/main" id="{3186385D-FB07-C50B-EA6D-BD4263FFB89A}"/>
              </a:ext>
            </a:extLst>
          </p:cNvPr>
          <p:cNvGrpSpPr/>
          <p:nvPr/>
        </p:nvGrpSpPr>
        <p:grpSpPr>
          <a:xfrm>
            <a:off x="1092012" y="5916668"/>
            <a:ext cx="421419" cy="458429"/>
            <a:chOff x="0" y="0"/>
            <a:chExt cx="812800" cy="869819"/>
          </a:xfrm>
        </p:grpSpPr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641EDCAE-BB1E-F2A5-201F-60819564A47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9" name="TextBox 39">
              <a:extLst>
                <a:ext uri="{FF2B5EF4-FFF2-40B4-BE49-F238E27FC236}">
                  <a16:creationId xmlns:a16="http://schemas.microsoft.com/office/drawing/2014/main" id="{495142CB-5210-7C43-DBCB-A971D993FD7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54" name="Group 37">
            <a:extLst>
              <a:ext uri="{FF2B5EF4-FFF2-40B4-BE49-F238E27FC236}">
                <a16:creationId xmlns:a16="http://schemas.microsoft.com/office/drawing/2014/main" id="{C3A38EC0-F068-7189-E39A-FB773C553A5F}"/>
              </a:ext>
            </a:extLst>
          </p:cNvPr>
          <p:cNvGrpSpPr/>
          <p:nvPr/>
        </p:nvGrpSpPr>
        <p:grpSpPr>
          <a:xfrm>
            <a:off x="1092012" y="6459877"/>
            <a:ext cx="421419" cy="458429"/>
            <a:chOff x="0" y="0"/>
            <a:chExt cx="812800" cy="869819"/>
          </a:xfrm>
        </p:grpSpPr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58E7EF19-3E50-E5BB-EFA4-D5AE833F190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3" name="TextBox 39">
              <a:extLst>
                <a:ext uri="{FF2B5EF4-FFF2-40B4-BE49-F238E27FC236}">
                  <a16:creationId xmlns:a16="http://schemas.microsoft.com/office/drawing/2014/main" id="{47C65093-16E0-2853-F052-8F48A75F45B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58" name="Group 37">
            <a:extLst>
              <a:ext uri="{FF2B5EF4-FFF2-40B4-BE49-F238E27FC236}">
                <a16:creationId xmlns:a16="http://schemas.microsoft.com/office/drawing/2014/main" id="{B4B2FEB7-65DA-A6F2-9326-4366CE41068C}"/>
              </a:ext>
            </a:extLst>
          </p:cNvPr>
          <p:cNvGrpSpPr/>
          <p:nvPr/>
        </p:nvGrpSpPr>
        <p:grpSpPr>
          <a:xfrm>
            <a:off x="1092012" y="7025718"/>
            <a:ext cx="421419" cy="458429"/>
            <a:chOff x="0" y="0"/>
            <a:chExt cx="812800" cy="869819"/>
          </a:xfrm>
        </p:grpSpPr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E3D9B27C-98BB-70BF-0F26-23021CFD92F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7" name="TextBox 39">
              <a:extLst>
                <a:ext uri="{FF2B5EF4-FFF2-40B4-BE49-F238E27FC236}">
                  <a16:creationId xmlns:a16="http://schemas.microsoft.com/office/drawing/2014/main" id="{D0258EEF-4138-DDF5-E2FE-B0AFEA47E80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62" name="Group 37">
            <a:extLst>
              <a:ext uri="{FF2B5EF4-FFF2-40B4-BE49-F238E27FC236}">
                <a16:creationId xmlns:a16="http://schemas.microsoft.com/office/drawing/2014/main" id="{99779078-FE73-1917-17FD-E4AED755C115}"/>
              </a:ext>
            </a:extLst>
          </p:cNvPr>
          <p:cNvGrpSpPr/>
          <p:nvPr/>
        </p:nvGrpSpPr>
        <p:grpSpPr>
          <a:xfrm>
            <a:off x="1092011" y="7591560"/>
            <a:ext cx="421419" cy="458429"/>
            <a:chOff x="0" y="0"/>
            <a:chExt cx="812800" cy="869819"/>
          </a:xfrm>
        </p:grpSpPr>
        <p:sp>
          <p:nvSpPr>
            <p:cNvPr id="160" name="Freeform 38">
              <a:extLst>
                <a:ext uri="{FF2B5EF4-FFF2-40B4-BE49-F238E27FC236}">
                  <a16:creationId xmlns:a16="http://schemas.microsoft.com/office/drawing/2014/main" id="{ECE1F535-A656-5A53-7796-B8B207EDE4F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1" name="TextBox 39">
              <a:extLst>
                <a:ext uri="{FF2B5EF4-FFF2-40B4-BE49-F238E27FC236}">
                  <a16:creationId xmlns:a16="http://schemas.microsoft.com/office/drawing/2014/main" id="{40ABFF12-97C6-FC24-0C00-904AC95CB3A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67" name="Group 8">
            <a:extLst>
              <a:ext uri="{FF2B5EF4-FFF2-40B4-BE49-F238E27FC236}">
                <a16:creationId xmlns:a16="http://schemas.microsoft.com/office/drawing/2014/main" id="{E91DA9E7-8CD7-C56E-EC70-F3931FC31CEE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F0F265AA-8F94-D48B-D36E-E3924F2C9459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69" name="TextBox 10">
              <a:extLst>
                <a:ext uri="{FF2B5EF4-FFF2-40B4-BE49-F238E27FC236}">
                  <a16:creationId xmlns:a16="http://schemas.microsoft.com/office/drawing/2014/main" id="{0ECB59A1-39EB-F51B-2972-580880C07083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949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1526E-3BEF-A534-9984-8F0B7559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0AE3904-1F61-6B88-13A2-598852B5FFDC}"/>
              </a:ext>
            </a:extLst>
          </p:cNvPr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9A9AFE8-E53B-2DF9-20D6-95B235C04C2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59D43D1-B913-63C8-06C9-4E3B8F54FBB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A6A5860-F692-7B11-B527-59216D9E3208}"/>
              </a:ext>
            </a:extLst>
          </p:cNvPr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6B58E801-E62A-C5F5-E615-C416BFD9EF76}"/>
              </a:ext>
            </a:extLst>
          </p:cNvPr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CF9C807-DF7B-30F6-A746-CBE0EEA76A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2F8F9890-DCE6-93F1-495A-511AE369F6B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50A01C8A-0269-6669-1EEB-0F0C6EDEB953}"/>
              </a:ext>
            </a:extLst>
          </p:cNvPr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DA0F6AB2-9ADE-CA9C-19FF-04AEECBCFF46}"/>
              </a:ext>
            </a:extLst>
          </p:cNvPr>
          <p:cNvSpPr txBox="1"/>
          <p:nvPr/>
        </p:nvSpPr>
        <p:spPr>
          <a:xfrm>
            <a:off x="5578544" y="476373"/>
            <a:ext cx="7130912" cy="175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Computer Vision</a:t>
            </a:r>
            <a:endParaRPr lang="en-US" sz="2450" spc="139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</a:rPr>
              <a:t>2024/2025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50" spc="139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</a:rPr>
              <a:t>Valerio Massimo Carioti</a:t>
            </a:r>
          </a:p>
        </p:txBody>
      </p:sp>
      <p:grpSp>
        <p:nvGrpSpPr>
          <p:cNvPr id="21" name="Group 2">
            <a:extLst>
              <a:ext uri="{FF2B5EF4-FFF2-40B4-BE49-F238E27FC236}">
                <a16:creationId xmlns:a16="http://schemas.microsoft.com/office/drawing/2014/main" id="{E7204A08-58AE-EC36-6653-1C57DADB4A34}"/>
              </a:ext>
            </a:extLst>
          </p:cNvPr>
          <p:cNvGrpSpPr/>
          <p:nvPr/>
        </p:nvGrpSpPr>
        <p:grpSpPr>
          <a:xfrm>
            <a:off x="12266682" y="-8745129"/>
            <a:ext cx="11639457" cy="11639457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275B8B6A-1454-2E8F-1AA6-E7CF4659F96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C2A08E9A-5386-73FD-3B78-5AA05DFAAFEF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5">
            <a:extLst>
              <a:ext uri="{FF2B5EF4-FFF2-40B4-BE49-F238E27FC236}">
                <a16:creationId xmlns:a16="http://schemas.microsoft.com/office/drawing/2014/main" id="{3B96E68E-3B91-9B00-CEC6-9D8532010CAB}"/>
              </a:ext>
            </a:extLst>
          </p:cNvPr>
          <p:cNvSpPr txBox="1"/>
          <p:nvPr/>
        </p:nvSpPr>
        <p:spPr>
          <a:xfrm>
            <a:off x="3044881" y="3932634"/>
            <a:ext cx="12198237" cy="1591461"/>
          </a:xfrm>
          <a:prstGeom prst="rect">
            <a:avLst/>
          </a:prstGeom>
          <a:solidFill>
            <a:schemeClr val="bg1"/>
          </a:solidFill>
        </p:spPr>
        <p:txBody>
          <a:bodyPr lIns="50800" tIns="50800" rIns="50800" bIns="50800" rtlCol="0" anchor="ctr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33616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965668" y="-5606768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AA26314-32DC-6A4D-0CF7-38EB75DB69DC}"/>
              </a:ext>
            </a:extLst>
          </p:cNvPr>
          <p:cNvGrpSpPr/>
          <p:nvPr/>
        </p:nvGrpSpPr>
        <p:grpSpPr>
          <a:xfrm>
            <a:off x="6713607" y="7279575"/>
            <a:ext cx="6597220" cy="6047474"/>
            <a:chOff x="6121697" y="7963333"/>
            <a:chExt cx="5321551" cy="4914680"/>
          </a:xfrm>
        </p:grpSpPr>
        <p:grpSp>
          <p:nvGrpSpPr>
            <p:cNvPr id="27" name="Group 27"/>
            <p:cNvGrpSpPr/>
            <p:nvPr/>
          </p:nvGrpSpPr>
          <p:grpSpPr>
            <a:xfrm rot="3945801">
              <a:off x="6666845" y="8101610"/>
              <a:ext cx="4776403" cy="4776403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08AC4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Freeform 30"/>
            <p:cNvSpPr/>
            <p:nvPr/>
          </p:nvSpPr>
          <p:spPr>
            <a:xfrm rot="3945801">
              <a:off x="6954881" y="7130149"/>
              <a:ext cx="1577153" cy="3243522"/>
            </a:xfrm>
            <a:custGeom>
              <a:avLst/>
              <a:gdLst/>
              <a:ahLst/>
              <a:cxnLst/>
              <a:rect l="l" t="t" r="r" b="b"/>
              <a:pathLst>
                <a:path w="1577153" h="3243522">
                  <a:moveTo>
                    <a:pt x="0" y="0"/>
                  </a:moveTo>
                  <a:lnTo>
                    <a:pt x="1577153" y="0"/>
                  </a:lnTo>
                  <a:lnTo>
                    <a:pt x="1577153" y="3243522"/>
                  </a:lnTo>
                  <a:lnTo>
                    <a:pt x="0" y="3243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04881"/>
              </a:stretch>
            </a:blipFill>
          </p:spPr>
        </p:sp>
      </p:grpSp>
      <p:sp>
        <p:nvSpPr>
          <p:cNvPr id="32" name="TextBox 13">
            <a:extLst>
              <a:ext uri="{FF2B5EF4-FFF2-40B4-BE49-F238E27FC236}">
                <a16:creationId xmlns:a16="http://schemas.microsoft.com/office/drawing/2014/main" id="{47C096A0-F633-E1E5-109F-EAB2C26ADE5E}"/>
              </a:ext>
            </a:extLst>
          </p:cNvPr>
          <p:cNvSpPr txBox="1"/>
          <p:nvPr/>
        </p:nvSpPr>
        <p:spPr>
          <a:xfrm>
            <a:off x="2671132" y="273199"/>
            <a:ext cx="12599276" cy="1960793"/>
          </a:xfrm>
          <a:prstGeom prst="rect">
            <a:avLst/>
          </a:prstGeom>
          <a:solidFill>
            <a:schemeClr val="bg1"/>
          </a:solidFill>
        </p:spPr>
        <p:txBody>
          <a:bodyPr wrap="square" lIns="50800" tIns="50800" rIns="50800" bIns="50800" rtlCol="0" anchor="ctr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45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The Challenge:</a:t>
            </a:r>
          </a:p>
          <a:p>
            <a:pPr algn="ctr">
              <a:lnSpc>
                <a:spcPts val="7840"/>
              </a:lnSpc>
            </a:pPr>
            <a:r>
              <a:rPr lang="en-US" sz="3500" b="1">
                <a:solidFill>
                  <a:srgbClr val="000000"/>
                </a:solidFill>
                <a:latin typeface="Gotham Bold"/>
                <a:ea typeface="Gotham Bold"/>
                <a:cs typeface="Gotham Bold"/>
              </a:rPr>
              <a:t>Developing an Efficient Anomaly Detection System</a:t>
            </a: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3ACD7644-5E4B-B8EB-DD3A-7CD21B8BFE15}"/>
              </a:ext>
            </a:extLst>
          </p:cNvPr>
          <p:cNvSpPr txBox="1"/>
          <p:nvPr/>
        </p:nvSpPr>
        <p:spPr>
          <a:xfrm>
            <a:off x="2668599" y="3815983"/>
            <a:ext cx="8270524" cy="2657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2775" lvl="1" indent="-342900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ea typeface="Gotham"/>
                <a:cs typeface="Gotham"/>
              </a:rPr>
              <a:t>Anomaly detection is required to guarantee high quality products</a:t>
            </a:r>
          </a:p>
          <a:p>
            <a:pPr marL="612775" lvl="1" indent="-342900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ea typeface="Gotham"/>
                <a:cs typeface="Gotham"/>
              </a:rPr>
              <a:t>Vision Transformers are computationally demanding</a:t>
            </a:r>
          </a:p>
          <a:p>
            <a:pPr marL="612775" lvl="1" indent="-342900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ea typeface="Gotham"/>
                <a:cs typeface="Gotham"/>
              </a:rPr>
              <a:t>Dynamic Tanh offers an easy way to increase efficiency</a:t>
            </a:r>
          </a:p>
        </p:txBody>
      </p:sp>
      <p:grpSp>
        <p:nvGrpSpPr>
          <p:cNvPr id="253" name="Group 9">
            <a:extLst>
              <a:ext uri="{FF2B5EF4-FFF2-40B4-BE49-F238E27FC236}">
                <a16:creationId xmlns:a16="http://schemas.microsoft.com/office/drawing/2014/main" id="{C539BD87-4630-E842-3AAE-86A21E2AE78E}"/>
              </a:ext>
            </a:extLst>
          </p:cNvPr>
          <p:cNvGrpSpPr/>
          <p:nvPr/>
        </p:nvGrpSpPr>
        <p:grpSpPr>
          <a:xfrm>
            <a:off x="902510" y="1306909"/>
            <a:ext cx="823057" cy="836648"/>
            <a:chOff x="0" y="0"/>
            <a:chExt cx="812800" cy="812800"/>
          </a:xfrm>
        </p:grpSpPr>
        <p:sp>
          <p:nvSpPr>
            <p:cNvPr id="251" name="Freeform 10">
              <a:extLst>
                <a:ext uri="{FF2B5EF4-FFF2-40B4-BE49-F238E27FC236}">
                  <a16:creationId xmlns:a16="http://schemas.microsoft.com/office/drawing/2014/main" id="{9F0176DE-397E-71CF-0DCF-AE869282E9C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252" name="TextBox 11">
              <a:extLst>
                <a:ext uri="{FF2B5EF4-FFF2-40B4-BE49-F238E27FC236}">
                  <a16:creationId xmlns:a16="http://schemas.microsoft.com/office/drawing/2014/main" id="{16DDF554-22B3-C53F-6780-E3B141D86BFC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257" name="Group 12">
            <a:extLst>
              <a:ext uri="{FF2B5EF4-FFF2-40B4-BE49-F238E27FC236}">
                <a16:creationId xmlns:a16="http://schemas.microsoft.com/office/drawing/2014/main" id="{1454BFA7-5809-12D4-AFA9-B1A18D6072DB}"/>
              </a:ext>
            </a:extLst>
          </p:cNvPr>
          <p:cNvGrpSpPr/>
          <p:nvPr/>
        </p:nvGrpSpPr>
        <p:grpSpPr>
          <a:xfrm>
            <a:off x="1092012" y="3400180"/>
            <a:ext cx="421419" cy="458429"/>
            <a:chOff x="0" y="0"/>
            <a:chExt cx="812800" cy="869819"/>
          </a:xfrm>
        </p:grpSpPr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5A95B8C6-EF0F-87F3-AFD0-7021C7CF5D6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56" name="TextBox 14">
              <a:extLst>
                <a:ext uri="{FF2B5EF4-FFF2-40B4-BE49-F238E27FC236}">
                  <a16:creationId xmlns:a16="http://schemas.microsoft.com/office/drawing/2014/main" id="{8A4C0479-15BF-A36E-6987-79D5DA25868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261" name="Group 15">
            <a:extLst>
              <a:ext uri="{FF2B5EF4-FFF2-40B4-BE49-F238E27FC236}">
                <a16:creationId xmlns:a16="http://schemas.microsoft.com/office/drawing/2014/main" id="{8FBD8997-962F-EA85-2506-6DD6DE541373}"/>
              </a:ext>
            </a:extLst>
          </p:cNvPr>
          <p:cNvGrpSpPr/>
          <p:nvPr/>
        </p:nvGrpSpPr>
        <p:grpSpPr>
          <a:xfrm>
            <a:off x="1092012" y="2259259"/>
            <a:ext cx="421419" cy="458429"/>
            <a:chOff x="0" y="0"/>
            <a:chExt cx="812800" cy="869819"/>
          </a:xfrm>
        </p:grpSpPr>
        <p:sp>
          <p:nvSpPr>
            <p:cNvPr id="259" name="Freeform 16">
              <a:extLst>
                <a:ext uri="{FF2B5EF4-FFF2-40B4-BE49-F238E27FC236}">
                  <a16:creationId xmlns:a16="http://schemas.microsoft.com/office/drawing/2014/main" id="{3804E174-FEEC-97BE-E466-B16DC61E6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60" name="TextBox 17">
              <a:extLst>
                <a:ext uri="{FF2B5EF4-FFF2-40B4-BE49-F238E27FC236}">
                  <a16:creationId xmlns:a16="http://schemas.microsoft.com/office/drawing/2014/main" id="{F0CB24D5-39B3-CB92-846F-BD33F42D13D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65" name="Group 18">
            <a:extLst>
              <a:ext uri="{FF2B5EF4-FFF2-40B4-BE49-F238E27FC236}">
                <a16:creationId xmlns:a16="http://schemas.microsoft.com/office/drawing/2014/main" id="{DAAC4D08-CE15-9F11-6E29-ADFE2FA0E393}"/>
              </a:ext>
            </a:extLst>
          </p:cNvPr>
          <p:cNvGrpSpPr/>
          <p:nvPr/>
        </p:nvGrpSpPr>
        <p:grpSpPr>
          <a:xfrm>
            <a:off x="1092012" y="3974971"/>
            <a:ext cx="421419" cy="458429"/>
            <a:chOff x="0" y="0"/>
            <a:chExt cx="812800" cy="869819"/>
          </a:xfrm>
        </p:grpSpPr>
        <p:sp>
          <p:nvSpPr>
            <p:cNvPr id="263" name="Freeform 19">
              <a:extLst>
                <a:ext uri="{FF2B5EF4-FFF2-40B4-BE49-F238E27FC236}">
                  <a16:creationId xmlns:a16="http://schemas.microsoft.com/office/drawing/2014/main" id="{5C875ACA-2457-26C5-4DFD-B5C7BFDDAE6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64" name="TextBox 20">
              <a:extLst>
                <a:ext uri="{FF2B5EF4-FFF2-40B4-BE49-F238E27FC236}">
                  <a16:creationId xmlns:a16="http://schemas.microsoft.com/office/drawing/2014/main" id="{6E38B03B-54DD-9899-A940-FDCF92D5DFB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9" name="Group 21">
            <a:extLst>
              <a:ext uri="{FF2B5EF4-FFF2-40B4-BE49-F238E27FC236}">
                <a16:creationId xmlns:a16="http://schemas.microsoft.com/office/drawing/2014/main" id="{9007B898-60EE-2920-A696-7D7C5396BE5B}"/>
              </a:ext>
            </a:extLst>
          </p:cNvPr>
          <p:cNvGrpSpPr/>
          <p:nvPr/>
        </p:nvGrpSpPr>
        <p:grpSpPr>
          <a:xfrm>
            <a:off x="1092012" y="2823332"/>
            <a:ext cx="421419" cy="458429"/>
            <a:chOff x="0" y="0"/>
            <a:chExt cx="812800" cy="869819"/>
          </a:xfrm>
        </p:grpSpPr>
        <p:sp>
          <p:nvSpPr>
            <p:cNvPr id="267" name="Freeform 22">
              <a:extLst>
                <a:ext uri="{FF2B5EF4-FFF2-40B4-BE49-F238E27FC236}">
                  <a16:creationId xmlns:a16="http://schemas.microsoft.com/office/drawing/2014/main" id="{025306DF-9B48-CF79-DAA5-75FABFA3291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68" name="TextBox 23">
              <a:extLst>
                <a:ext uri="{FF2B5EF4-FFF2-40B4-BE49-F238E27FC236}">
                  <a16:creationId xmlns:a16="http://schemas.microsoft.com/office/drawing/2014/main" id="{10E512C5-835C-4C56-EDF3-D184AAA9EDE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273" name="Group 24">
            <a:extLst>
              <a:ext uri="{FF2B5EF4-FFF2-40B4-BE49-F238E27FC236}">
                <a16:creationId xmlns:a16="http://schemas.microsoft.com/office/drawing/2014/main" id="{ED09F7FF-482E-1F86-9642-0A879F166BA4}"/>
              </a:ext>
            </a:extLst>
          </p:cNvPr>
          <p:cNvGrpSpPr/>
          <p:nvPr/>
        </p:nvGrpSpPr>
        <p:grpSpPr>
          <a:xfrm>
            <a:off x="1092012" y="4550361"/>
            <a:ext cx="421419" cy="458429"/>
            <a:chOff x="0" y="0"/>
            <a:chExt cx="812800" cy="869819"/>
          </a:xfrm>
        </p:grpSpPr>
        <p:sp>
          <p:nvSpPr>
            <p:cNvPr id="271" name="Freeform 25">
              <a:extLst>
                <a:ext uri="{FF2B5EF4-FFF2-40B4-BE49-F238E27FC236}">
                  <a16:creationId xmlns:a16="http://schemas.microsoft.com/office/drawing/2014/main" id="{0A996C46-ABD5-6167-71A1-DF755B4472B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72" name="TextBox 26">
              <a:extLst>
                <a:ext uri="{FF2B5EF4-FFF2-40B4-BE49-F238E27FC236}">
                  <a16:creationId xmlns:a16="http://schemas.microsoft.com/office/drawing/2014/main" id="{D9E894A0-CF91-9543-EEC1-C3AC3BB5618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77" name="Group 37">
            <a:extLst>
              <a:ext uri="{FF2B5EF4-FFF2-40B4-BE49-F238E27FC236}">
                <a16:creationId xmlns:a16="http://schemas.microsoft.com/office/drawing/2014/main" id="{0992B4E7-CE38-E272-C929-E0E684E06ECA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275" name="Freeform 38">
              <a:extLst>
                <a:ext uri="{FF2B5EF4-FFF2-40B4-BE49-F238E27FC236}">
                  <a16:creationId xmlns:a16="http://schemas.microsoft.com/office/drawing/2014/main" id="{17E78AD1-7315-3B48-57FC-E354010AA51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76" name="TextBox 39">
              <a:extLst>
                <a:ext uri="{FF2B5EF4-FFF2-40B4-BE49-F238E27FC236}">
                  <a16:creationId xmlns:a16="http://schemas.microsoft.com/office/drawing/2014/main" id="{1F22E23E-C8B4-55D4-662D-36DCAEECEF9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281" name="Group 37">
            <a:extLst>
              <a:ext uri="{FF2B5EF4-FFF2-40B4-BE49-F238E27FC236}">
                <a16:creationId xmlns:a16="http://schemas.microsoft.com/office/drawing/2014/main" id="{598F324F-43E4-A8D0-34AB-B8650CADB5C3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279" name="Freeform 38">
              <a:extLst>
                <a:ext uri="{FF2B5EF4-FFF2-40B4-BE49-F238E27FC236}">
                  <a16:creationId xmlns:a16="http://schemas.microsoft.com/office/drawing/2014/main" id="{29A69AAF-D92A-D4EE-F63D-919ED8AC880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80" name="TextBox 39">
              <a:extLst>
                <a:ext uri="{FF2B5EF4-FFF2-40B4-BE49-F238E27FC236}">
                  <a16:creationId xmlns:a16="http://schemas.microsoft.com/office/drawing/2014/main" id="{0880798B-82C4-713D-9932-DD16DD06CD8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285" name="Group 37">
            <a:extLst>
              <a:ext uri="{FF2B5EF4-FFF2-40B4-BE49-F238E27FC236}">
                <a16:creationId xmlns:a16="http://schemas.microsoft.com/office/drawing/2014/main" id="{47A91DD8-E969-FC4B-9C4D-D96CE968499D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283" name="Freeform 38">
              <a:extLst>
                <a:ext uri="{FF2B5EF4-FFF2-40B4-BE49-F238E27FC236}">
                  <a16:creationId xmlns:a16="http://schemas.microsoft.com/office/drawing/2014/main" id="{AA0D26CB-1998-9C53-256A-65D3ABD7019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84" name="TextBox 39">
              <a:extLst>
                <a:ext uri="{FF2B5EF4-FFF2-40B4-BE49-F238E27FC236}">
                  <a16:creationId xmlns:a16="http://schemas.microsoft.com/office/drawing/2014/main" id="{399912DB-2AB3-54C8-638E-413C44D2A48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289" name="Group 37">
            <a:extLst>
              <a:ext uri="{FF2B5EF4-FFF2-40B4-BE49-F238E27FC236}">
                <a16:creationId xmlns:a16="http://schemas.microsoft.com/office/drawing/2014/main" id="{A29487B9-2A97-FB32-2325-57915AEE82E8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287" name="Freeform 38">
              <a:extLst>
                <a:ext uri="{FF2B5EF4-FFF2-40B4-BE49-F238E27FC236}">
                  <a16:creationId xmlns:a16="http://schemas.microsoft.com/office/drawing/2014/main" id="{F7C1674A-1B4C-E715-8356-3261B2624D5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88" name="TextBox 39">
              <a:extLst>
                <a:ext uri="{FF2B5EF4-FFF2-40B4-BE49-F238E27FC236}">
                  <a16:creationId xmlns:a16="http://schemas.microsoft.com/office/drawing/2014/main" id="{421BAB77-B7B3-E980-7C13-1EE8997F56F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293" name="Group 37">
            <a:extLst>
              <a:ext uri="{FF2B5EF4-FFF2-40B4-BE49-F238E27FC236}">
                <a16:creationId xmlns:a16="http://schemas.microsoft.com/office/drawing/2014/main" id="{4232ED95-DCE0-3AE0-C256-D71BBA9CAA29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291" name="Freeform 38">
              <a:extLst>
                <a:ext uri="{FF2B5EF4-FFF2-40B4-BE49-F238E27FC236}">
                  <a16:creationId xmlns:a16="http://schemas.microsoft.com/office/drawing/2014/main" id="{1BDCCE92-0A27-D194-BCC5-574EAA464F6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92" name="TextBox 39">
              <a:extLst>
                <a:ext uri="{FF2B5EF4-FFF2-40B4-BE49-F238E27FC236}">
                  <a16:creationId xmlns:a16="http://schemas.microsoft.com/office/drawing/2014/main" id="{E5950044-DC47-6EDA-55A2-57A03B87209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297" name="Group 37">
            <a:extLst>
              <a:ext uri="{FF2B5EF4-FFF2-40B4-BE49-F238E27FC236}">
                <a16:creationId xmlns:a16="http://schemas.microsoft.com/office/drawing/2014/main" id="{0E875C20-EF2A-2D74-6E74-D6204CF2D1A2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295" name="Freeform 38">
              <a:extLst>
                <a:ext uri="{FF2B5EF4-FFF2-40B4-BE49-F238E27FC236}">
                  <a16:creationId xmlns:a16="http://schemas.microsoft.com/office/drawing/2014/main" id="{3F440BB3-C951-3EF0-63C3-21F2367EEB7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96" name="TextBox 39">
              <a:extLst>
                <a:ext uri="{FF2B5EF4-FFF2-40B4-BE49-F238E27FC236}">
                  <a16:creationId xmlns:a16="http://schemas.microsoft.com/office/drawing/2014/main" id="{5899BA03-CE1B-9614-5529-E385C7DD829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301" name="Group 37">
            <a:extLst>
              <a:ext uri="{FF2B5EF4-FFF2-40B4-BE49-F238E27FC236}">
                <a16:creationId xmlns:a16="http://schemas.microsoft.com/office/drawing/2014/main" id="{0F9F3657-4147-0BF7-9485-42222BCE8510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299" name="Freeform 38">
              <a:extLst>
                <a:ext uri="{FF2B5EF4-FFF2-40B4-BE49-F238E27FC236}">
                  <a16:creationId xmlns:a16="http://schemas.microsoft.com/office/drawing/2014/main" id="{3153F510-D385-EBBC-8B7F-ECD6C437EFF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300" name="TextBox 39">
              <a:extLst>
                <a:ext uri="{FF2B5EF4-FFF2-40B4-BE49-F238E27FC236}">
                  <a16:creationId xmlns:a16="http://schemas.microsoft.com/office/drawing/2014/main" id="{D705FC48-B810-F08A-65FC-0507B57DFBF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2760A6EB-C2BF-79A5-4D5F-B7B1B8307EE3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65D71C79-93EB-732C-367C-8E80A4E43CD7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AC301AD6-1D2E-FD9A-6D0D-8A75F4E869EA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3D609-9A32-CB19-22F8-455351394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E70DC5F-6934-F2C6-1BDD-36B6B20D18CA}"/>
              </a:ext>
            </a:extLst>
          </p:cNvPr>
          <p:cNvGrpSpPr/>
          <p:nvPr/>
        </p:nvGrpSpPr>
        <p:grpSpPr>
          <a:xfrm>
            <a:off x="15937613" y="983405"/>
            <a:ext cx="1436473" cy="3317308"/>
            <a:chOff x="0" y="0"/>
            <a:chExt cx="1915297" cy="4423077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1BF2FE85-BBC3-0D58-DB1C-CF870339C592}"/>
                </a:ext>
              </a:extLst>
            </p:cNvPr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108AC4">
                <a:alpha val="49804"/>
              </a:srgbClr>
            </a:solid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8EEFC25-1F2B-157C-2083-802B0EB629D1}"/>
              </a:ext>
            </a:extLst>
          </p:cNvPr>
          <p:cNvGrpSpPr/>
          <p:nvPr/>
        </p:nvGrpSpPr>
        <p:grpSpPr>
          <a:xfrm>
            <a:off x="15939409" y="7716826"/>
            <a:ext cx="3697059" cy="3697059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54D20C3-1D3B-3DFF-F085-F8A56989BB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12F9064-A4BA-DBDA-9E76-2169F75CF312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63E5019C-4335-BF89-9E4F-BB90F71997F1}"/>
              </a:ext>
            </a:extLst>
          </p:cNvPr>
          <p:cNvGrpSpPr/>
          <p:nvPr/>
        </p:nvGrpSpPr>
        <p:grpSpPr>
          <a:xfrm>
            <a:off x="16147163" y="1181100"/>
            <a:ext cx="1436473" cy="3317308"/>
            <a:chOff x="0" y="0"/>
            <a:chExt cx="1915297" cy="4423077"/>
          </a:xfrm>
        </p:grpSpPr>
        <p:sp>
          <p:nvSpPr>
            <p:cNvPr id="35" name="AutoShape 35">
              <a:extLst>
                <a:ext uri="{FF2B5EF4-FFF2-40B4-BE49-F238E27FC236}">
                  <a16:creationId xmlns:a16="http://schemas.microsoft.com/office/drawing/2014/main" id="{9E550173-2FD6-E271-BBF4-20C1FB5DD724}"/>
                </a:ext>
              </a:extLst>
            </p:cNvPr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108AC4"/>
            </a:solidFill>
          </p:spPr>
        </p:sp>
      </p:grpSp>
      <p:sp>
        <p:nvSpPr>
          <p:cNvPr id="37" name="TextBox 7">
            <a:extLst>
              <a:ext uri="{FF2B5EF4-FFF2-40B4-BE49-F238E27FC236}">
                <a16:creationId xmlns:a16="http://schemas.microsoft.com/office/drawing/2014/main" id="{30C25C1E-2904-B8FF-E6D2-4C6B10841F87}"/>
              </a:ext>
            </a:extLst>
          </p:cNvPr>
          <p:cNvSpPr txBox="1"/>
          <p:nvPr/>
        </p:nvSpPr>
        <p:spPr>
          <a:xfrm>
            <a:off x="2727909" y="1182170"/>
            <a:ext cx="512223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Tested Methods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71E152A6-32C5-EB91-3E88-A97C3221E2C2}"/>
              </a:ext>
            </a:extLst>
          </p:cNvPr>
          <p:cNvSpPr txBox="1"/>
          <p:nvPr/>
        </p:nvSpPr>
        <p:spPr>
          <a:xfrm>
            <a:off x="2727909" y="2218489"/>
            <a:ext cx="5826555" cy="2582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450" b="1" spc="62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1 – Better implementation of a model</a:t>
            </a:r>
            <a:endParaRPr lang="it-IT" sz="2450">
              <a:latin typeface="Gotham Bold"/>
              <a:cs typeface="Gotham Bold"/>
            </a:endParaRP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</a:rPr>
              <a:t>Use of VT-ADL</a:t>
            </a:r>
            <a:r>
              <a:rPr lang="en-US" sz="2450" spc="62" baseline="30000">
                <a:solidFill>
                  <a:srgbClr val="191919"/>
                </a:solidFill>
                <a:latin typeface="Gotham"/>
                <a:ea typeface="Gotham"/>
                <a:cs typeface="Gotham"/>
              </a:rPr>
              <a:t>1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 Bold"/>
                <a:cs typeface="Gotham"/>
              </a:rPr>
              <a:t>Full re-implementation to have more hyperparameters available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endParaRPr lang="en-US" sz="2450" spc="62" err="1">
              <a:solidFill>
                <a:srgbClr val="191919"/>
              </a:solidFill>
              <a:latin typeface="Gotham"/>
              <a:ea typeface="Gotham"/>
              <a:cs typeface="Gotham"/>
            </a:endParaRPr>
          </a:p>
        </p:txBody>
      </p:sp>
      <p:pic>
        <p:nvPicPr>
          <p:cNvPr id="41" name="Immagine 40" descr="Immagine che contiene testo, schermata, Elementi grafici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941F5CFF-9E4D-A093-B395-01866FA3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15" y="4777884"/>
            <a:ext cx="13758143" cy="329117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80A6C4-9126-2291-33DE-943B132930D9}"/>
              </a:ext>
            </a:extLst>
          </p:cNvPr>
          <p:cNvSpPr txBox="1"/>
          <p:nvPr/>
        </p:nvSpPr>
        <p:spPr>
          <a:xfrm>
            <a:off x="9232271" y="2221494"/>
            <a:ext cx="5719526" cy="1546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50">
                <a:latin typeface="Gotham"/>
                <a:cs typeface="Segoe UI"/>
              </a:rPr>
              <a:t>​</a:t>
            </a:r>
            <a:r>
              <a:rPr lang="en-US" sz="2450" b="1" spc="62">
                <a:solidFill>
                  <a:srgbClr val="191919"/>
                </a:solidFill>
                <a:latin typeface="Gotham Bold"/>
                <a:cs typeface="Gotham Bold"/>
              </a:rPr>
              <a:t>2 - Use of Dynamic Tanh​</a:t>
            </a:r>
            <a:r>
              <a:rPr lang="en-US" sz="2450" spc="62" baseline="30000">
                <a:solidFill>
                  <a:srgbClr val="191919"/>
                </a:solidFill>
                <a:latin typeface="Gotham"/>
                <a:cs typeface="Gotham Bold"/>
              </a:rPr>
              <a:t>2</a:t>
            </a:r>
          </a:p>
          <a:p>
            <a:pPr marL="342900" indent="-342900">
              <a:lnSpc>
                <a:spcPts val="2840"/>
              </a:lnSpc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Arial"/>
              </a:rPr>
              <a:t>This layer offers a faster alternative to layer normalization in transformers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4022D68-4038-BEDC-0AAE-CED80C2E45A8}"/>
              </a:ext>
            </a:extLst>
          </p:cNvPr>
          <p:cNvSpPr txBox="1"/>
          <p:nvPr/>
        </p:nvSpPr>
        <p:spPr>
          <a:xfrm>
            <a:off x="3429000" y="8532891"/>
            <a:ext cx="115997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Calibri"/>
                <a:cs typeface="Calibri"/>
              </a:rPr>
              <a:t>[1] </a:t>
            </a:r>
            <a:r>
              <a:rPr lang="it-IT">
                <a:ea typeface="+mn-lt"/>
                <a:cs typeface="+mn-lt"/>
              </a:rPr>
              <a:t>Mishra P., Verk R., Fornasier D., Piciarelli C., Foresti G. L. (2021, June). VT-ADL: A Vision Transformer Network for Image Anomaly Detection and Localization.</a:t>
            </a:r>
            <a:endParaRPr lang="it-IT"/>
          </a:p>
          <a:p>
            <a:endParaRPr lang="it-IT">
              <a:ea typeface="Calibri"/>
              <a:cs typeface="Calibri"/>
            </a:endParaRPr>
          </a:p>
          <a:p>
            <a:r>
              <a:rPr lang="it-IT">
                <a:ea typeface="Calibri"/>
                <a:cs typeface="Calibri"/>
              </a:rPr>
              <a:t>[2] </a:t>
            </a:r>
            <a:r>
              <a:rPr lang="it-IT">
                <a:ea typeface="+mn-lt"/>
                <a:cs typeface="+mn-lt"/>
              </a:rPr>
              <a:t>Zhu J., Chen X., He K., LeCun Y., Liu Z. (2025). Transformers without Normalization.</a:t>
            </a:r>
            <a:endParaRPr lang="it-IT">
              <a:ea typeface="Calibri"/>
              <a:cs typeface="Calibri"/>
            </a:endParaRPr>
          </a:p>
        </p:txBody>
      </p:sp>
      <p:grpSp>
        <p:nvGrpSpPr>
          <p:cNvPr id="142" name="Group 9">
            <a:extLst>
              <a:ext uri="{FF2B5EF4-FFF2-40B4-BE49-F238E27FC236}">
                <a16:creationId xmlns:a16="http://schemas.microsoft.com/office/drawing/2014/main" id="{88DC4BF2-1F6C-F3CA-F713-C46DB05669ED}"/>
              </a:ext>
            </a:extLst>
          </p:cNvPr>
          <p:cNvGrpSpPr/>
          <p:nvPr/>
        </p:nvGrpSpPr>
        <p:grpSpPr>
          <a:xfrm>
            <a:off x="902510" y="1872751"/>
            <a:ext cx="823057" cy="836648"/>
            <a:chOff x="0" y="0"/>
            <a:chExt cx="812800" cy="812800"/>
          </a:xfrm>
        </p:grpSpPr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85B4F107-B95A-820B-88C9-2ED018C9B80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141" name="TextBox 11">
              <a:extLst>
                <a:ext uri="{FF2B5EF4-FFF2-40B4-BE49-F238E27FC236}">
                  <a16:creationId xmlns:a16="http://schemas.microsoft.com/office/drawing/2014/main" id="{93A67A8B-4A68-0A11-4595-197D33C1AF1A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2</a:t>
              </a:r>
            </a:p>
          </p:txBody>
        </p:sp>
      </p:grpSp>
      <p:grpSp>
        <p:nvGrpSpPr>
          <p:cNvPr id="146" name="Group 12">
            <a:extLst>
              <a:ext uri="{FF2B5EF4-FFF2-40B4-BE49-F238E27FC236}">
                <a16:creationId xmlns:a16="http://schemas.microsoft.com/office/drawing/2014/main" id="{3AF71B06-8A03-DA49-DE38-7247E958C817}"/>
              </a:ext>
            </a:extLst>
          </p:cNvPr>
          <p:cNvGrpSpPr/>
          <p:nvPr/>
        </p:nvGrpSpPr>
        <p:grpSpPr>
          <a:xfrm>
            <a:off x="1092012" y="3400180"/>
            <a:ext cx="421419" cy="458429"/>
            <a:chOff x="0" y="0"/>
            <a:chExt cx="812800" cy="869819"/>
          </a:xfrm>
        </p:grpSpPr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DBD09225-DD71-5A26-CE18-A32F0A4A3E9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5" name="TextBox 14">
              <a:extLst>
                <a:ext uri="{FF2B5EF4-FFF2-40B4-BE49-F238E27FC236}">
                  <a16:creationId xmlns:a16="http://schemas.microsoft.com/office/drawing/2014/main" id="{4122FBDE-AFCE-95B7-7261-04F24DAD97C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50" name="Group 15">
            <a:extLst>
              <a:ext uri="{FF2B5EF4-FFF2-40B4-BE49-F238E27FC236}">
                <a16:creationId xmlns:a16="http://schemas.microsoft.com/office/drawing/2014/main" id="{1DF98AF4-60E8-0B33-7F29-384E573484C8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356B5EFA-ED28-3722-4CB3-8FC18B23E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9" name="TextBox 17">
              <a:extLst>
                <a:ext uri="{FF2B5EF4-FFF2-40B4-BE49-F238E27FC236}">
                  <a16:creationId xmlns:a16="http://schemas.microsoft.com/office/drawing/2014/main" id="{1BA482E6-A2D7-CF5D-EB01-EA559CCAC359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54" name="Group 18">
            <a:extLst>
              <a:ext uri="{FF2B5EF4-FFF2-40B4-BE49-F238E27FC236}">
                <a16:creationId xmlns:a16="http://schemas.microsoft.com/office/drawing/2014/main" id="{917681D3-47D2-0B33-FCFE-EDFD075CC62B}"/>
              </a:ext>
            </a:extLst>
          </p:cNvPr>
          <p:cNvGrpSpPr/>
          <p:nvPr/>
        </p:nvGrpSpPr>
        <p:grpSpPr>
          <a:xfrm>
            <a:off x="1092012" y="3974971"/>
            <a:ext cx="421419" cy="458429"/>
            <a:chOff x="0" y="0"/>
            <a:chExt cx="812800" cy="869819"/>
          </a:xfrm>
        </p:grpSpPr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ACC879B8-57CB-3ED6-1E81-6C288BF33AF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3" name="TextBox 20">
              <a:extLst>
                <a:ext uri="{FF2B5EF4-FFF2-40B4-BE49-F238E27FC236}">
                  <a16:creationId xmlns:a16="http://schemas.microsoft.com/office/drawing/2014/main" id="{F5596046-9339-3E77-ACF9-BB8C6DE1F53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58" name="Group 21">
            <a:extLst>
              <a:ext uri="{FF2B5EF4-FFF2-40B4-BE49-F238E27FC236}">
                <a16:creationId xmlns:a16="http://schemas.microsoft.com/office/drawing/2014/main" id="{3FA0ABE8-C45C-A9BB-E97A-C8AA52A81E4E}"/>
              </a:ext>
            </a:extLst>
          </p:cNvPr>
          <p:cNvGrpSpPr/>
          <p:nvPr/>
        </p:nvGrpSpPr>
        <p:grpSpPr>
          <a:xfrm>
            <a:off x="1092012" y="2823332"/>
            <a:ext cx="421419" cy="458429"/>
            <a:chOff x="0" y="0"/>
            <a:chExt cx="812800" cy="869819"/>
          </a:xfrm>
        </p:grpSpPr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BEC842-9128-0250-2E2C-38BCEA8D8D9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7" name="TextBox 23">
              <a:extLst>
                <a:ext uri="{FF2B5EF4-FFF2-40B4-BE49-F238E27FC236}">
                  <a16:creationId xmlns:a16="http://schemas.microsoft.com/office/drawing/2014/main" id="{BCE4F84C-A5E0-6B1E-F718-C88546E2120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62" name="Group 24">
            <a:extLst>
              <a:ext uri="{FF2B5EF4-FFF2-40B4-BE49-F238E27FC236}">
                <a16:creationId xmlns:a16="http://schemas.microsoft.com/office/drawing/2014/main" id="{8D383E15-0997-E9FD-14F9-5B6674FEC1B5}"/>
              </a:ext>
            </a:extLst>
          </p:cNvPr>
          <p:cNvGrpSpPr/>
          <p:nvPr/>
        </p:nvGrpSpPr>
        <p:grpSpPr>
          <a:xfrm>
            <a:off x="1092012" y="4550361"/>
            <a:ext cx="421419" cy="458429"/>
            <a:chOff x="0" y="0"/>
            <a:chExt cx="812800" cy="869819"/>
          </a:xfrm>
        </p:grpSpPr>
        <p:sp>
          <p:nvSpPr>
            <p:cNvPr id="160" name="Freeform 25">
              <a:extLst>
                <a:ext uri="{FF2B5EF4-FFF2-40B4-BE49-F238E27FC236}">
                  <a16:creationId xmlns:a16="http://schemas.microsoft.com/office/drawing/2014/main" id="{6C5438B5-CE5D-CCF9-F5F0-DEBF0C5C2BD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1" name="TextBox 26">
              <a:extLst>
                <a:ext uri="{FF2B5EF4-FFF2-40B4-BE49-F238E27FC236}">
                  <a16:creationId xmlns:a16="http://schemas.microsoft.com/office/drawing/2014/main" id="{8FFCA3A6-E4B7-7D90-468D-A3B2DAC811B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166" name="Group 37">
            <a:extLst>
              <a:ext uri="{FF2B5EF4-FFF2-40B4-BE49-F238E27FC236}">
                <a16:creationId xmlns:a16="http://schemas.microsoft.com/office/drawing/2014/main" id="{62FCDB73-7D60-5382-8F0E-96D56DA2AF7B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7471AC4-DEE2-EAD2-940F-5988BCC33CD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5" name="TextBox 39">
              <a:extLst>
                <a:ext uri="{FF2B5EF4-FFF2-40B4-BE49-F238E27FC236}">
                  <a16:creationId xmlns:a16="http://schemas.microsoft.com/office/drawing/2014/main" id="{263A684A-D7AA-2542-5C5C-EC1BC4B48ED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70" name="Group 37">
            <a:extLst>
              <a:ext uri="{FF2B5EF4-FFF2-40B4-BE49-F238E27FC236}">
                <a16:creationId xmlns:a16="http://schemas.microsoft.com/office/drawing/2014/main" id="{BB01E1BF-A1B6-AC27-EF09-9F680B1E9D19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2578C7AF-80EF-6FFB-6CD2-E222380B7FB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9" name="TextBox 39">
              <a:extLst>
                <a:ext uri="{FF2B5EF4-FFF2-40B4-BE49-F238E27FC236}">
                  <a16:creationId xmlns:a16="http://schemas.microsoft.com/office/drawing/2014/main" id="{4176D126-5B8E-D58A-521A-0D4344BA538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74" name="Group 37">
            <a:extLst>
              <a:ext uri="{FF2B5EF4-FFF2-40B4-BE49-F238E27FC236}">
                <a16:creationId xmlns:a16="http://schemas.microsoft.com/office/drawing/2014/main" id="{5BFBB2D1-4A17-8115-5D16-A13E4091B4B1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436D9A89-4141-FAC3-1911-59DDBC00F94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3" name="TextBox 39">
              <a:extLst>
                <a:ext uri="{FF2B5EF4-FFF2-40B4-BE49-F238E27FC236}">
                  <a16:creationId xmlns:a16="http://schemas.microsoft.com/office/drawing/2014/main" id="{C3ED8635-79A0-2089-F44D-92FEB55ECF4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78" name="Group 37">
            <a:extLst>
              <a:ext uri="{FF2B5EF4-FFF2-40B4-BE49-F238E27FC236}">
                <a16:creationId xmlns:a16="http://schemas.microsoft.com/office/drawing/2014/main" id="{76AB2FBD-89FF-D4CF-875F-6E12ED218BA6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76" name="Freeform 38">
              <a:extLst>
                <a:ext uri="{FF2B5EF4-FFF2-40B4-BE49-F238E27FC236}">
                  <a16:creationId xmlns:a16="http://schemas.microsoft.com/office/drawing/2014/main" id="{8B81A9EB-05E6-410B-6097-C839C567729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7" name="TextBox 39">
              <a:extLst>
                <a:ext uri="{FF2B5EF4-FFF2-40B4-BE49-F238E27FC236}">
                  <a16:creationId xmlns:a16="http://schemas.microsoft.com/office/drawing/2014/main" id="{D37AD2FA-7759-C1F6-7323-B33B75902E8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82" name="Group 37">
            <a:extLst>
              <a:ext uri="{FF2B5EF4-FFF2-40B4-BE49-F238E27FC236}">
                <a16:creationId xmlns:a16="http://schemas.microsoft.com/office/drawing/2014/main" id="{0D115057-BD56-BAFB-FE45-AA7B45DF0AF9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CB4EAC9C-95F6-22FD-9CD4-6807DEB5905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1" name="TextBox 39">
              <a:extLst>
                <a:ext uri="{FF2B5EF4-FFF2-40B4-BE49-F238E27FC236}">
                  <a16:creationId xmlns:a16="http://schemas.microsoft.com/office/drawing/2014/main" id="{5F74BE9C-A34A-6D53-0196-C820379E0B3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86" name="Group 37">
            <a:extLst>
              <a:ext uri="{FF2B5EF4-FFF2-40B4-BE49-F238E27FC236}">
                <a16:creationId xmlns:a16="http://schemas.microsoft.com/office/drawing/2014/main" id="{4168336A-25B5-FD76-DD40-C98C989016E0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84" name="Freeform 38">
              <a:extLst>
                <a:ext uri="{FF2B5EF4-FFF2-40B4-BE49-F238E27FC236}">
                  <a16:creationId xmlns:a16="http://schemas.microsoft.com/office/drawing/2014/main" id="{D6694B99-6312-225A-279D-28D795F1CFC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5" name="TextBox 39">
              <a:extLst>
                <a:ext uri="{FF2B5EF4-FFF2-40B4-BE49-F238E27FC236}">
                  <a16:creationId xmlns:a16="http://schemas.microsoft.com/office/drawing/2014/main" id="{E2325E87-D175-7228-E4ED-A10BCF11F3D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0CF19B62-3479-698C-0F09-EC2D626EAB99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88" name="Freeform 38">
              <a:extLst>
                <a:ext uri="{FF2B5EF4-FFF2-40B4-BE49-F238E27FC236}">
                  <a16:creationId xmlns:a16="http://schemas.microsoft.com/office/drawing/2014/main" id="{EC25F1E2-748B-D413-FBB2-10A1C3BE921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9" name="TextBox 39">
              <a:extLst>
                <a:ext uri="{FF2B5EF4-FFF2-40B4-BE49-F238E27FC236}">
                  <a16:creationId xmlns:a16="http://schemas.microsoft.com/office/drawing/2014/main" id="{99B4424E-7BE9-ECE0-079B-B2003ED0F1B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53C1546-04CE-3826-0CA6-A16343B3B65D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BCDED06-2C75-7A82-291F-70D0CDF3D225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7D5AAC3-1D0E-1A5D-31FE-653A8514DBC6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632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469841" y="-5403213"/>
            <a:ext cx="10877482" cy="1087748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108AC4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687900" y="2239997"/>
            <a:ext cx="4518710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VT-ADL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687900" y="3311245"/>
            <a:ext cx="5999050" cy="345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450" b="1" spc="62">
                <a:solidFill>
                  <a:srgbClr val="191919"/>
                </a:solidFill>
                <a:latin typeface="Gotham Bold"/>
                <a:ea typeface="Calibri"/>
                <a:cs typeface="Gotham Bold"/>
              </a:rPr>
              <a:t>Structure: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cs typeface="Gotham Bold"/>
              </a:rPr>
              <a:t>ViT encoder</a:t>
            </a:r>
            <a:endParaRPr lang="en-US" sz="2450" spc="62">
              <a:solidFill>
                <a:srgbClr val="191919"/>
              </a:solidFill>
              <a:latin typeface="Gotham"/>
              <a:ea typeface="+mn-lt"/>
              <a:cs typeface="Gotham Bold"/>
            </a:endParaRP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Add of noise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</a:rPr>
              <a:t>Routing algorithm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</a:rPr>
              <a:t>Decoder recontruction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</a:rPr>
              <a:t>Mixture Density Network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</a:rPr>
              <a:t>Upscaling + smoothing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endParaRPr lang="en-US" sz="2450" spc="62">
              <a:solidFill>
                <a:srgbClr val="191919"/>
              </a:solidFill>
              <a:latin typeface="Gotham"/>
              <a:ea typeface="Gotham"/>
              <a:cs typeface="Gotham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9497751" y="-4410830"/>
            <a:ext cx="8821661" cy="882166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108AC4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F78551A-8F68-4F48-D331-07815E33A8B1}"/>
              </a:ext>
            </a:extLst>
          </p:cNvPr>
          <p:cNvSpPr txBox="1"/>
          <p:nvPr/>
        </p:nvSpPr>
        <p:spPr>
          <a:xfrm>
            <a:off x="2691143" y="6985880"/>
            <a:ext cx="8073427" cy="2161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840"/>
              </a:lnSpc>
            </a:pPr>
            <a:r>
              <a:rPr lang="en-US" sz="2450" b="1" spc="62">
                <a:solidFill>
                  <a:srgbClr val="191919"/>
                </a:solidFill>
                <a:latin typeface="Gotham Bold"/>
                <a:ea typeface="Calibri"/>
                <a:cs typeface="Gotham Bold"/>
              </a:rPr>
              <a:t>Loss:​</a:t>
            </a:r>
          </a:p>
          <a:p>
            <a:pPr>
              <a:lnSpc>
                <a:spcPts val="3374"/>
              </a:lnSpc>
            </a:pPr>
            <a:r>
              <a:rPr lang="en-US" sz="2450" spc="62">
                <a:solidFill>
                  <a:srgbClr val="191919"/>
                </a:solidFill>
                <a:latin typeface="Gotham"/>
                <a:cs typeface="Gotham Bold"/>
              </a:rPr>
              <a:t>Composed by: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cs typeface="Gotham Bold"/>
              </a:rPr>
              <a:t>MDN loss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cs typeface="Gotham Bold"/>
              </a:rPr>
              <a:t>SSIM loss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cs typeface="Gotham Bold"/>
              </a:rPr>
              <a:t>Reconstruction loss (MAE)</a:t>
            </a:r>
          </a:p>
        </p:txBody>
      </p:sp>
      <p:pic>
        <p:nvPicPr>
          <p:cNvPr id="38" name="Immagine 37" descr="Immagine che contiene cerchio, obiettivo fotografico, ceramica, lente&#10;&#10;Il contenuto generato dall&amp;#39;IA potrebbe non essere corretto.">
            <a:extLst>
              <a:ext uri="{FF2B5EF4-FFF2-40B4-BE49-F238E27FC236}">
                <a16:creationId xmlns:a16="http://schemas.microsoft.com/office/drawing/2014/main" id="{DEBF5027-4BDF-A979-8A86-96B8FAF34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687" y="6032247"/>
            <a:ext cx="3507465" cy="365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Immagine 38" descr="Immagine che contiene cerchio, Policromia, arte, vortice&#10;&#10;Il contenuto generato dall&amp;#39;IA potrebbe non essere corretto.">
            <a:extLst>
              <a:ext uri="{FF2B5EF4-FFF2-40B4-BE49-F238E27FC236}">
                <a16:creationId xmlns:a16="http://schemas.microsoft.com/office/drawing/2014/main" id="{B396E9E8-D4F4-8DCD-AEF0-C59B1F407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353" y="6032250"/>
            <a:ext cx="3733800" cy="365458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DBB2C87-8296-61C3-B76C-D7A4E1D9FE04}"/>
              </a:ext>
            </a:extLst>
          </p:cNvPr>
          <p:cNvSpPr txBox="1"/>
          <p:nvPr/>
        </p:nvSpPr>
        <p:spPr>
          <a:xfrm>
            <a:off x="5590514" y="826128"/>
            <a:ext cx="6552445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4500" b="1">
                <a:latin typeface="Gotham Bold"/>
                <a:ea typeface="Calibri"/>
                <a:cs typeface="Calibri"/>
              </a:rPr>
              <a:t>The Model</a:t>
            </a:r>
            <a:endParaRPr lang="it-IT" sz="4500" b="1">
              <a:latin typeface="Gotham Bold"/>
              <a:cs typeface="Gotham Bold"/>
            </a:endParaRPr>
          </a:p>
        </p:txBody>
      </p:sp>
      <p:grpSp>
        <p:nvGrpSpPr>
          <p:cNvPr id="140" name="Group 9">
            <a:extLst>
              <a:ext uri="{FF2B5EF4-FFF2-40B4-BE49-F238E27FC236}">
                <a16:creationId xmlns:a16="http://schemas.microsoft.com/office/drawing/2014/main" id="{6516F3CA-0A62-F88F-F885-FE5CE34A067E}"/>
              </a:ext>
            </a:extLst>
          </p:cNvPr>
          <p:cNvGrpSpPr/>
          <p:nvPr/>
        </p:nvGrpSpPr>
        <p:grpSpPr>
          <a:xfrm>
            <a:off x="902510" y="2438593"/>
            <a:ext cx="823057" cy="836648"/>
            <a:chOff x="0" y="0"/>
            <a:chExt cx="812800" cy="812800"/>
          </a:xfrm>
        </p:grpSpPr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A708522C-D1AE-4F49-2571-CA0A8B4D963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139" name="TextBox 11">
              <a:extLst>
                <a:ext uri="{FF2B5EF4-FFF2-40B4-BE49-F238E27FC236}">
                  <a16:creationId xmlns:a16="http://schemas.microsoft.com/office/drawing/2014/main" id="{87CB2C7B-D5C0-C695-3416-AA325BD895F1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3</a:t>
              </a:r>
            </a:p>
          </p:txBody>
        </p:sp>
      </p:grpSp>
      <p:grpSp>
        <p:nvGrpSpPr>
          <p:cNvPr id="144" name="Group 12">
            <a:extLst>
              <a:ext uri="{FF2B5EF4-FFF2-40B4-BE49-F238E27FC236}">
                <a16:creationId xmlns:a16="http://schemas.microsoft.com/office/drawing/2014/main" id="{91F9F033-D925-9646-AB87-BCFBFB332F7B}"/>
              </a:ext>
            </a:extLst>
          </p:cNvPr>
          <p:cNvGrpSpPr/>
          <p:nvPr/>
        </p:nvGrpSpPr>
        <p:grpSpPr>
          <a:xfrm>
            <a:off x="1092012" y="3400180"/>
            <a:ext cx="421419" cy="458429"/>
            <a:chOff x="0" y="0"/>
            <a:chExt cx="812800" cy="869819"/>
          </a:xfrm>
        </p:grpSpPr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4A190A60-6F65-283B-F982-8E1E3C22504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3" name="TextBox 14">
              <a:extLst>
                <a:ext uri="{FF2B5EF4-FFF2-40B4-BE49-F238E27FC236}">
                  <a16:creationId xmlns:a16="http://schemas.microsoft.com/office/drawing/2014/main" id="{0EF656A4-C9B4-D8B4-ED9B-F3E5EA82FF9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48" name="Group 15">
            <a:extLst>
              <a:ext uri="{FF2B5EF4-FFF2-40B4-BE49-F238E27FC236}">
                <a16:creationId xmlns:a16="http://schemas.microsoft.com/office/drawing/2014/main" id="{B9E963BA-EBE5-25E4-FC89-5B182F4950C2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F1DD54F5-33DA-463A-1F5F-1B67B5CBC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7" name="TextBox 17">
              <a:extLst>
                <a:ext uri="{FF2B5EF4-FFF2-40B4-BE49-F238E27FC236}">
                  <a16:creationId xmlns:a16="http://schemas.microsoft.com/office/drawing/2014/main" id="{C68BAA00-C891-B949-AC86-046B1E4DCAE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52" name="Group 18">
            <a:extLst>
              <a:ext uri="{FF2B5EF4-FFF2-40B4-BE49-F238E27FC236}">
                <a16:creationId xmlns:a16="http://schemas.microsoft.com/office/drawing/2014/main" id="{06FCBE4B-27F8-0798-D494-D4ED37F128E4}"/>
              </a:ext>
            </a:extLst>
          </p:cNvPr>
          <p:cNvGrpSpPr/>
          <p:nvPr/>
        </p:nvGrpSpPr>
        <p:grpSpPr>
          <a:xfrm>
            <a:off x="1092012" y="3974971"/>
            <a:ext cx="421419" cy="458429"/>
            <a:chOff x="0" y="0"/>
            <a:chExt cx="812800" cy="869819"/>
          </a:xfrm>
        </p:grpSpPr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7D260137-1A57-8BE4-88F6-130AC9F42C8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1" name="TextBox 20">
              <a:extLst>
                <a:ext uri="{FF2B5EF4-FFF2-40B4-BE49-F238E27FC236}">
                  <a16:creationId xmlns:a16="http://schemas.microsoft.com/office/drawing/2014/main" id="{824FB4E4-E5E9-B30C-E969-ED2E71D9D61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83382220-E2A2-DCFD-8E56-92C1EC0761E5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9C65B2D6-C390-9831-87F7-076D936F968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5" name="TextBox 23">
              <a:extLst>
                <a:ext uri="{FF2B5EF4-FFF2-40B4-BE49-F238E27FC236}">
                  <a16:creationId xmlns:a16="http://schemas.microsoft.com/office/drawing/2014/main" id="{76E17607-8B4C-FCF1-02E6-DEBB2C596D1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60" name="Group 24">
            <a:extLst>
              <a:ext uri="{FF2B5EF4-FFF2-40B4-BE49-F238E27FC236}">
                <a16:creationId xmlns:a16="http://schemas.microsoft.com/office/drawing/2014/main" id="{E9ED1E6F-30D6-5396-8274-F521121BD9A9}"/>
              </a:ext>
            </a:extLst>
          </p:cNvPr>
          <p:cNvGrpSpPr/>
          <p:nvPr/>
        </p:nvGrpSpPr>
        <p:grpSpPr>
          <a:xfrm>
            <a:off x="1092012" y="4550361"/>
            <a:ext cx="421419" cy="458429"/>
            <a:chOff x="0" y="0"/>
            <a:chExt cx="812800" cy="869819"/>
          </a:xfrm>
        </p:grpSpPr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1F65BB68-FABE-85DA-F723-2217320B5A3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9" name="TextBox 26">
              <a:extLst>
                <a:ext uri="{FF2B5EF4-FFF2-40B4-BE49-F238E27FC236}">
                  <a16:creationId xmlns:a16="http://schemas.microsoft.com/office/drawing/2014/main" id="{7E240D93-1E66-18F9-A9B0-7711F192084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164" name="Group 37">
            <a:extLst>
              <a:ext uri="{FF2B5EF4-FFF2-40B4-BE49-F238E27FC236}">
                <a16:creationId xmlns:a16="http://schemas.microsoft.com/office/drawing/2014/main" id="{F5A2D5BC-F60E-CBF8-8ADE-C3A2CCE34B1A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2E4595C7-06DC-F843-FCE9-3E4FC73D54B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3" name="TextBox 39">
              <a:extLst>
                <a:ext uri="{FF2B5EF4-FFF2-40B4-BE49-F238E27FC236}">
                  <a16:creationId xmlns:a16="http://schemas.microsoft.com/office/drawing/2014/main" id="{D4294650-4F49-A685-226F-04577D31638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68" name="Group 37">
            <a:extLst>
              <a:ext uri="{FF2B5EF4-FFF2-40B4-BE49-F238E27FC236}">
                <a16:creationId xmlns:a16="http://schemas.microsoft.com/office/drawing/2014/main" id="{106BBF10-F26A-4E0F-B46F-2A16E6BA1E97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90ADDD28-DEB8-DD1E-8F6D-88DA923FE41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7" name="TextBox 39">
              <a:extLst>
                <a:ext uri="{FF2B5EF4-FFF2-40B4-BE49-F238E27FC236}">
                  <a16:creationId xmlns:a16="http://schemas.microsoft.com/office/drawing/2014/main" id="{C6F4E3D4-5865-2DEB-2B71-6D09F42392F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72" name="Group 37">
            <a:extLst>
              <a:ext uri="{FF2B5EF4-FFF2-40B4-BE49-F238E27FC236}">
                <a16:creationId xmlns:a16="http://schemas.microsoft.com/office/drawing/2014/main" id="{AEEEFC3B-0419-9B43-C59B-66608D456C6F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3CBE5C6F-97B2-07B4-7FD8-4EBFEDBE775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1" name="TextBox 39">
              <a:extLst>
                <a:ext uri="{FF2B5EF4-FFF2-40B4-BE49-F238E27FC236}">
                  <a16:creationId xmlns:a16="http://schemas.microsoft.com/office/drawing/2014/main" id="{020FA41E-F4CA-05E9-AFA2-5EE91714879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76" name="Group 37">
            <a:extLst>
              <a:ext uri="{FF2B5EF4-FFF2-40B4-BE49-F238E27FC236}">
                <a16:creationId xmlns:a16="http://schemas.microsoft.com/office/drawing/2014/main" id="{D9ABFDC7-373C-4226-32AA-8E0497F581DA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F31D1EE0-36B8-F1FF-0D10-34FA594120E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5" name="TextBox 39">
              <a:extLst>
                <a:ext uri="{FF2B5EF4-FFF2-40B4-BE49-F238E27FC236}">
                  <a16:creationId xmlns:a16="http://schemas.microsoft.com/office/drawing/2014/main" id="{ACA92049-18C9-1213-2E6F-8DCED11E572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80" name="Group 37">
            <a:extLst>
              <a:ext uri="{FF2B5EF4-FFF2-40B4-BE49-F238E27FC236}">
                <a16:creationId xmlns:a16="http://schemas.microsoft.com/office/drawing/2014/main" id="{4D4CDBBE-E9B5-5174-E030-358E994E0C55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306BC343-43D6-40C2-F353-392B5DABDF1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9" name="TextBox 39">
              <a:extLst>
                <a:ext uri="{FF2B5EF4-FFF2-40B4-BE49-F238E27FC236}">
                  <a16:creationId xmlns:a16="http://schemas.microsoft.com/office/drawing/2014/main" id="{21A2E625-332B-630E-E79C-AE53086EFE5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84" name="Group 37">
            <a:extLst>
              <a:ext uri="{FF2B5EF4-FFF2-40B4-BE49-F238E27FC236}">
                <a16:creationId xmlns:a16="http://schemas.microsoft.com/office/drawing/2014/main" id="{11770F0D-19B5-7961-4EE2-7D8B4A125F10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11601932-2823-FF61-F02B-FF42839917F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3" name="TextBox 39">
              <a:extLst>
                <a:ext uri="{FF2B5EF4-FFF2-40B4-BE49-F238E27FC236}">
                  <a16:creationId xmlns:a16="http://schemas.microsoft.com/office/drawing/2014/main" id="{937712B4-DD6E-8544-4387-A9C5536D806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88" name="Group 37">
            <a:extLst>
              <a:ext uri="{FF2B5EF4-FFF2-40B4-BE49-F238E27FC236}">
                <a16:creationId xmlns:a16="http://schemas.microsoft.com/office/drawing/2014/main" id="{55AB2DE8-C2CD-A93A-F818-DFEA62F8BCB5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9CDE2779-B86F-2EFE-1D21-895DFDF4D0D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7" name="TextBox 39">
              <a:extLst>
                <a:ext uri="{FF2B5EF4-FFF2-40B4-BE49-F238E27FC236}">
                  <a16:creationId xmlns:a16="http://schemas.microsoft.com/office/drawing/2014/main" id="{C4BB789F-C3B0-60F2-47F6-92FAE04C100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555A9AAC-B6AB-5559-FDDA-6FF63079DB76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CFD9AF2D-7187-4EAD-928A-D2B8D6BA92E2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F8DD9231-FCDD-8748-33DA-BBC2FB483CDE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04160" y="-808898"/>
            <a:ext cx="11639457" cy="116394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865613" y="7615237"/>
            <a:ext cx="4573634" cy="457363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7">
            <a:extLst>
              <a:ext uri="{FF2B5EF4-FFF2-40B4-BE49-F238E27FC236}">
                <a16:creationId xmlns:a16="http://schemas.microsoft.com/office/drawing/2014/main" id="{216FAD2A-3E44-20C9-ADBC-AC9AF19A3635}"/>
              </a:ext>
            </a:extLst>
          </p:cNvPr>
          <p:cNvSpPr txBox="1"/>
          <p:nvPr/>
        </p:nvSpPr>
        <p:spPr>
          <a:xfrm>
            <a:off x="4787572" y="707742"/>
            <a:ext cx="870882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VT-ADL re-implementation</a:t>
            </a:r>
            <a:endParaRPr lang="en-US" sz="4500" b="1">
              <a:solidFill>
                <a:srgbClr val="191919"/>
              </a:solidFill>
              <a:latin typeface="Gotham Bold"/>
              <a:ea typeface="Gotham Bold"/>
              <a:cs typeface="Gotham Bold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A40AD335-6AD5-1F1B-358E-8866AA13863A}"/>
              </a:ext>
            </a:extLst>
          </p:cNvPr>
          <p:cNvSpPr txBox="1"/>
          <p:nvPr/>
        </p:nvSpPr>
        <p:spPr>
          <a:xfrm>
            <a:off x="3078731" y="2346303"/>
            <a:ext cx="106499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3000" b="1" spc="62">
                <a:solidFill>
                  <a:srgbClr val="191919"/>
                </a:solidFill>
                <a:latin typeface="Gotham Bold"/>
                <a:ea typeface="Calibri"/>
                <a:cs typeface="Gotham Bold"/>
              </a:rPr>
              <a:t>Available efficiency-related hyperparameters:</a:t>
            </a:r>
            <a:endParaRPr lang="en-US" sz="3000" b="1" spc="62">
              <a:solidFill>
                <a:srgbClr val="191919"/>
              </a:solidFill>
              <a:latin typeface="Gotham Bold"/>
              <a:cs typeface="Gotham Bold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50A8F4E-61B1-9AED-D33E-8BF7C730FFFB}"/>
              </a:ext>
            </a:extLst>
          </p:cNvPr>
          <p:cNvSpPr txBox="1"/>
          <p:nvPr/>
        </p:nvSpPr>
        <p:spPr>
          <a:xfrm>
            <a:off x="3629469" y="3105964"/>
            <a:ext cx="5001231" cy="2354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50" b="1">
                <a:solidFill>
                  <a:srgbClr val="191919"/>
                </a:solidFill>
                <a:latin typeface="Gotham Bold"/>
                <a:cs typeface="Gotham Bold"/>
              </a:rPr>
              <a:t>Original Implementation:</a:t>
            </a:r>
            <a:endParaRPr lang="en-US" sz="2450" b="1">
              <a:latin typeface="Gotham Bold"/>
              <a:cs typeface="Gotham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Routing iterations</a:t>
            </a:r>
            <a:endParaRPr lang="en-US" sz="2450">
              <a:latin typeface="Gotham"/>
              <a:cs typeface="Gotham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Number of gaussians</a:t>
            </a:r>
            <a:endParaRPr lang="it-IT" sz="2450">
              <a:solidFill>
                <a:srgbClr val="000000"/>
              </a:solidFill>
              <a:latin typeface="Gotham"/>
              <a:cs typeface="Gotham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Encoder depth</a:t>
            </a:r>
          </a:p>
          <a:p>
            <a:pPr marL="342900" indent="-342900">
              <a:buFont typeface="Arial,Sans-Serif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Encoder feed forward dimension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8718C69-3B6C-B823-7E5D-1BAD0E92A980}"/>
              </a:ext>
            </a:extLst>
          </p:cNvPr>
          <p:cNvSpPr txBox="1"/>
          <p:nvPr/>
        </p:nvSpPr>
        <p:spPr>
          <a:xfrm>
            <a:off x="8496668" y="3109461"/>
            <a:ext cx="6304869" cy="54399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50" b="1">
                <a:solidFill>
                  <a:srgbClr val="191919"/>
                </a:solidFill>
                <a:latin typeface="Gotham Bold"/>
                <a:cs typeface="Gotham Bold"/>
              </a:rPr>
              <a:t>Our Implementation:</a:t>
            </a:r>
            <a:endParaRPr lang="en-US" sz="2450" b="1">
              <a:latin typeface="Gotham Bold"/>
              <a:cs typeface="Gotham Bold"/>
            </a:endParaRP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Image size</a:t>
            </a:r>
            <a:endParaRPr lang="en-US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Patch size</a:t>
            </a: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Latent channels</a:t>
            </a: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Encoder heads</a:t>
            </a: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Encoder depth</a:t>
            </a: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Encoder feed forward dimension</a:t>
            </a:r>
          </a:p>
          <a:p>
            <a:pPr marL="342900" indent="-342900">
              <a:buFont typeface="Arial,Sans-Serif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Capsules per patch</a:t>
            </a:r>
            <a:endParaRPr lang="en-US" sz="2500">
              <a:solidFill>
                <a:srgbClr val="000000"/>
              </a:solidFill>
              <a:latin typeface="Gotham"/>
              <a:cs typeface="Gotham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Capsule size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</a:rPr>
              <a:t>Routing iterations</a:t>
            </a:r>
            <a:endParaRPr lang="en-US" sz="2450">
              <a:latin typeface="Gotham"/>
              <a:cs typeface="Gotham"/>
            </a:endParaRPr>
          </a:p>
          <a:p>
            <a:pPr marL="342900" indent="-342900"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</a:rPr>
              <a:t>Number of gaussians</a:t>
            </a:r>
          </a:p>
          <a:p>
            <a:pPr marL="342900" indent="-342900"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</a:rPr>
              <a:t>Use of dynamic tanh</a:t>
            </a:r>
          </a:p>
          <a:p>
            <a:pPr marL="342900" indent="-342900"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</a:rPr>
              <a:t>Matrix multiplication precision</a:t>
            </a:r>
          </a:p>
          <a:p>
            <a:pPr marL="342900" indent="-342900">
              <a:buFont typeface="Arial"/>
              <a:buChar char="•"/>
            </a:pPr>
            <a:endParaRPr lang="en-US" sz="2500">
              <a:solidFill>
                <a:srgbClr val="191919"/>
              </a:solidFill>
              <a:latin typeface="Gotham"/>
              <a:cs typeface="Gotham"/>
            </a:endParaRPr>
          </a:p>
        </p:txBody>
      </p:sp>
      <p:grpSp>
        <p:nvGrpSpPr>
          <p:cNvPr id="137" name="Group 9">
            <a:extLst>
              <a:ext uri="{FF2B5EF4-FFF2-40B4-BE49-F238E27FC236}">
                <a16:creationId xmlns:a16="http://schemas.microsoft.com/office/drawing/2014/main" id="{FF085955-8A96-76AC-DA19-C916195AC1EF}"/>
              </a:ext>
            </a:extLst>
          </p:cNvPr>
          <p:cNvGrpSpPr/>
          <p:nvPr/>
        </p:nvGrpSpPr>
        <p:grpSpPr>
          <a:xfrm>
            <a:off x="902510" y="3027068"/>
            <a:ext cx="823057" cy="836648"/>
            <a:chOff x="0" y="0"/>
            <a:chExt cx="812800" cy="812800"/>
          </a:xfrm>
        </p:grpSpPr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606C0BE6-14C4-4515-FD20-DAF71F172F6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136" name="TextBox 11">
              <a:extLst>
                <a:ext uri="{FF2B5EF4-FFF2-40B4-BE49-F238E27FC236}">
                  <a16:creationId xmlns:a16="http://schemas.microsoft.com/office/drawing/2014/main" id="{BBF33B5E-7D31-3B8D-5B6B-8BFE19A2C423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4</a:t>
              </a:r>
            </a:p>
          </p:txBody>
        </p:sp>
      </p:grpSp>
      <p:grpSp>
        <p:nvGrpSpPr>
          <p:cNvPr id="141" name="Group 12">
            <a:extLst>
              <a:ext uri="{FF2B5EF4-FFF2-40B4-BE49-F238E27FC236}">
                <a16:creationId xmlns:a16="http://schemas.microsoft.com/office/drawing/2014/main" id="{413CED2A-4C75-2581-F759-195A055E169E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7EB59400-5245-87E6-53A5-40B336C05CD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0" name="TextBox 14">
              <a:extLst>
                <a:ext uri="{FF2B5EF4-FFF2-40B4-BE49-F238E27FC236}">
                  <a16:creationId xmlns:a16="http://schemas.microsoft.com/office/drawing/2014/main" id="{D8E207A2-3799-24E3-2E44-BA0E57B4C69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45" name="Group 15">
            <a:extLst>
              <a:ext uri="{FF2B5EF4-FFF2-40B4-BE49-F238E27FC236}">
                <a16:creationId xmlns:a16="http://schemas.microsoft.com/office/drawing/2014/main" id="{95243AAD-FC37-2D4D-1F8F-3605E3D0B584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1ECC5578-B58B-1CAB-A712-71DA381CC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4" name="TextBox 17">
              <a:extLst>
                <a:ext uri="{FF2B5EF4-FFF2-40B4-BE49-F238E27FC236}">
                  <a16:creationId xmlns:a16="http://schemas.microsoft.com/office/drawing/2014/main" id="{71DD35D6-8883-43C1-CBA7-9E41AB4B2CC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323C1E7B-03FC-FFC6-6783-8948AE94361D}"/>
              </a:ext>
            </a:extLst>
          </p:cNvPr>
          <p:cNvGrpSpPr/>
          <p:nvPr/>
        </p:nvGrpSpPr>
        <p:grpSpPr>
          <a:xfrm>
            <a:off x="1092012" y="3974971"/>
            <a:ext cx="421419" cy="458429"/>
            <a:chOff x="0" y="0"/>
            <a:chExt cx="812800" cy="869819"/>
          </a:xfrm>
        </p:grpSpPr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7A4F9243-C182-157D-FB8C-41BD0FB3559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8" name="TextBox 20">
              <a:extLst>
                <a:ext uri="{FF2B5EF4-FFF2-40B4-BE49-F238E27FC236}">
                  <a16:creationId xmlns:a16="http://schemas.microsoft.com/office/drawing/2014/main" id="{B62E5BDA-6339-0CE4-BE45-BAD1924396E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53" name="Group 21">
            <a:extLst>
              <a:ext uri="{FF2B5EF4-FFF2-40B4-BE49-F238E27FC236}">
                <a16:creationId xmlns:a16="http://schemas.microsoft.com/office/drawing/2014/main" id="{2E593119-CD89-001A-E81E-A1EC013BC1F2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D72E4C18-0436-6784-A511-C9301D863A1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2" name="TextBox 23">
              <a:extLst>
                <a:ext uri="{FF2B5EF4-FFF2-40B4-BE49-F238E27FC236}">
                  <a16:creationId xmlns:a16="http://schemas.microsoft.com/office/drawing/2014/main" id="{1070025B-9ED6-977F-92EB-EE94EBEDC08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57" name="Group 24">
            <a:extLst>
              <a:ext uri="{FF2B5EF4-FFF2-40B4-BE49-F238E27FC236}">
                <a16:creationId xmlns:a16="http://schemas.microsoft.com/office/drawing/2014/main" id="{4E315D5D-5AD8-B006-E038-B5401FEF72E6}"/>
              </a:ext>
            </a:extLst>
          </p:cNvPr>
          <p:cNvGrpSpPr/>
          <p:nvPr/>
        </p:nvGrpSpPr>
        <p:grpSpPr>
          <a:xfrm>
            <a:off x="1092012" y="4550361"/>
            <a:ext cx="421419" cy="458429"/>
            <a:chOff x="0" y="0"/>
            <a:chExt cx="812800" cy="869819"/>
          </a:xfrm>
        </p:grpSpPr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A0DE1A8C-42CB-4EDF-FAC2-EF34D4419C1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BA858F10-EB70-6AEB-4356-E9CC63C8464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161" name="Group 37">
            <a:extLst>
              <a:ext uri="{FF2B5EF4-FFF2-40B4-BE49-F238E27FC236}">
                <a16:creationId xmlns:a16="http://schemas.microsoft.com/office/drawing/2014/main" id="{3C10092C-8906-9BFB-04FC-86787320ADA8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55F6980A-9AA4-7EB8-F9D5-A6A93488C60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0" name="TextBox 39">
              <a:extLst>
                <a:ext uri="{FF2B5EF4-FFF2-40B4-BE49-F238E27FC236}">
                  <a16:creationId xmlns:a16="http://schemas.microsoft.com/office/drawing/2014/main" id="{6D3599A4-3831-0FED-929A-D14D0BCCD8B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65" name="Group 37">
            <a:extLst>
              <a:ext uri="{FF2B5EF4-FFF2-40B4-BE49-F238E27FC236}">
                <a16:creationId xmlns:a16="http://schemas.microsoft.com/office/drawing/2014/main" id="{9E6E42D5-6C47-B561-B86D-999393C3E445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63" name="Freeform 38">
              <a:extLst>
                <a:ext uri="{FF2B5EF4-FFF2-40B4-BE49-F238E27FC236}">
                  <a16:creationId xmlns:a16="http://schemas.microsoft.com/office/drawing/2014/main" id="{1E345C72-427D-DDEE-3B17-A1238A7F430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4" name="TextBox 39">
              <a:extLst>
                <a:ext uri="{FF2B5EF4-FFF2-40B4-BE49-F238E27FC236}">
                  <a16:creationId xmlns:a16="http://schemas.microsoft.com/office/drawing/2014/main" id="{7CB6D202-0DAD-F474-10AF-137D67CC334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69" name="Group 37">
            <a:extLst>
              <a:ext uri="{FF2B5EF4-FFF2-40B4-BE49-F238E27FC236}">
                <a16:creationId xmlns:a16="http://schemas.microsoft.com/office/drawing/2014/main" id="{F86EC90E-2418-4B76-BA31-7D5DEB8B6DF1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13C8CFD3-2224-E0F2-330B-0A086D61868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8" name="TextBox 39">
              <a:extLst>
                <a:ext uri="{FF2B5EF4-FFF2-40B4-BE49-F238E27FC236}">
                  <a16:creationId xmlns:a16="http://schemas.microsoft.com/office/drawing/2014/main" id="{E03B1239-1B51-C2FE-4BB6-3CBB8664497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73" name="Group 37">
            <a:extLst>
              <a:ext uri="{FF2B5EF4-FFF2-40B4-BE49-F238E27FC236}">
                <a16:creationId xmlns:a16="http://schemas.microsoft.com/office/drawing/2014/main" id="{0623AED7-0936-AEB2-73C2-64445C71C46E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528BA1C6-6627-9F9A-6650-F54856C61CC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2" name="TextBox 39">
              <a:extLst>
                <a:ext uri="{FF2B5EF4-FFF2-40B4-BE49-F238E27FC236}">
                  <a16:creationId xmlns:a16="http://schemas.microsoft.com/office/drawing/2014/main" id="{787C41C8-E47A-3563-F593-BD9737561B9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77" name="Group 37">
            <a:extLst>
              <a:ext uri="{FF2B5EF4-FFF2-40B4-BE49-F238E27FC236}">
                <a16:creationId xmlns:a16="http://schemas.microsoft.com/office/drawing/2014/main" id="{F96042C2-5FA7-2617-BDDB-B0D751B6F076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75" name="Freeform 38">
              <a:extLst>
                <a:ext uri="{FF2B5EF4-FFF2-40B4-BE49-F238E27FC236}">
                  <a16:creationId xmlns:a16="http://schemas.microsoft.com/office/drawing/2014/main" id="{622DF7FE-3FAE-301A-210B-F45041F9D7E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6" name="TextBox 39">
              <a:extLst>
                <a:ext uri="{FF2B5EF4-FFF2-40B4-BE49-F238E27FC236}">
                  <a16:creationId xmlns:a16="http://schemas.microsoft.com/office/drawing/2014/main" id="{D7065C90-60E6-90B9-03FD-5EF9DA2E5A5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81" name="Group 37">
            <a:extLst>
              <a:ext uri="{FF2B5EF4-FFF2-40B4-BE49-F238E27FC236}">
                <a16:creationId xmlns:a16="http://schemas.microsoft.com/office/drawing/2014/main" id="{E1D367FF-CB8F-F3EC-A445-9CCC100693FA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D30638B3-DAF0-B295-FCB6-8B5CDDEE5D0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0" name="TextBox 39">
              <a:extLst>
                <a:ext uri="{FF2B5EF4-FFF2-40B4-BE49-F238E27FC236}">
                  <a16:creationId xmlns:a16="http://schemas.microsoft.com/office/drawing/2014/main" id="{CC59B207-F7DC-3D9D-4C34-379AB2808AF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85" name="Group 37">
            <a:extLst>
              <a:ext uri="{FF2B5EF4-FFF2-40B4-BE49-F238E27FC236}">
                <a16:creationId xmlns:a16="http://schemas.microsoft.com/office/drawing/2014/main" id="{A65DFA75-D95F-629E-7048-9F6A15FFE30C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F87F4B70-5DF2-B579-038B-7D125F643C5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4" name="TextBox 39">
              <a:extLst>
                <a:ext uri="{FF2B5EF4-FFF2-40B4-BE49-F238E27FC236}">
                  <a16:creationId xmlns:a16="http://schemas.microsoft.com/office/drawing/2014/main" id="{81956357-BDBE-9EC1-D339-D6F095A8052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C18BCD48-1A4D-39E5-0A68-EDA16B8FE7CD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80E9D675-74DA-09A6-6CDC-4B2B8A045F32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D3493F47-A78D-A804-3C19-FECE269084D9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3">
            <a:extLst>
              <a:ext uri="{FF2B5EF4-FFF2-40B4-BE49-F238E27FC236}">
                <a16:creationId xmlns:a16="http://schemas.microsoft.com/office/drawing/2014/main" id="{595972DC-D944-829D-0514-5C04E3DDC199}"/>
              </a:ext>
            </a:extLst>
          </p:cNvPr>
          <p:cNvSpPr/>
          <p:nvPr/>
        </p:nvSpPr>
        <p:spPr>
          <a:xfrm>
            <a:off x="8100801" y="-809578"/>
            <a:ext cx="11639457" cy="1163945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514350" cap="sq">
            <a:solidFill>
              <a:srgbClr val="108AC4">
                <a:alpha val="11765"/>
              </a:srgbClr>
            </a:solidFill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8EB836-9331-9FBB-C492-1250A37A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12584F9-458E-594F-71EF-4AAEB8B2F285}"/>
              </a:ext>
            </a:extLst>
          </p:cNvPr>
          <p:cNvGrpSpPr/>
          <p:nvPr/>
        </p:nvGrpSpPr>
        <p:grpSpPr>
          <a:xfrm>
            <a:off x="8407642" y="-676228"/>
            <a:ext cx="11639457" cy="1163945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D2ACF19-F048-1075-108F-D93327E6436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5D24BBE-85A9-F742-6B45-82B85721C8C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EB098958-8F38-FA09-A00A-BE64F1C5861B}"/>
              </a:ext>
            </a:extLst>
          </p:cNvPr>
          <p:cNvGrpSpPr/>
          <p:nvPr/>
        </p:nvGrpSpPr>
        <p:grpSpPr>
          <a:xfrm>
            <a:off x="14606624" y="-1582719"/>
            <a:ext cx="5155339" cy="4859383"/>
            <a:chOff x="0" y="0"/>
            <a:chExt cx="812800" cy="812800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11A306-E2A9-242A-EF58-68C194FD69F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3316C6DD-3BD3-8F08-0EFA-05CC8EAD3819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7">
            <a:extLst>
              <a:ext uri="{FF2B5EF4-FFF2-40B4-BE49-F238E27FC236}">
                <a16:creationId xmlns:a16="http://schemas.microsoft.com/office/drawing/2014/main" id="{DFDCF3C8-37E5-7A75-7CCB-1AD98258FDEC}"/>
              </a:ext>
            </a:extLst>
          </p:cNvPr>
          <p:cNvSpPr txBox="1"/>
          <p:nvPr/>
        </p:nvSpPr>
        <p:spPr>
          <a:xfrm>
            <a:off x="4787572" y="707742"/>
            <a:ext cx="870882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Exploring Hyperparameters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236DEDF-DF7A-D395-E5C8-25F3B1325C36}"/>
              </a:ext>
            </a:extLst>
          </p:cNvPr>
          <p:cNvSpPr txBox="1"/>
          <p:nvPr/>
        </p:nvSpPr>
        <p:spPr>
          <a:xfrm>
            <a:off x="2724123" y="2743826"/>
            <a:ext cx="1018433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Changed one hyperparameter at the time</a:t>
            </a:r>
            <a:endParaRPr lang="en-US" sz="2450">
              <a:latin typeface="Gotham"/>
              <a:cs typeface="Gotham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Trained for 20 epochs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Kept the new value if the cumulative loss was less than or almost equal to the previous one</a:t>
            </a:r>
          </a:p>
        </p:txBody>
      </p:sp>
      <p:pic>
        <p:nvPicPr>
          <p:cNvPr id="35" name="Immagine 34" descr="Immagine che contiene schermata, linea, arte&#10;&#10;Il contenuto generato dall&amp;#39;IA potrebbe non essere corretto.">
            <a:extLst>
              <a:ext uri="{FF2B5EF4-FFF2-40B4-BE49-F238E27FC236}">
                <a16:creationId xmlns:a16="http://schemas.microsoft.com/office/drawing/2014/main" id="{67770E7C-B323-7AB8-8023-4CA0C27A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90" y="4926563"/>
            <a:ext cx="12799337" cy="3263078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56E5DFA-140B-E557-AD06-6B092EF6B3A8}"/>
              </a:ext>
            </a:extLst>
          </p:cNvPr>
          <p:cNvSpPr txBox="1"/>
          <p:nvPr/>
        </p:nvSpPr>
        <p:spPr>
          <a:xfrm>
            <a:off x="3112128" y="8193385"/>
            <a:ext cx="11724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Calibri"/>
                <a:cs typeface="Calibri"/>
              </a:rPr>
              <a:t>Loss evolution on MVTech with different hyperparameters</a:t>
            </a:r>
            <a:endParaRPr lang="it-IT"/>
          </a:p>
        </p:txBody>
      </p:sp>
      <p:grpSp>
        <p:nvGrpSpPr>
          <p:cNvPr id="84" name="Group 9">
            <a:extLst>
              <a:ext uri="{FF2B5EF4-FFF2-40B4-BE49-F238E27FC236}">
                <a16:creationId xmlns:a16="http://schemas.microsoft.com/office/drawing/2014/main" id="{CAC21ECA-0435-E224-F202-9A369B917AE5}"/>
              </a:ext>
            </a:extLst>
          </p:cNvPr>
          <p:cNvGrpSpPr/>
          <p:nvPr/>
        </p:nvGrpSpPr>
        <p:grpSpPr>
          <a:xfrm>
            <a:off x="902510" y="3626860"/>
            <a:ext cx="823057" cy="836648"/>
            <a:chOff x="0" y="0"/>
            <a:chExt cx="812800" cy="812800"/>
          </a:xfrm>
        </p:grpSpPr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07EC4605-E255-4105-2F0A-923C2B0D8A9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3" name="TextBox 11">
              <a:extLst>
                <a:ext uri="{FF2B5EF4-FFF2-40B4-BE49-F238E27FC236}">
                  <a16:creationId xmlns:a16="http://schemas.microsoft.com/office/drawing/2014/main" id="{78948E29-144A-0E6B-9322-EF9721BD6E24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5</a:t>
              </a:r>
            </a:p>
          </p:txBody>
        </p:sp>
      </p:grpSp>
      <p:grpSp>
        <p:nvGrpSpPr>
          <p:cNvPr id="88" name="Group 12">
            <a:extLst>
              <a:ext uri="{FF2B5EF4-FFF2-40B4-BE49-F238E27FC236}">
                <a16:creationId xmlns:a16="http://schemas.microsoft.com/office/drawing/2014/main" id="{81296329-BD59-10E3-5BBE-6E3DFEECA640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C1B6E960-51AD-58AB-95C1-6FF031F295C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7" name="TextBox 14">
              <a:extLst>
                <a:ext uri="{FF2B5EF4-FFF2-40B4-BE49-F238E27FC236}">
                  <a16:creationId xmlns:a16="http://schemas.microsoft.com/office/drawing/2014/main" id="{C709641E-9417-0705-26FC-EE2BA3DB470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2" name="Group 15">
            <a:extLst>
              <a:ext uri="{FF2B5EF4-FFF2-40B4-BE49-F238E27FC236}">
                <a16:creationId xmlns:a16="http://schemas.microsoft.com/office/drawing/2014/main" id="{8B758FA9-F4F1-1259-FC70-60D076386733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AEC6F32-EC9B-09D0-5B54-317F1BE04F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1" name="TextBox 17">
              <a:extLst>
                <a:ext uri="{FF2B5EF4-FFF2-40B4-BE49-F238E27FC236}">
                  <a16:creationId xmlns:a16="http://schemas.microsoft.com/office/drawing/2014/main" id="{12ECBC8A-1915-7FCD-BE39-DCC06764A15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6" name="Group 18">
            <a:extLst>
              <a:ext uri="{FF2B5EF4-FFF2-40B4-BE49-F238E27FC236}">
                <a16:creationId xmlns:a16="http://schemas.microsoft.com/office/drawing/2014/main" id="{CC56C1AD-692E-5CF3-A9EB-5F6F30407C40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DAFE0CB-E3C0-EB8F-4D39-AFAB911CBD4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5" name="TextBox 20">
              <a:extLst>
                <a:ext uri="{FF2B5EF4-FFF2-40B4-BE49-F238E27FC236}">
                  <a16:creationId xmlns:a16="http://schemas.microsoft.com/office/drawing/2014/main" id="{E46EFA8A-557A-FD98-8C92-861752EDECB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0" name="Group 21">
            <a:extLst>
              <a:ext uri="{FF2B5EF4-FFF2-40B4-BE49-F238E27FC236}">
                <a16:creationId xmlns:a16="http://schemas.microsoft.com/office/drawing/2014/main" id="{75555281-B532-818F-6010-879FDB82E121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F0BC4463-BA82-276E-0959-DCFF68DB32B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9" name="TextBox 23">
              <a:extLst>
                <a:ext uri="{FF2B5EF4-FFF2-40B4-BE49-F238E27FC236}">
                  <a16:creationId xmlns:a16="http://schemas.microsoft.com/office/drawing/2014/main" id="{EC4A1C64-DEB9-C1CB-C773-6DD369EFCB6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4" name="Group 24">
            <a:extLst>
              <a:ext uri="{FF2B5EF4-FFF2-40B4-BE49-F238E27FC236}">
                <a16:creationId xmlns:a16="http://schemas.microsoft.com/office/drawing/2014/main" id="{923D4984-FC80-BEB9-8841-85F305DB4D74}"/>
              </a:ext>
            </a:extLst>
          </p:cNvPr>
          <p:cNvGrpSpPr/>
          <p:nvPr/>
        </p:nvGrpSpPr>
        <p:grpSpPr>
          <a:xfrm>
            <a:off x="1092012" y="4550361"/>
            <a:ext cx="421419" cy="458429"/>
            <a:chOff x="0" y="0"/>
            <a:chExt cx="812800" cy="869819"/>
          </a:xfrm>
        </p:grpSpPr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CC64367F-7373-D61B-B03E-B7D16A37A1C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3" name="TextBox 26">
              <a:extLst>
                <a:ext uri="{FF2B5EF4-FFF2-40B4-BE49-F238E27FC236}">
                  <a16:creationId xmlns:a16="http://schemas.microsoft.com/office/drawing/2014/main" id="{564AFD32-7913-3C19-0A50-883BD6F5526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108" name="Group 37">
            <a:extLst>
              <a:ext uri="{FF2B5EF4-FFF2-40B4-BE49-F238E27FC236}">
                <a16:creationId xmlns:a16="http://schemas.microsoft.com/office/drawing/2014/main" id="{E95B89E4-ABDC-9B28-83FE-E6F9B8EA245F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B1534B2-BAD2-20A5-AAD3-8802D264C92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7" name="TextBox 39">
              <a:extLst>
                <a:ext uri="{FF2B5EF4-FFF2-40B4-BE49-F238E27FC236}">
                  <a16:creationId xmlns:a16="http://schemas.microsoft.com/office/drawing/2014/main" id="{43416542-9BA4-7184-5E45-C582E7C921F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2" name="Group 37">
            <a:extLst>
              <a:ext uri="{FF2B5EF4-FFF2-40B4-BE49-F238E27FC236}">
                <a16:creationId xmlns:a16="http://schemas.microsoft.com/office/drawing/2014/main" id="{999A4703-3E91-3B22-FEF1-96B8DABA75DC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5197F246-ABB8-D0FB-91B9-5D697C3E8DB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1" name="TextBox 39">
              <a:extLst>
                <a:ext uri="{FF2B5EF4-FFF2-40B4-BE49-F238E27FC236}">
                  <a16:creationId xmlns:a16="http://schemas.microsoft.com/office/drawing/2014/main" id="{F8F465A8-23AD-CA38-3B12-2127CF455D7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6" name="Group 37">
            <a:extLst>
              <a:ext uri="{FF2B5EF4-FFF2-40B4-BE49-F238E27FC236}">
                <a16:creationId xmlns:a16="http://schemas.microsoft.com/office/drawing/2014/main" id="{DE29DF4C-126D-283E-9074-1792935A104F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137568C3-2B92-4A37-5972-01981A1CBC6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5" name="TextBox 39">
              <a:extLst>
                <a:ext uri="{FF2B5EF4-FFF2-40B4-BE49-F238E27FC236}">
                  <a16:creationId xmlns:a16="http://schemas.microsoft.com/office/drawing/2014/main" id="{5D046945-4CEF-8103-1DFA-C4CE692FC5B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20" name="Group 37">
            <a:extLst>
              <a:ext uri="{FF2B5EF4-FFF2-40B4-BE49-F238E27FC236}">
                <a16:creationId xmlns:a16="http://schemas.microsoft.com/office/drawing/2014/main" id="{22EADFCF-2A24-85E5-5294-BB438BA7195E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D2FBE388-431A-B852-A846-64A2D2C2373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9" name="TextBox 39">
              <a:extLst>
                <a:ext uri="{FF2B5EF4-FFF2-40B4-BE49-F238E27FC236}">
                  <a16:creationId xmlns:a16="http://schemas.microsoft.com/office/drawing/2014/main" id="{8F92B0C6-A6E7-D160-81F3-D7F0A18A522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24" name="Group 37">
            <a:extLst>
              <a:ext uri="{FF2B5EF4-FFF2-40B4-BE49-F238E27FC236}">
                <a16:creationId xmlns:a16="http://schemas.microsoft.com/office/drawing/2014/main" id="{72B0B096-5EDE-8D42-17D1-C9946B650388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F668D4BC-B943-0F1E-DC8C-A886C081AF5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3" name="TextBox 39">
              <a:extLst>
                <a:ext uri="{FF2B5EF4-FFF2-40B4-BE49-F238E27FC236}">
                  <a16:creationId xmlns:a16="http://schemas.microsoft.com/office/drawing/2014/main" id="{936C6721-D230-5855-D814-BB72C1C17F8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8" name="Group 37">
            <a:extLst>
              <a:ext uri="{FF2B5EF4-FFF2-40B4-BE49-F238E27FC236}">
                <a16:creationId xmlns:a16="http://schemas.microsoft.com/office/drawing/2014/main" id="{1E504B1F-3931-34A8-1D34-6CF96D1041F1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47C90DA7-BCC3-2DDA-4460-FC7608084E1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7" name="TextBox 39">
              <a:extLst>
                <a:ext uri="{FF2B5EF4-FFF2-40B4-BE49-F238E27FC236}">
                  <a16:creationId xmlns:a16="http://schemas.microsoft.com/office/drawing/2014/main" id="{745A26D6-697F-8D1F-3B2C-5F4E3EA5840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32" name="Group 37">
            <a:extLst>
              <a:ext uri="{FF2B5EF4-FFF2-40B4-BE49-F238E27FC236}">
                <a16:creationId xmlns:a16="http://schemas.microsoft.com/office/drawing/2014/main" id="{5B4B729E-3AFB-C529-05D3-798502EDCDF5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3D288FDA-7ED2-1050-BD6F-41CA6BF1FAF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31" name="TextBox 39">
              <a:extLst>
                <a:ext uri="{FF2B5EF4-FFF2-40B4-BE49-F238E27FC236}">
                  <a16:creationId xmlns:a16="http://schemas.microsoft.com/office/drawing/2014/main" id="{4FA77452-0D66-EF7C-68F7-D1F87D1C77E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C53FFD1B-9855-1E79-E423-73FADB106643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6FEE7B45-67D0-C8C1-66D8-AE7555F00D67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738ED513-31DA-C48D-9C93-199884C1B6FA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920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513819" y="888477"/>
            <a:ext cx="10994424" cy="1099442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7">
            <a:extLst>
              <a:ext uri="{FF2B5EF4-FFF2-40B4-BE49-F238E27FC236}">
                <a16:creationId xmlns:a16="http://schemas.microsoft.com/office/drawing/2014/main" id="{DD5E7D50-3672-D571-AEF6-237C5A575D8C}"/>
              </a:ext>
            </a:extLst>
          </p:cNvPr>
          <p:cNvSpPr txBox="1"/>
          <p:nvPr/>
        </p:nvSpPr>
        <p:spPr>
          <a:xfrm>
            <a:off x="4787572" y="888811"/>
            <a:ext cx="870882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VT-ADL re-implementation</a:t>
            </a:r>
            <a:endParaRPr lang="en-US" sz="4500" b="1">
              <a:solidFill>
                <a:srgbClr val="191919"/>
              </a:solidFill>
              <a:latin typeface="Gotham Bold"/>
              <a:ea typeface="Gotham Bold"/>
              <a:cs typeface="Gotham Bold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7C592FCE-7F5D-7109-64E6-35DB15977A58}"/>
              </a:ext>
            </a:extLst>
          </p:cNvPr>
          <p:cNvSpPr txBox="1"/>
          <p:nvPr/>
        </p:nvSpPr>
        <p:spPr>
          <a:xfrm>
            <a:off x="3817121" y="3313161"/>
            <a:ext cx="106499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3500" b="1" spc="62">
                <a:solidFill>
                  <a:srgbClr val="191919"/>
                </a:solidFill>
                <a:latin typeface="Gotham Bold"/>
                <a:ea typeface="Calibri"/>
                <a:cs typeface="Gotham Bold"/>
              </a:rPr>
              <a:t>What achieved:</a:t>
            </a:r>
            <a:endParaRPr lang="en-US" sz="3500" b="1" spc="62">
              <a:solidFill>
                <a:srgbClr val="191919"/>
              </a:solidFill>
              <a:latin typeface="Gotham Bold"/>
              <a:cs typeface="Gotham Bold"/>
            </a:endParaRPr>
          </a:p>
        </p:txBody>
      </p:sp>
      <p:grpSp>
        <p:nvGrpSpPr>
          <p:cNvPr id="78" name="Group 9">
            <a:extLst>
              <a:ext uri="{FF2B5EF4-FFF2-40B4-BE49-F238E27FC236}">
                <a16:creationId xmlns:a16="http://schemas.microsoft.com/office/drawing/2014/main" id="{FDB8623E-5FA9-70ED-6A06-96B564B980A0}"/>
              </a:ext>
            </a:extLst>
          </p:cNvPr>
          <p:cNvGrpSpPr/>
          <p:nvPr/>
        </p:nvGrpSpPr>
        <p:grpSpPr>
          <a:xfrm>
            <a:off x="902510" y="4204018"/>
            <a:ext cx="823057" cy="836648"/>
            <a:chOff x="0" y="0"/>
            <a:chExt cx="812800" cy="812800"/>
          </a:xfrm>
        </p:grpSpPr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70EC6F4D-C296-7F72-0E6D-820709F3FB1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77" name="TextBox 11">
              <a:extLst>
                <a:ext uri="{FF2B5EF4-FFF2-40B4-BE49-F238E27FC236}">
                  <a16:creationId xmlns:a16="http://schemas.microsoft.com/office/drawing/2014/main" id="{F26E5E1B-4335-941D-2231-072DA935E976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82" name="Group 12">
            <a:extLst>
              <a:ext uri="{FF2B5EF4-FFF2-40B4-BE49-F238E27FC236}">
                <a16:creationId xmlns:a16="http://schemas.microsoft.com/office/drawing/2014/main" id="{9B147973-8E69-0289-E92D-B1EB60FD9339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BE7AD452-9594-0997-2B75-79A80DF5AA6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1" name="TextBox 14">
              <a:extLst>
                <a:ext uri="{FF2B5EF4-FFF2-40B4-BE49-F238E27FC236}">
                  <a16:creationId xmlns:a16="http://schemas.microsoft.com/office/drawing/2014/main" id="{71DD5423-3E7B-0D08-92A7-D5DBD76027E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6" name="Group 15">
            <a:extLst>
              <a:ext uri="{FF2B5EF4-FFF2-40B4-BE49-F238E27FC236}">
                <a16:creationId xmlns:a16="http://schemas.microsoft.com/office/drawing/2014/main" id="{0C45A01E-2DF5-C32C-B711-A5CE7BB5B3D5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DEB2446-2A28-8F39-E1E5-96E0E1636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5" name="TextBox 17">
              <a:extLst>
                <a:ext uri="{FF2B5EF4-FFF2-40B4-BE49-F238E27FC236}">
                  <a16:creationId xmlns:a16="http://schemas.microsoft.com/office/drawing/2014/main" id="{E0E4BEFA-9CD3-C950-47AC-78652C5B318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0" name="Group 18">
            <a:extLst>
              <a:ext uri="{FF2B5EF4-FFF2-40B4-BE49-F238E27FC236}">
                <a16:creationId xmlns:a16="http://schemas.microsoft.com/office/drawing/2014/main" id="{DC23FFDE-B7BF-58B8-71C5-24236AA10246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467F92CF-B766-8F4D-DC8A-0A80A42DCB3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9" name="TextBox 20">
              <a:extLst>
                <a:ext uri="{FF2B5EF4-FFF2-40B4-BE49-F238E27FC236}">
                  <a16:creationId xmlns:a16="http://schemas.microsoft.com/office/drawing/2014/main" id="{9B09EF1D-89CB-DC87-2001-9BD71684755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4" name="Group 21">
            <a:extLst>
              <a:ext uri="{FF2B5EF4-FFF2-40B4-BE49-F238E27FC236}">
                <a16:creationId xmlns:a16="http://schemas.microsoft.com/office/drawing/2014/main" id="{98CF1896-14B1-DC79-EEE5-B406A9EA385B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D5677AB-193B-819F-4E4C-69DC79772A4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3" name="TextBox 23">
              <a:extLst>
                <a:ext uri="{FF2B5EF4-FFF2-40B4-BE49-F238E27FC236}">
                  <a16:creationId xmlns:a16="http://schemas.microsoft.com/office/drawing/2014/main" id="{E13F5AD4-04AB-C914-21ED-118C3D7757E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8" name="Group 24">
            <a:extLst>
              <a:ext uri="{FF2B5EF4-FFF2-40B4-BE49-F238E27FC236}">
                <a16:creationId xmlns:a16="http://schemas.microsoft.com/office/drawing/2014/main" id="{B018944B-A7FD-BDE1-3CCE-3F704D6D7239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C315A07A-B6A2-7D52-4526-DF654161783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7" name="TextBox 26">
              <a:extLst>
                <a:ext uri="{FF2B5EF4-FFF2-40B4-BE49-F238E27FC236}">
                  <a16:creationId xmlns:a16="http://schemas.microsoft.com/office/drawing/2014/main" id="{75C92063-BEB1-6BDF-C9E5-0F8282B80FF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2" name="Group 37">
            <a:extLst>
              <a:ext uri="{FF2B5EF4-FFF2-40B4-BE49-F238E27FC236}">
                <a16:creationId xmlns:a16="http://schemas.microsoft.com/office/drawing/2014/main" id="{8BECC8C8-65D7-4478-3821-A128A2D71899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0EAD0796-BA4E-C005-8505-B8796B2E9A9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1" name="TextBox 39">
              <a:extLst>
                <a:ext uri="{FF2B5EF4-FFF2-40B4-BE49-F238E27FC236}">
                  <a16:creationId xmlns:a16="http://schemas.microsoft.com/office/drawing/2014/main" id="{682AB4B8-269D-6D2D-FD67-FE2D1764FBF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06" name="Group 37">
            <a:extLst>
              <a:ext uri="{FF2B5EF4-FFF2-40B4-BE49-F238E27FC236}">
                <a16:creationId xmlns:a16="http://schemas.microsoft.com/office/drawing/2014/main" id="{52A6B9DF-0466-9E3A-9088-657C8C9F3FA9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1EC10245-CF69-4646-0B1E-27C068BCB72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5" name="TextBox 39">
              <a:extLst>
                <a:ext uri="{FF2B5EF4-FFF2-40B4-BE49-F238E27FC236}">
                  <a16:creationId xmlns:a16="http://schemas.microsoft.com/office/drawing/2014/main" id="{5ED780C1-CB78-3555-50A3-FA673452ADB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0" name="Group 37">
            <a:extLst>
              <a:ext uri="{FF2B5EF4-FFF2-40B4-BE49-F238E27FC236}">
                <a16:creationId xmlns:a16="http://schemas.microsoft.com/office/drawing/2014/main" id="{48291719-2A1E-FE71-D373-EB541D7578F8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707F2C0F-BA07-E114-15BC-738FD9FABB2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9" name="TextBox 39">
              <a:extLst>
                <a:ext uri="{FF2B5EF4-FFF2-40B4-BE49-F238E27FC236}">
                  <a16:creationId xmlns:a16="http://schemas.microsoft.com/office/drawing/2014/main" id="{F04EB839-98E2-2176-7AA1-89C4A34485B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14" name="Group 37">
            <a:extLst>
              <a:ext uri="{FF2B5EF4-FFF2-40B4-BE49-F238E27FC236}">
                <a16:creationId xmlns:a16="http://schemas.microsoft.com/office/drawing/2014/main" id="{28656901-BCE4-DE38-DD4F-A9F8A4F728C4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F681D1D3-2F78-15DA-A3BF-F9BF1B5EBE2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3" name="TextBox 39">
              <a:extLst>
                <a:ext uri="{FF2B5EF4-FFF2-40B4-BE49-F238E27FC236}">
                  <a16:creationId xmlns:a16="http://schemas.microsoft.com/office/drawing/2014/main" id="{BA1F9E39-8A7B-8F7B-F037-835C277061F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18" name="Group 37">
            <a:extLst>
              <a:ext uri="{FF2B5EF4-FFF2-40B4-BE49-F238E27FC236}">
                <a16:creationId xmlns:a16="http://schemas.microsoft.com/office/drawing/2014/main" id="{09BAD61D-CA3C-A090-0CBC-241C46803EE7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50481E31-2E5F-577C-2058-3E8F314C891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7" name="TextBox 39">
              <a:extLst>
                <a:ext uri="{FF2B5EF4-FFF2-40B4-BE49-F238E27FC236}">
                  <a16:creationId xmlns:a16="http://schemas.microsoft.com/office/drawing/2014/main" id="{BC75197F-2872-511D-68BE-139624454F3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2" name="Group 37">
            <a:extLst>
              <a:ext uri="{FF2B5EF4-FFF2-40B4-BE49-F238E27FC236}">
                <a16:creationId xmlns:a16="http://schemas.microsoft.com/office/drawing/2014/main" id="{2FC53FB2-EAC7-6348-8D2B-7CD43F17ECD4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6F150E38-BA65-4633-8DB2-E71F080D5DE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1" name="TextBox 39">
              <a:extLst>
                <a:ext uri="{FF2B5EF4-FFF2-40B4-BE49-F238E27FC236}">
                  <a16:creationId xmlns:a16="http://schemas.microsoft.com/office/drawing/2014/main" id="{BD1869E8-9BDC-DF66-63B4-0B0D6D19BF4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26" name="Group 37">
            <a:extLst>
              <a:ext uri="{FF2B5EF4-FFF2-40B4-BE49-F238E27FC236}">
                <a16:creationId xmlns:a16="http://schemas.microsoft.com/office/drawing/2014/main" id="{6D6D46A5-DBBB-84D9-3311-31D85781602D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id="{6193C91A-6527-5BB7-63F2-3911D4609C6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5" name="TextBox 39">
              <a:extLst>
                <a:ext uri="{FF2B5EF4-FFF2-40B4-BE49-F238E27FC236}">
                  <a16:creationId xmlns:a16="http://schemas.microsoft.com/office/drawing/2014/main" id="{DA15B9D4-297C-A58E-8764-02041D2CE0F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90D9C165-4A7C-4690-29FF-61610D7011EB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8FBB534-2032-8B6E-5700-051DFE50A68F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32613C7A-742F-F063-009A-0D5DA855231A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39316A99-80F2-2975-C413-049C25B8F70A}"/>
              </a:ext>
            </a:extLst>
          </p:cNvPr>
          <p:cNvGrpSpPr/>
          <p:nvPr/>
        </p:nvGrpSpPr>
        <p:grpSpPr>
          <a:xfrm>
            <a:off x="12598775" y="2220740"/>
            <a:ext cx="8830889" cy="8524728"/>
            <a:chOff x="0" y="0"/>
            <a:chExt cx="812800" cy="812800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CFFFA15-4305-59B8-832C-7CB7F5592D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186EC736-88CE-70D7-7921-57BB054D6D8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83DFC89-7668-9487-0875-5352A4BA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23660"/>
              </p:ext>
            </p:extLst>
          </p:nvPr>
        </p:nvGraphicFramePr>
        <p:xfrm>
          <a:off x="3180028" y="4447515"/>
          <a:ext cx="13505033" cy="405838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62450">
                  <a:extLst>
                    <a:ext uri="{9D8B030D-6E8A-4147-A177-3AD203B41FA5}">
                      <a16:colId xmlns:a16="http://schemas.microsoft.com/office/drawing/2014/main" val="347072508"/>
                    </a:ext>
                  </a:extLst>
                </a:gridCol>
                <a:gridCol w="3362450">
                  <a:extLst>
                    <a:ext uri="{9D8B030D-6E8A-4147-A177-3AD203B41FA5}">
                      <a16:colId xmlns:a16="http://schemas.microsoft.com/office/drawing/2014/main" val="3808314637"/>
                    </a:ext>
                  </a:extLst>
                </a:gridCol>
                <a:gridCol w="3362450">
                  <a:extLst>
                    <a:ext uri="{9D8B030D-6E8A-4147-A177-3AD203B41FA5}">
                      <a16:colId xmlns:a16="http://schemas.microsoft.com/office/drawing/2014/main" val="926372496"/>
                    </a:ext>
                  </a:extLst>
                </a:gridCol>
                <a:gridCol w="3417683">
                  <a:extLst>
                    <a:ext uri="{9D8B030D-6E8A-4147-A177-3AD203B41FA5}">
                      <a16:colId xmlns:a16="http://schemas.microsoft.com/office/drawing/2014/main" val="2455234841"/>
                    </a:ext>
                  </a:extLst>
                </a:gridCol>
              </a:tblGrid>
              <a:tr h="450932">
                <a:tc>
                  <a:txBody>
                    <a:bodyPr/>
                    <a:lstStyle/>
                    <a:p>
                      <a:r>
                        <a:rPr lang="it-IT" b="1" err="1"/>
                        <a:t>Changed</a:t>
                      </a:r>
                      <a:r>
                        <a:rPr lang="it-IT" b="1"/>
                        <a:t> </a:t>
                      </a:r>
                      <a:r>
                        <a:rPr lang="it-IT" b="1" err="1"/>
                        <a:t>Parameter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err="1"/>
                        <a:t>Original</a:t>
                      </a:r>
                      <a:r>
                        <a:rPr lang="it-IT" b="1"/>
                        <a:t> Value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New </a:t>
                      </a:r>
                      <a:r>
                        <a:rPr lang="it-IT" b="1" err="1"/>
                        <a:t>MVTech</a:t>
                      </a:r>
                      <a:r>
                        <a:rPr lang="it-IT" b="1"/>
                        <a:t> Value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New BTAD Value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43246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/>
                        <a:t>Encoder Heads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8378567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/>
                        <a:t>Encoder </a:t>
                      </a:r>
                      <a:r>
                        <a:rPr lang="it-IT" err="1"/>
                        <a:t>depth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4610344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/>
                        <a:t>Encoder feed </a:t>
                      </a:r>
                      <a:r>
                        <a:rPr lang="it-IT" err="1"/>
                        <a:t>forward</a:t>
                      </a:r>
                      <a:r>
                        <a:rPr lang="it-IT"/>
                        <a:t> </a:t>
                      </a:r>
                      <a:r>
                        <a:rPr lang="it-IT" err="1"/>
                        <a:t>dimension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1024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512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1024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0244641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 err="1"/>
                        <a:t>Capsules</a:t>
                      </a:r>
                      <a:r>
                        <a:rPr lang="it-IT"/>
                        <a:t> per patch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64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32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64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6195328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/>
                        <a:t>Capsule </a:t>
                      </a:r>
                      <a:r>
                        <a:rPr lang="it-IT" err="1"/>
                        <a:t>dimension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553229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/>
                        <a:t>Routing </a:t>
                      </a:r>
                      <a:r>
                        <a:rPr lang="it-IT" err="1"/>
                        <a:t>iterations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2588046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 err="1"/>
                        <a:t>Number</a:t>
                      </a:r>
                      <a:r>
                        <a:rPr lang="it-IT"/>
                        <a:t> of </a:t>
                      </a:r>
                      <a:r>
                        <a:rPr lang="it-IT" err="1"/>
                        <a:t>gaussians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50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0317460"/>
                  </a:ext>
                </a:extLst>
              </a:tr>
              <a:tr h="4509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Precision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Full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bf16-mixed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bf16-mixed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274936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magine 37" descr="Immagine che contiene testo, schermata, diagramm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6C98308F-9672-5F73-9881-67EA45C3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14" y="5004550"/>
            <a:ext cx="9458325" cy="3838575"/>
          </a:xfrm>
          <a:prstGeom prst="rect">
            <a:avLst/>
          </a:prstGeom>
          <a:ln>
            <a:noFill/>
          </a:ln>
        </p:spPr>
      </p:pic>
      <p:pic>
        <p:nvPicPr>
          <p:cNvPr id="40" name="Immagine 39" descr="Immagine che contiene testo, linea, diagramm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723E7BA1-2515-F71E-70DC-579B1C1A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83" y="5191688"/>
            <a:ext cx="5809130" cy="316846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" name="Group 6"/>
          <p:cNvGrpSpPr/>
          <p:nvPr/>
        </p:nvGrpSpPr>
        <p:grpSpPr>
          <a:xfrm>
            <a:off x="4811729" y="-2655204"/>
            <a:ext cx="14341782" cy="7187830"/>
            <a:chOff x="-506532" y="-69438"/>
            <a:chExt cx="1310936" cy="815115"/>
          </a:xfrm>
        </p:grpSpPr>
        <p:sp>
          <p:nvSpPr>
            <p:cNvPr id="7" name="Freeform 7"/>
            <p:cNvSpPr/>
            <p:nvPr/>
          </p:nvSpPr>
          <p:spPr>
            <a:xfrm>
              <a:off x="-506532" y="-69438"/>
              <a:ext cx="1310936" cy="815115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6">
            <a:extLst>
              <a:ext uri="{FF2B5EF4-FFF2-40B4-BE49-F238E27FC236}">
                <a16:creationId xmlns:a16="http://schemas.microsoft.com/office/drawing/2014/main" id="{6CEBA1EE-1020-C089-0528-BBC33747F40F}"/>
              </a:ext>
            </a:extLst>
          </p:cNvPr>
          <p:cNvSpPr txBox="1"/>
          <p:nvPr/>
        </p:nvSpPr>
        <p:spPr>
          <a:xfrm>
            <a:off x="5379363" y="1046070"/>
            <a:ext cx="7525189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cs typeface="Gotham Bold"/>
              </a:rPr>
              <a:t>Use of Dynamic Tanh</a:t>
            </a:r>
            <a:endParaRPr lang="it-IT" sz="4500">
              <a:ea typeface="Calibri"/>
              <a:cs typeface="Calibri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0DD20866-A19E-EDB2-035A-598791F15320}"/>
              </a:ext>
            </a:extLst>
          </p:cNvPr>
          <p:cNvSpPr txBox="1"/>
          <p:nvPr/>
        </p:nvSpPr>
        <p:spPr>
          <a:xfrm>
            <a:off x="2618056" y="2836950"/>
            <a:ext cx="9980217" cy="131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ea typeface="Gotham Light"/>
                <a:cs typeface="Gotham Light"/>
                <a:sym typeface="Gotham Light"/>
              </a:rPr>
              <a:t>Replaces the LayerNorm in the transformer encoder</a:t>
            </a:r>
            <a:endParaRPr lang="en-US" sz="2450">
              <a:solidFill>
                <a:srgbClr val="191919"/>
              </a:solidFill>
              <a:latin typeface="Gotham"/>
              <a:ea typeface="Gotham Light"/>
              <a:cs typeface="Gotham Light"/>
            </a:endParaRPr>
          </a:p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ea typeface="Gotham Light"/>
                <a:cs typeface="Gotham Light"/>
              </a:rPr>
              <a:t>Initialized with alpha = 0.5</a:t>
            </a:r>
            <a:endParaRPr lang="en-US" sz="2450">
              <a:solidFill>
                <a:srgbClr val="191919"/>
              </a:solidFill>
              <a:latin typeface="Gotham"/>
              <a:ea typeface="Gotham Light"/>
              <a:cs typeface="Gotham Light"/>
              <a:sym typeface="Gotham Light"/>
            </a:endParaRPr>
          </a:p>
          <a:p>
            <a:pPr algn="l">
              <a:lnSpc>
                <a:spcPts val="3499"/>
              </a:lnSpc>
            </a:pPr>
            <a:endParaRPr lang="en-US" sz="2499" i="1">
              <a:solidFill>
                <a:srgbClr val="191919"/>
              </a:solidFill>
              <a:latin typeface="Gotham Light Italics"/>
              <a:ea typeface="Gotham Light Italics"/>
              <a:cs typeface="Gotham Light Italics"/>
              <a:sym typeface="Gotham Light Italics"/>
            </a:endParaRPr>
          </a:p>
        </p:txBody>
      </p:sp>
      <p:grpSp>
        <p:nvGrpSpPr>
          <p:cNvPr id="77" name="Group 9">
            <a:extLst>
              <a:ext uri="{FF2B5EF4-FFF2-40B4-BE49-F238E27FC236}">
                <a16:creationId xmlns:a16="http://schemas.microsoft.com/office/drawing/2014/main" id="{36245881-D777-394D-D91A-AEFBD0D4DCDB}"/>
              </a:ext>
            </a:extLst>
          </p:cNvPr>
          <p:cNvGrpSpPr/>
          <p:nvPr/>
        </p:nvGrpSpPr>
        <p:grpSpPr>
          <a:xfrm>
            <a:off x="902509" y="4735910"/>
            <a:ext cx="823057" cy="836648"/>
            <a:chOff x="0" y="0"/>
            <a:chExt cx="812800" cy="812800"/>
          </a:xfrm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ECF83722-23FB-EB69-893A-4662673145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76" name="TextBox 11">
              <a:extLst>
                <a:ext uri="{FF2B5EF4-FFF2-40B4-BE49-F238E27FC236}">
                  <a16:creationId xmlns:a16="http://schemas.microsoft.com/office/drawing/2014/main" id="{6CC680EC-87ED-5C6F-97BF-520B89E4F147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81" name="Group 12">
            <a:extLst>
              <a:ext uri="{FF2B5EF4-FFF2-40B4-BE49-F238E27FC236}">
                <a16:creationId xmlns:a16="http://schemas.microsoft.com/office/drawing/2014/main" id="{D78EFCBA-1DB4-0372-32C6-9D76EC8A1C55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865D2A38-3E13-1A39-D5B2-2A7AE3C84B2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0" name="TextBox 14">
              <a:extLst>
                <a:ext uri="{FF2B5EF4-FFF2-40B4-BE49-F238E27FC236}">
                  <a16:creationId xmlns:a16="http://schemas.microsoft.com/office/drawing/2014/main" id="{4E879F06-47C9-1622-55ED-A67E9444702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5" name="Group 15">
            <a:extLst>
              <a:ext uri="{FF2B5EF4-FFF2-40B4-BE49-F238E27FC236}">
                <a16:creationId xmlns:a16="http://schemas.microsoft.com/office/drawing/2014/main" id="{75A6EC02-8A88-DB95-78B5-FE37B59BE734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E3AD513F-863A-46AF-D43D-7E8019CED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4" name="TextBox 17">
              <a:extLst>
                <a:ext uri="{FF2B5EF4-FFF2-40B4-BE49-F238E27FC236}">
                  <a16:creationId xmlns:a16="http://schemas.microsoft.com/office/drawing/2014/main" id="{A89F953D-CDD1-A00F-258A-3DFF250B61C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9" name="Group 18">
            <a:extLst>
              <a:ext uri="{FF2B5EF4-FFF2-40B4-BE49-F238E27FC236}">
                <a16:creationId xmlns:a16="http://schemas.microsoft.com/office/drawing/2014/main" id="{6F306922-5B8B-ED81-CA69-4583BB26600C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FD3A09ED-F6B0-18D6-235F-6E92AFE4DCD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8" name="TextBox 20">
              <a:extLst>
                <a:ext uri="{FF2B5EF4-FFF2-40B4-BE49-F238E27FC236}">
                  <a16:creationId xmlns:a16="http://schemas.microsoft.com/office/drawing/2014/main" id="{A0D333FB-B8AE-1B66-B6C2-CFEA4C74E66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3" name="Group 21">
            <a:extLst>
              <a:ext uri="{FF2B5EF4-FFF2-40B4-BE49-F238E27FC236}">
                <a16:creationId xmlns:a16="http://schemas.microsoft.com/office/drawing/2014/main" id="{BE22F7A9-B2F4-9BAC-C166-1FC1DE9191F5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DDB5C070-CC15-DD9B-AF63-41200F37816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2" name="TextBox 23">
              <a:extLst>
                <a:ext uri="{FF2B5EF4-FFF2-40B4-BE49-F238E27FC236}">
                  <a16:creationId xmlns:a16="http://schemas.microsoft.com/office/drawing/2014/main" id="{FFA6B42F-3365-005C-2DE0-4584D28B58B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7" name="Group 24">
            <a:extLst>
              <a:ext uri="{FF2B5EF4-FFF2-40B4-BE49-F238E27FC236}">
                <a16:creationId xmlns:a16="http://schemas.microsoft.com/office/drawing/2014/main" id="{E02F0D16-9A54-6CDC-DD46-7EC1BD3932E6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FB90F3EC-B73E-9AB7-2C17-7EBA46ABBC1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6" name="TextBox 26">
              <a:extLst>
                <a:ext uri="{FF2B5EF4-FFF2-40B4-BE49-F238E27FC236}">
                  <a16:creationId xmlns:a16="http://schemas.microsoft.com/office/drawing/2014/main" id="{129A23A6-6621-17DB-8DE9-4CD873FED7E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1" name="Group 37">
            <a:extLst>
              <a:ext uri="{FF2B5EF4-FFF2-40B4-BE49-F238E27FC236}">
                <a16:creationId xmlns:a16="http://schemas.microsoft.com/office/drawing/2014/main" id="{21C5F7BE-9022-743A-7945-3338A3020C3E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4EBFD202-A0B3-BFA7-CAE8-03E868DC6B4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0" name="TextBox 39">
              <a:extLst>
                <a:ext uri="{FF2B5EF4-FFF2-40B4-BE49-F238E27FC236}">
                  <a16:creationId xmlns:a16="http://schemas.microsoft.com/office/drawing/2014/main" id="{CC601DD0-B956-0E9F-6A77-E098896E563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05" name="Group 37">
            <a:extLst>
              <a:ext uri="{FF2B5EF4-FFF2-40B4-BE49-F238E27FC236}">
                <a16:creationId xmlns:a16="http://schemas.microsoft.com/office/drawing/2014/main" id="{C9B02ABD-2E1E-5E7E-C968-BBD7A208A6B2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EE1F4400-DAE3-E748-AB29-735A6310528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4" name="TextBox 39">
              <a:extLst>
                <a:ext uri="{FF2B5EF4-FFF2-40B4-BE49-F238E27FC236}">
                  <a16:creationId xmlns:a16="http://schemas.microsoft.com/office/drawing/2014/main" id="{C6BAB98E-480D-9E97-949A-0ADA3E292DB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09" name="Group 37">
            <a:extLst>
              <a:ext uri="{FF2B5EF4-FFF2-40B4-BE49-F238E27FC236}">
                <a16:creationId xmlns:a16="http://schemas.microsoft.com/office/drawing/2014/main" id="{4E82AD95-A491-4C99-D4ED-F40F1E7E12B9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2E5F43E6-C46A-21CD-725A-B3816B90344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8" name="TextBox 39">
              <a:extLst>
                <a:ext uri="{FF2B5EF4-FFF2-40B4-BE49-F238E27FC236}">
                  <a16:creationId xmlns:a16="http://schemas.microsoft.com/office/drawing/2014/main" id="{505A8000-EFB9-4D67-1CA5-B4030361D18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13" name="Group 37">
            <a:extLst>
              <a:ext uri="{FF2B5EF4-FFF2-40B4-BE49-F238E27FC236}">
                <a16:creationId xmlns:a16="http://schemas.microsoft.com/office/drawing/2014/main" id="{86F450D0-68F2-EA20-854A-C8964190215F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D8A0851D-AD3C-B1C4-B559-6DA083FC57C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2" name="TextBox 39">
              <a:extLst>
                <a:ext uri="{FF2B5EF4-FFF2-40B4-BE49-F238E27FC236}">
                  <a16:creationId xmlns:a16="http://schemas.microsoft.com/office/drawing/2014/main" id="{5CA426EB-0608-D888-1440-EDF3D41707C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17" name="Group 37">
            <a:extLst>
              <a:ext uri="{FF2B5EF4-FFF2-40B4-BE49-F238E27FC236}">
                <a16:creationId xmlns:a16="http://schemas.microsoft.com/office/drawing/2014/main" id="{21DD62F1-4515-C586-8D29-5DA5F508D5A0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1705DFC0-A86B-8592-FF67-17C0CC85EE7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6" name="TextBox 39">
              <a:extLst>
                <a:ext uri="{FF2B5EF4-FFF2-40B4-BE49-F238E27FC236}">
                  <a16:creationId xmlns:a16="http://schemas.microsoft.com/office/drawing/2014/main" id="{CA686677-0CCC-2AFB-320F-8DD8477BBDF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1" name="Group 37">
            <a:extLst>
              <a:ext uri="{FF2B5EF4-FFF2-40B4-BE49-F238E27FC236}">
                <a16:creationId xmlns:a16="http://schemas.microsoft.com/office/drawing/2014/main" id="{6D2A22B9-DAFF-3EB9-D9C6-71FCB31004AD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AEA6072B-2E3C-A5F8-CC44-1D891469782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0" name="TextBox 39">
              <a:extLst>
                <a:ext uri="{FF2B5EF4-FFF2-40B4-BE49-F238E27FC236}">
                  <a16:creationId xmlns:a16="http://schemas.microsoft.com/office/drawing/2014/main" id="{82D335EC-EB15-3474-F568-6C2CCE1ACB6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25" name="Group 37">
            <a:extLst>
              <a:ext uri="{FF2B5EF4-FFF2-40B4-BE49-F238E27FC236}">
                <a16:creationId xmlns:a16="http://schemas.microsoft.com/office/drawing/2014/main" id="{25C4C208-239C-A3AC-C3EB-E9A37E4B24B5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F71284C1-1DBC-D43B-A83C-6A5B4618EF0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4" name="TextBox 39">
              <a:extLst>
                <a:ext uri="{FF2B5EF4-FFF2-40B4-BE49-F238E27FC236}">
                  <a16:creationId xmlns:a16="http://schemas.microsoft.com/office/drawing/2014/main" id="{556D3474-3FCC-1F23-7BFB-9D324346A619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E3AA6E18-3523-8FA4-082C-8975C2A031BE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995D16B8-5968-2E30-3719-2FE664D1D1EB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5B0E7390-147A-8623-31EB-99075B1DFA56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4EF9A5-BB70-3529-4660-4A2E9018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257474C-05B5-5054-9BF5-BDC08B3135DB}"/>
              </a:ext>
            </a:extLst>
          </p:cNvPr>
          <p:cNvGrpSpPr/>
          <p:nvPr/>
        </p:nvGrpSpPr>
        <p:grpSpPr>
          <a:xfrm>
            <a:off x="8469841" y="-5403213"/>
            <a:ext cx="10877482" cy="10877482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044C595-9620-819F-31DF-2ADAC9D063C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108AC4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492EA98-BC90-99DA-B11A-250218D582C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E6E72C9A-864E-4234-9C3A-99799B459036}"/>
              </a:ext>
            </a:extLst>
          </p:cNvPr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FD4D73D9-C689-5630-F493-9D8B0F7B772A}"/>
              </a:ext>
            </a:extLst>
          </p:cNvPr>
          <p:cNvGrpSpPr/>
          <p:nvPr/>
        </p:nvGrpSpPr>
        <p:grpSpPr>
          <a:xfrm>
            <a:off x="9497751" y="-4410830"/>
            <a:ext cx="8821661" cy="8821661"/>
            <a:chOff x="0" y="0"/>
            <a:chExt cx="812800" cy="81280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1BD883BC-731C-897D-84D3-D34EA14B702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108AC4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F65F4D18-81EE-6BB6-0710-18EBC2615C6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6">
            <a:extLst>
              <a:ext uri="{FF2B5EF4-FFF2-40B4-BE49-F238E27FC236}">
                <a16:creationId xmlns:a16="http://schemas.microsoft.com/office/drawing/2014/main" id="{200CAE32-9137-0CB2-07F2-85F4BD6FBB97}"/>
              </a:ext>
            </a:extLst>
          </p:cNvPr>
          <p:cNvSpPr txBox="1"/>
          <p:nvPr/>
        </p:nvSpPr>
        <p:spPr>
          <a:xfrm>
            <a:off x="5131380" y="511220"/>
            <a:ext cx="8021630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The Datasets</a:t>
            </a:r>
            <a:endParaRPr lang="it-IT"/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048C27B1-A525-D0BA-F057-56817AF68F4E}"/>
              </a:ext>
            </a:extLst>
          </p:cNvPr>
          <p:cNvSpPr txBox="1"/>
          <p:nvPr/>
        </p:nvSpPr>
        <p:spPr>
          <a:xfrm>
            <a:off x="2743529" y="2213141"/>
            <a:ext cx="14399860" cy="1760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  <a:sym typeface="Gotham"/>
              </a:rPr>
              <a:t>2 datasets have been used:</a:t>
            </a:r>
            <a:endParaRPr lang="it-IT" sz="2450"/>
          </a:p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MVTech</a:t>
            </a:r>
            <a:r>
              <a:rPr lang="en-US" sz="2450" baseline="300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3</a:t>
            </a:r>
            <a:r>
              <a:rPr lang="en-US" sz="24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: a  benchmark dataset focused on industrial inspection</a:t>
            </a:r>
            <a:endParaRPr lang="en-US" sz="2450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BTAD: an industrial anomaly dataset with real data from the beanTech company</a:t>
            </a:r>
            <a:endParaRPr lang="en-US" sz="2450" err="1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42" name="Immagine 41" descr="Immagine che contiene schermata, cerchio&#10;&#10;Il contenuto generato dall&amp;#39;IA potrebbe non essere corretto.">
            <a:extLst>
              <a:ext uri="{FF2B5EF4-FFF2-40B4-BE49-F238E27FC236}">
                <a16:creationId xmlns:a16="http://schemas.microsoft.com/office/drawing/2014/main" id="{8DEFE39F-0A69-FCB4-89FE-BC394D083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525" y="4059337"/>
            <a:ext cx="9584952" cy="487904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7B4F7D-A496-6EC5-B888-5EDB97734780}"/>
              </a:ext>
            </a:extLst>
          </p:cNvPr>
          <p:cNvSpPr txBox="1"/>
          <p:nvPr/>
        </p:nvSpPr>
        <p:spPr>
          <a:xfrm>
            <a:off x="2532707" y="9113444"/>
            <a:ext cx="121927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+mn-lt"/>
                <a:cs typeface="+mn-lt"/>
              </a:rPr>
              <a:t>[1] </a:t>
            </a:r>
            <a:r>
              <a:rPr lang="en-US">
                <a:ea typeface="+mn-lt"/>
                <a:cs typeface="+mn-lt"/>
              </a:rPr>
              <a:t>Bergmann P., Fauser M., </a:t>
            </a:r>
            <a:r>
              <a:rPr lang="en-US" err="1">
                <a:ea typeface="+mn-lt"/>
                <a:cs typeface="+mn-lt"/>
              </a:rPr>
              <a:t>Sattlegger</a:t>
            </a:r>
            <a:r>
              <a:rPr lang="en-US">
                <a:ea typeface="+mn-lt"/>
                <a:cs typeface="+mn-lt"/>
              </a:rPr>
              <a:t> D., Steger C. (2021). </a:t>
            </a:r>
            <a:r>
              <a:rPr lang="en-US" err="1">
                <a:ea typeface="+mn-lt"/>
                <a:cs typeface="+mn-lt"/>
              </a:rPr>
              <a:t>MVTec</a:t>
            </a:r>
            <a:r>
              <a:rPr lang="en-US">
                <a:ea typeface="+mn-lt"/>
                <a:cs typeface="+mn-lt"/>
              </a:rPr>
              <a:t> AD — A Comprehensive Real-World Dataset for Unsupervised Anomaly Detection</a:t>
            </a:r>
            <a:endParaRPr lang="it-IT">
              <a:ea typeface="+mn-lt"/>
              <a:cs typeface="+mn-lt"/>
            </a:endParaRPr>
          </a:p>
        </p:txBody>
      </p:sp>
      <p:grpSp>
        <p:nvGrpSpPr>
          <p:cNvPr id="81" name="Group 9">
            <a:extLst>
              <a:ext uri="{FF2B5EF4-FFF2-40B4-BE49-F238E27FC236}">
                <a16:creationId xmlns:a16="http://schemas.microsoft.com/office/drawing/2014/main" id="{B2A5C22C-988F-546D-4BDD-D99EB41E81C1}"/>
              </a:ext>
            </a:extLst>
          </p:cNvPr>
          <p:cNvGrpSpPr/>
          <p:nvPr/>
        </p:nvGrpSpPr>
        <p:grpSpPr>
          <a:xfrm>
            <a:off x="902509" y="5335702"/>
            <a:ext cx="823057" cy="836648"/>
            <a:chOff x="0" y="0"/>
            <a:chExt cx="812800" cy="812800"/>
          </a:xfrm>
        </p:grpSpPr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0528792-0030-AFFE-73C7-9D76DB7756B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0" name="TextBox 11">
              <a:extLst>
                <a:ext uri="{FF2B5EF4-FFF2-40B4-BE49-F238E27FC236}">
                  <a16:creationId xmlns:a16="http://schemas.microsoft.com/office/drawing/2014/main" id="{10B61887-7412-90A2-B360-BBF7A2DB890A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85" name="Group 12">
            <a:extLst>
              <a:ext uri="{FF2B5EF4-FFF2-40B4-BE49-F238E27FC236}">
                <a16:creationId xmlns:a16="http://schemas.microsoft.com/office/drawing/2014/main" id="{A3697C09-3D89-5A6E-D471-4A4F41640607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7C093F58-E613-0C7A-3C74-A25168E8823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4" name="TextBox 14">
              <a:extLst>
                <a:ext uri="{FF2B5EF4-FFF2-40B4-BE49-F238E27FC236}">
                  <a16:creationId xmlns:a16="http://schemas.microsoft.com/office/drawing/2014/main" id="{601E6FA1-625F-91E4-7818-A437F124D51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AFDF7B21-68CB-7D43-AAAF-EB18B395DBB3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92A866D1-D338-83F6-9463-F4C7F44D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8" name="TextBox 17">
              <a:extLst>
                <a:ext uri="{FF2B5EF4-FFF2-40B4-BE49-F238E27FC236}">
                  <a16:creationId xmlns:a16="http://schemas.microsoft.com/office/drawing/2014/main" id="{73C33384-A132-DF9A-FD7A-CF643348452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3" name="Group 18">
            <a:extLst>
              <a:ext uri="{FF2B5EF4-FFF2-40B4-BE49-F238E27FC236}">
                <a16:creationId xmlns:a16="http://schemas.microsoft.com/office/drawing/2014/main" id="{C9FBF3A9-242F-C299-7F19-89E7751BEF5C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0495837E-A72D-1801-8C10-035138A2044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2" name="TextBox 20">
              <a:extLst>
                <a:ext uri="{FF2B5EF4-FFF2-40B4-BE49-F238E27FC236}">
                  <a16:creationId xmlns:a16="http://schemas.microsoft.com/office/drawing/2014/main" id="{4DAC553D-CCFF-CDAB-2B9E-C2995A94F36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7" name="Group 21">
            <a:extLst>
              <a:ext uri="{FF2B5EF4-FFF2-40B4-BE49-F238E27FC236}">
                <a16:creationId xmlns:a16="http://schemas.microsoft.com/office/drawing/2014/main" id="{2410FA63-46FC-E3E3-D6BF-C64764C8E5AE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C4EFC3BC-E859-DCEF-587D-5274BFDBB73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6" name="TextBox 23">
              <a:extLst>
                <a:ext uri="{FF2B5EF4-FFF2-40B4-BE49-F238E27FC236}">
                  <a16:creationId xmlns:a16="http://schemas.microsoft.com/office/drawing/2014/main" id="{2D6B13C5-9A8C-9AAA-0AB7-80D28895823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1" name="Group 24">
            <a:extLst>
              <a:ext uri="{FF2B5EF4-FFF2-40B4-BE49-F238E27FC236}">
                <a16:creationId xmlns:a16="http://schemas.microsoft.com/office/drawing/2014/main" id="{C2BB5DFC-7FBF-A8E9-0F04-C40435D5F5E3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98F93290-4A3C-F61A-E96E-70F7E36F4D5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0" name="TextBox 26">
              <a:extLst>
                <a:ext uri="{FF2B5EF4-FFF2-40B4-BE49-F238E27FC236}">
                  <a16:creationId xmlns:a16="http://schemas.microsoft.com/office/drawing/2014/main" id="{D0C7D2D7-01A4-D3AC-EF08-79C8480C729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5" name="Group 37">
            <a:extLst>
              <a:ext uri="{FF2B5EF4-FFF2-40B4-BE49-F238E27FC236}">
                <a16:creationId xmlns:a16="http://schemas.microsoft.com/office/drawing/2014/main" id="{11AE3DC5-FC71-DE5F-5FA0-23939D037368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8866F33-452F-A761-1EB3-1099129C7F5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4" name="TextBox 39">
              <a:extLst>
                <a:ext uri="{FF2B5EF4-FFF2-40B4-BE49-F238E27FC236}">
                  <a16:creationId xmlns:a16="http://schemas.microsoft.com/office/drawing/2014/main" id="{BB01DD45-E8E7-A2FA-7037-D61BFC30F09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09" name="Group 37">
            <a:extLst>
              <a:ext uri="{FF2B5EF4-FFF2-40B4-BE49-F238E27FC236}">
                <a16:creationId xmlns:a16="http://schemas.microsoft.com/office/drawing/2014/main" id="{484E28DA-D197-146B-2D5B-6B2B6385C6B8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927B986-A631-C672-A227-A2A0FBF0C43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8" name="TextBox 39">
              <a:extLst>
                <a:ext uri="{FF2B5EF4-FFF2-40B4-BE49-F238E27FC236}">
                  <a16:creationId xmlns:a16="http://schemas.microsoft.com/office/drawing/2014/main" id="{E3DAFB32-A1AB-B532-A6EF-7F2E2B5F6F1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3" name="Group 37">
            <a:extLst>
              <a:ext uri="{FF2B5EF4-FFF2-40B4-BE49-F238E27FC236}">
                <a16:creationId xmlns:a16="http://schemas.microsoft.com/office/drawing/2014/main" id="{E5F96A1B-81AA-EF87-6EAC-6FD391D71E85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A4491469-F0CD-CF30-FD59-3E24ABAA5F8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2" name="TextBox 39">
              <a:extLst>
                <a:ext uri="{FF2B5EF4-FFF2-40B4-BE49-F238E27FC236}">
                  <a16:creationId xmlns:a16="http://schemas.microsoft.com/office/drawing/2014/main" id="{0CCCCA5B-5DEE-0940-BA1E-3F853E446F7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17" name="Group 37">
            <a:extLst>
              <a:ext uri="{FF2B5EF4-FFF2-40B4-BE49-F238E27FC236}">
                <a16:creationId xmlns:a16="http://schemas.microsoft.com/office/drawing/2014/main" id="{C597BF85-232A-8E29-8223-35ED3418B503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888A88E6-CB73-5D40-5424-A3ABF4583DF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6" name="TextBox 39">
              <a:extLst>
                <a:ext uri="{FF2B5EF4-FFF2-40B4-BE49-F238E27FC236}">
                  <a16:creationId xmlns:a16="http://schemas.microsoft.com/office/drawing/2014/main" id="{74E45BC6-11F7-B74E-E021-38BF67E08D6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21" name="Group 37">
            <a:extLst>
              <a:ext uri="{FF2B5EF4-FFF2-40B4-BE49-F238E27FC236}">
                <a16:creationId xmlns:a16="http://schemas.microsoft.com/office/drawing/2014/main" id="{154D1615-1D9C-AE7D-8E84-BC5C886B379E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417E25E6-99DC-9F55-29C9-35DCA7850F6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0" name="TextBox 39">
              <a:extLst>
                <a:ext uri="{FF2B5EF4-FFF2-40B4-BE49-F238E27FC236}">
                  <a16:creationId xmlns:a16="http://schemas.microsoft.com/office/drawing/2014/main" id="{62F39888-0D92-187B-89EF-7973FFEFC68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5" name="Group 37">
            <a:extLst>
              <a:ext uri="{FF2B5EF4-FFF2-40B4-BE49-F238E27FC236}">
                <a16:creationId xmlns:a16="http://schemas.microsoft.com/office/drawing/2014/main" id="{C9FBA50A-46CF-949F-1868-1F98C3EDDF50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7C753916-4A26-C4D9-75F0-606E48579CB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4" name="TextBox 39">
              <a:extLst>
                <a:ext uri="{FF2B5EF4-FFF2-40B4-BE49-F238E27FC236}">
                  <a16:creationId xmlns:a16="http://schemas.microsoft.com/office/drawing/2014/main" id="{EB7EB6E7-041B-CF79-A73E-E913E0C9033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29" name="Group 37">
            <a:extLst>
              <a:ext uri="{FF2B5EF4-FFF2-40B4-BE49-F238E27FC236}">
                <a16:creationId xmlns:a16="http://schemas.microsoft.com/office/drawing/2014/main" id="{21F34B98-DE67-8219-DB98-7C3519CB17F5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F13908F8-187E-840B-FC93-6C9EDA30194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8" name="TextBox 39">
              <a:extLst>
                <a:ext uri="{FF2B5EF4-FFF2-40B4-BE49-F238E27FC236}">
                  <a16:creationId xmlns:a16="http://schemas.microsoft.com/office/drawing/2014/main" id="{CA40B163-14D2-937F-AEA3-2008B809E25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ED1A7CD7-6153-8D3B-53CE-6984F42E6914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6C37BDA5-1CCD-4DD2-5925-DC0F29BBDD15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97DAC344-608F-A086-481C-D6D9DB7D58CE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7946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cp:revision>15</cp:revision>
  <dcterms:created xsi:type="dcterms:W3CDTF">2006-08-16T00:00:00Z</dcterms:created>
  <dcterms:modified xsi:type="dcterms:W3CDTF">2025-06-18T19:36:01Z</dcterms:modified>
  <dc:identifier>DAGqVGjjGgY</dc:identifier>
</cp:coreProperties>
</file>