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49" r:id="rId1"/>
  </p:sldMasterIdLst>
  <p:notesMasterIdLst>
    <p:notesMasterId r:id="rId58"/>
  </p:notesMasterIdLst>
  <p:handoutMasterIdLst>
    <p:handoutMasterId r:id="rId59"/>
  </p:handoutMasterIdLst>
  <p:sldIdLst>
    <p:sldId id="1344" r:id="rId2"/>
    <p:sldId id="343" r:id="rId3"/>
    <p:sldId id="307" r:id="rId4"/>
    <p:sldId id="308" r:id="rId5"/>
    <p:sldId id="312" r:id="rId6"/>
    <p:sldId id="310" r:id="rId7"/>
    <p:sldId id="309" r:id="rId8"/>
    <p:sldId id="1406" r:id="rId9"/>
    <p:sldId id="313" r:id="rId10"/>
    <p:sldId id="1174" r:id="rId11"/>
    <p:sldId id="1404" r:id="rId12"/>
    <p:sldId id="294" r:id="rId13"/>
    <p:sldId id="1409" r:id="rId14"/>
    <p:sldId id="295" r:id="rId15"/>
    <p:sldId id="293" r:id="rId16"/>
    <p:sldId id="296" r:id="rId17"/>
    <p:sldId id="1410" r:id="rId18"/>
    <p:sldId id="1405" r:id="rId19"/>
    <p:sldId id="297" r:id="rId20"/>
    <p:sldId id="1357" r:id="rId21"/>
    <p:sldId id="1361" r:id="rId22"/>
    <p:sldId id="1134" r:id="rId23"/>
    <p:sldId id="1362" r:id="rId24"/>
    <p:sldId id="1364" r:id="rId25"/>
    <p:sldId id="1366" r:id="rId26"/>
    <p:sldId id="1367" r:id="rId27"/>
    <p:sldId id="1370" r:id="rId28"/>
    <p:sldId id="1190" r:id="rId29"/>
    <p:sldId id="1328" r:id="rId30"/>
    <p:sldId id="1375" r:id="rId31"/>
    <p:sldId id="1376" r:id="rId32"/>
    <p:sldId id="1407" r:id="rId33"/>
    <p:sldId id="1226" r:id="rId34"/>
    <p:sldId id="1408" r:id="rId35"/>
    <p:sldId id="1379" r:id="rId36"/>
    <p:sldId id="1377" r:id="rId37"/>
    <p:sldId id="1378" r:id="rId38"/>
    <p:sldId id="1380" r:id="rId39"/>
    <p:sldId id="1382" r:id="rId40"/>
    <p:sldId id="1384" r:id="rId41"/>
    <p:sldId id="1386" r:id="rId42"/>
    <p:sldId id="1383" r:id="rId43"/>
    <p:sldId id="1389" r:id="rId44"/>
    <p:sldId id="1373" r:id="rId45"/>
    <p:sldId id="1402" r:id="rId46"/>
    <p:sldId id="1400" r:id="rId47"/>
    <p:sldId id="1401" r:id="rId48"/>
    <p:sldId id="1399" r:id="rId49"/>
    <p:sldId id="1403" r:id="rId50"/>
    <p:sldId id="1392" r:id="rId51"/>
    <p:sldId id="1394" r:id="rId52"/>
    <p:sldId id="1395" r:id="rId53"/>
    <p:sldId id="1396" r:id="rId54"/>
    <p:sldId id="1359" r:id="rId55"/>
    <p:sldId id="1397" r:id="rId56"/>
    <p:sldId id="1411" r:id="rId5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B00"/>
    <a:srgbClr val="FF9900"/>
    <a:srgbClr val="00CC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68" autoAdjust="0"/>
    <p:restoredTop sz="60640" autoAdjust="0"/>
  </p:normalViewPr>
  <p:slideViewPr>
    <p:cSldViewPr snapToGrid="0">
      <p:cViewPr varScale="1">
        <p:scale>
          <a:sx n="43" d="100"/>
          <a:sy n="43" d="100"/>
        </p:scale>
        <p:origin x="1560" y="42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1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3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8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9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639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1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7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0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1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23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9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8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6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9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6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6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3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05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94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0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964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1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0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15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75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14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2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35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51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58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11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81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3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05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3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39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57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598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4394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56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5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1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EC0-117D-3241-9E7D-7E6821D7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ABFE-96D0-7B40-B735-5F4FAB79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4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80-82A4-3443-B954-4879D00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DACE-B35B-844C-BFF1-9309B1A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1535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4A55E-2B7B-C049-932A-E7AB359B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ADDF-398C-2843-AF28-44AF2CA8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255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E0-7368-FE48-ABC7-7B6CDC72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19C-9B63-C844-BF9E-99C8984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771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403-B80C-AD47-8E92-DDB417F0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AC-A367-404A-9102-99599C42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1761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6CB-6DF2-8E45-BBD4-FD2B8F87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D82-904D-A742-BD00-B51BABB9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BE2-D9D3-B946-983C-CFAA431F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5191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4E9-A2C0-5149-97FE-8B67B9A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9C92-1B00-EC40-83B5-DD8E878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2A3F-35FE-1246-AE60-0FCFAE02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0A6-1D92-BF47-BDCA-991F540C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92DB-3336-8042-BAA3-836B640A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2554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16E-19A0-DE4F-B259-15305AD2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3087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461-B255-F441-9A84-2E5FD8A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54-45C4-214C-A1CA-08827EE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2236-160D-CC4C-9D2D-B26FB86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8723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10ED-8E34-1B45-93BE-4FE24E4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4B50-CC6F-EB47-A9B6-AB8F3276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83A-ED88-614E-852D-02667E1E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1151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B61A-66B2-BF48-888C-025882E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78A-031A-F047-B581-67CB51BB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4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489389878001.signin.aws.amazon.com/consol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9A19-EA4A-3140-9F24-20270B76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AU" dirty="0"/>
              <a:t>r</a:t>
            </a:r>
            <a:r>
              <a:rPr lang="zh-CN" altLang="en-US" dirty="0"/>
              <a:t> </a:t>
            </a:r>
            <a:r>
              <a:rPr lang="en-AU" altLang="zh-CN" dirty="0" err="1"/>
              <a:t>Zhi</a:t>
            </a:r>
            <a:r>
              <a:rPr lang="en-AU" altLang="zh-CN" dirty="0"/>
              <a:t> Zhang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600650-6680-49D3-9469-763C5995063D}"/>
              </a:ext>
            </a:extLst>
          </p:cNvPr>
          <p:cNvSpPr txBox="1">
            <a:spLocks/>
          </p:cNvSpPr>
          <p:nvPr/>
        </p:nvSpPr>
        <p:spPr>
          <a:xfrm>
            <a:off x="1143000" y="2776538"/>
            <a:ext cx="6858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500" dirty="0">
                <a:solidFill>
                  <a:schemeClr val="bg2"/>
                </a:solidFill>
              </a:rPr>
              <a:t>Week 2 </a:t>
            </a:r>
            <a:r>
              <a:rPr lang="en-US" sz="3600" dirty="0">
                <a:solidFill>
                  <a:schemeClr val="bg2"/>
                </a:solidFill>
              </a:rPr>
              <a:t>Amazon Web Services Introduction</a:t>
            </a:r>
            <a:endParaRPr lang="en-US" sz="3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33129"/>
            <a:ext cx="7886700" cy="1187671"/>
          </a:xfrm>
        </p:spPr>
        <p:txBody>
          <a:bodyPr/>
          <a:lstStyle/>
          <a:p>
            <a:r>
              <a:rPr lang="en-US" b="1" dirty="0"/>
              <a:t>Amazon: the pioneer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67546"/>
            <a:ext cx="7886700" cy="4623707"/>
          </a:xfrm>
        </p:spPr>
        <p:txBody>
          <a:bodyPr>
            <a:normAutofit/>
          </a:bodyPr>
          <a:lstStyle/>
          <a:p>
            <a:r>
              <a:rPr lang="en-US" sz="2000" dirty="0"/>
              <a:t>Jul</a:t>
            </a:r>
            <a:r>
              <a:rPr lang="en-US" sz="2000" b="1" dirty="0"/>
              <a:t> 2002</a:t>
            </a:r>
            <a:r>
              <a:rPr lang="en-US" sz="2000" dirty="0"/>
              <a:t>: Amazon Web Services launched</a:t>
            </a:r>
          </a:p>
          <a:p>
            <a:r>
              <a:rPr lang="en-US" sz="2000" dirty="0"/>
              <a:t>Mar 2006: </a:t>
            </a:r>
            <a:r>
              <a:rPr lang="en-AU" sz="2000" dirty="0"/>
              <a:t>Amazon S3 (Simple Storage Service) </a:t>
            </a:r>
            <a:r>
              <a:rPr lang="en-US" sz="2000" dirty="0"/>
              <a:t>launched</a:t>
            </a:r>
          </a:p>
          <a:p>
            <a:pPr lvl="1"/>
            <a:r>
              <a:rPr lang="en-US" sz="2000" dirty="0"/>
              <a:t>Proposed the ‘pay-per-use’ business model</a:t>
            </a:r>
          </a:p>
          <a:p>
            <a:r>
              <a:rPr lang="en-US" sz="2000" dirty="0"/>
              <a:t>Aug 2006: </a:t>
            </a:r>
            <a:r>
              <a:rPr lang="en-AU" sz="2000" dirty="0"/>
              <a:t>Amazon EC2 (Elastic Compute Cloud) </a:t>
            </a:r>
            <a:r>
              <a:rPr lang="en-US" sz="2000" dirty="0"/>
              <a:t>launched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3C02F9-0AE7-47D4-BA22-95D3A1AF09E9}"/>
              </a:ext>
            </a:extLst>
          </p:cNvPr>
          <p:cNvSpPr txBox="1">
            <a:spLocks/>
          </p:cNvSpPr>
          <p:nvPr/>
        </p:nvSpPr>
        <p:spPr>
          <a:xfrm>
            <a:off x="376382" y="3482436"/>
            <a:ext cx="7886700" cy="183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/>
              <a:t>Nov</a:t>
            </a:r>
            <a:r>
              <a:rPr lang="en-US" sz="2000" b="1" dirty="0"/>
              <a:t> 2009: </a:t>
            </a:r>
            <a:r>
              <a:rPr lang="en-US" sz="2000" dirty="0"/>
              <a:t>Microsoft Azure Beta launched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sz="2000" dirty="0"/>
              <a:t>Microsoft’s online services are gradually transitioning to Azure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/>
              <a:t>Dec</a:t>
            </a:r>
            <a:r>
              <a:rPr lang="en-US" sz="2000" b="1" dirty="0"/>
              <a:t> 2013: </a:t>
            </a:r>
            <a:r>
              <a:rPr lang="en-US" sz="2000" dirty="0"/>
              <a:t>Google Compute Engine launched</a:t>
            </a:r>
          </a:p>
          <a:p>
            <a:pPr lvl="1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157528" y="995986"/>
            <a:ext cx="8757871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Three </a:t>
            </a:r>
            <a:r>
              <a:rPr lang="en-AU" dirty="0"/>
              <a:t>common </a:t>
            </a:r>
            <a:r>
              <a:rPr dirty="0"/>
              <a:t>types </a:t>
            </a:r>
            <a:r>
              <a:rPr lang="en-AU" dirty="0"/>
              <a:t>of cloud services</a:t>
            </a:r>
            <a:r>
              <a:rPr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b="1" dirty="0"/>
              <a:t>Software as a service</a:t>
            </a:r>
            <a:r>
              <a:rPr dirty="0"/>
              <a:t> (SaaS)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US" sz="2400" dirty="0"/>
              <a:t>SaaS delivers functional software on a subscription basis</a:t>
            </a:r>
            <a:r>
              <a:rPr sz="2200" dirty="0"/>
              <a:t>.</a:t>
            </a:r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183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>
            <a:spLocks noGrp="1"/>
          </p:cNvSpPr>
          <p:nvPr>
            <p:ph type="title"/>
          </p:nvPr>
        </p:nvSpPr>
        <p:spPr>
          <a:xfrm>
            <a:off x="441081" y="3307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Software as a Service (SaaS)</a:t>
            </a:r>
          </a:p>
        </p:txBody>
      </p:sp>
      <p:sp>
        <p:nvSpPr>
          <p:cNvPr id="435" name="Content Placeholder 2"/>
          <p:cNvSpPr txBox="1">
            <a:spLocks noGrp="1"/>
          </p:cNvSpPr>
          <p:nvPr>
            <p:ph idx="1"/>
          </p:nvPr>
        </p:nvSpPr>
        <p:spPr>
          <a:xfrm>
            <a:off x="1273731" y="4273046"/>
            <a:ext cx="7423231" cy="16202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9730" indent="-169730" defTabSz="678924">
              <a:spcBef>
                <a:spcPts val="675"/>
              </a:spcBef>
              <a:defRPr sz="2772"/>
            </a:pPr>
            <a:r>
              <a:rPr sz="2200" dirty="0"/>
              <a:t>Cloud provides an entire application</a:t>
            </a:r>
          </a:p>
          <a:p>
            <a:pPr marL="509194" lvl="1" indent="-169730" defTabSz="678924">
              <a:spcBef>
                <a:spcPts val="300"/>
              </a:spcBef>
              <a:defRPr sz="2376"/>
            </a:pPr>
            <a:r>
              <a:rPr lang="en-AU" sz="2200" dirty="0"/>
              <a:t>Email</a:t>
            </a:r>
            <a:r>
              <a:rPr sz="2200" dirty="0"/>
              <a:t>,</a:t>
            </a:r>
            <a:r>
              <a:rPr lang="en-AU" sz="2200" dirty="0"/>
              <a:t> Drive</a:t>
            </a:r>
            <a:r>
              <a:rPr sz="2200" dirty="0"/>
              <a:t>, </a:t>
            </a:r>
            <a:r>
              <a:rPr lang="en-AU" sz="2200" dirty="0"/>
              <a:t>Doc</a:t>
            </a:r>
            <a:r>
              <a:rPr sz="2200" dirty="0"/>
              <a:t>, </a:t>
            </a:r>
            <a:r>
              <a:rPr lang="en-AU" sz="2200" dirty="0"/>
              <a:t>Slides,</a:t>
            </a:r>
            <a:r>
              <a:rPr sz="2200" dirty="0"/>
              <a:t>...</a:t>
            </a:r>
          </a:p>
          <a:p>
            <a:pPr marL="509194" lvl="1" indent="-169730" defTabSz="678924">
              <a:spcBef>
                <a:spcPts val="300"/>
              </a:spcBef>
              <a:defRPr sz="2376"/>
            </a:pPr>
            <a:r>
              <a:rPr sz="2200" dirty="0"/>
              <a:t>Example: Google </a:t>
            </a:r>
            <a:r>
              <a:rPr lang="en-AU" sz="2200" dirty="0"/>
              <a:t>Workspace</a:t>
            </a:r>
            <a:endParaRPr sz="2200" dirty="0"/>
          </a:p>
        </p:txBody>
      </p:sp>
      <p:pic>
        <p:nvPicPr>
          <p:cNvPr id="43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65" y="2663325"/>
            <a:ext cx="401241" cy="4012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39"/>
          <p:cNvGrpSpPr/>
          <p:nvPr/>
        </p:nvGrpSpPr>
        <p:grpSpPr>
          <a:xfrm>
            <a:off x="2061122" y="2393374"/>
            <a:ext cx="1526372" cy="1085507"/>
            <a:chOff x="0" y="0"/>
            <a:chExt cx="2035162" cy="1447341"/>
          </a:xfrm>
        </p:grpSpPr>
        <p:sp>
          <p:nvSpPr>
            <p:cNvPr id="439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40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4" name="TextBox 13"/>
          <p:cNvSpPr txBox="1"/>
          <p:nvPr/>
        </p:nvSpPr>
        <p:spPr>
          <a:xfrm>
            <a:off x="992348" y="2292060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SaaS </a:t>
            </a:r>
            <a:r>
              <a:rPr sz="1500" dirty="0">
                <a:latin typeface="+mn-lt"/>
              </a:rPr>
              <a:t>provider</a:t>
            </a:r>
          </a:p>
        </p:txBody>
      </p:sp>
      <p:grpSp>
        <p:nvGrpSpPr>
          <p:cNvPr id="448" name="Rectangle 15"/>
          <p:cNvGrpSpPr/>
          <p:nvPr/>
        </p:nvGrpSpPr>
        <p:grpSpPr>
          <a:xfrm>
            <a:off x="4730593" y="3034409"/>
            <a:ext cx="1800227" cy="300080"/>
            <a:chOff x="0" y="-1932"/>
            <a:chExt cx="2400300" cy="400107"/>
          </a:xfrm>
        </p:grpSpPr>
        <p:sp>
          <p:nvSpPr>
            <p:cNvPr id="446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47" name="Hardware"/>
            <p:cNvSpPr txBox="1"/>
            <p:nvPr/>
          </p:nvSpPr>
          <p:spPr>
            <a:xfrm>
              <a:off x="0" y="-1932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Hardware</a:t>
              </a:r>
            </a:p>
          </p:txBody>
        </p:sp>
      </p:grpSp>
      <p:grpSp>
        <p:nvGrpSpPr>
          <p:cNvPr id="451" name="Rectangle 17"/>
          <p:cNvGrpSpPr/>
          <p:nvPr/>
        </p:nvGrpSpPr>
        <p:grpSpPr>
          <a:xfrm>
            <a:off x="4730593" y="2655790"/>
            <a:ext cx="1800227" cy="300080"/>
            <a:chOff x="0" y="-1932"/>
            <a:chExt cx="2400300" cy="400107"/>
          </a:xfrm>
        </p:grpSpPr>
        <p:sp>
          <p:nvSpPr>
            <p:cNvPr id="449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0" name="Middleware"/>
            <p:cNvSpPr txBox="1"/>
            <p:nvPr/>
          </p:nvSpPr>
          <p:spPr>
            <a:xfrm>
              <a:off x="0" y="-1932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Middleware</a:t>
              </a:r>
            </a:p>
          </p:txBody>
        </p:sp>
      </p:grpSp>
      <p:grpSp>
        <p:nvGrpSpPr>
          <p:cNvPr id="454" name="Rectangle 18"/>
          <p:cNvGrpSpPr/>
          <p:nvPr/>
        </p:nvGrpSpPr>
        <p:grpSpPr>
          <a:xfrm>
            <a:off x="4730593" y="2280764"/>
            <a:ext cx="1800227" cy="311163"/>
            <a:chOff x="0" y="2857"/>
            <a:chExt cx="2400300" cy="414884"/>
          </a:xfrm>
        </p:grpSpPr>
        <p:sp>
          <p:nvSpPr>
            <p:cNvPr id="452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3" name="Application"/>
            <p:cNvSpPr txBox="1"/>
            <p:nvPr/>
          </p:nvSpPr>
          <p:spPr>
            <a:xfrm>
              <a:off x="0" y="17634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Application</a:t>
              </a:r>
            </a:p>
          </p:txBody>
        </p:sp>
      </p:grpSp>
      <p:sp>
        <p:nvSpPr>
          <p:cNvPr id="455" name="Oval 19"/>
          <p:cNvSpPr/>
          <p:nvPr/>
        </p:nvSpPr>
        <p:spPr>
          <a:xfrm>
            <a:off x="4223387" y="2023590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456" name="Straight Connector 21"/>
          <p:cNvSpPr/>
          <p:nvPr/>
        </p:nvSpPr>
        <p:spPr>
          <a:xfrm flipV="1">
            <a:off x="3323274" y="2159319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7" name="Straight Connector 22"/>
          <p:cNvSpPr/>
          <p:nvPr/>
        </p:nvSpPr>
        <p:spPr>
          <a:xfrm>
            <a:off x="3337561" y="3059431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8" name="Straight Arrow Connector 26"/>
          <p:cNvSpPr/>
          <p:nvPr/>
        </p:nvSpPr>
        <p:spPr>
          <a:xfrm flipH="1">
            <a:off x="5465803" y="1874163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9" name="Straight Arrow Connector 27"/>
          <p:cNvSpPr/>
          <p:nvPr/>
        </p:nvSpPr>
        <p:spPr>
          <a:xfrm flipH="1">
            <a:off x="5744408" y="1881307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</p:spTree>
    <p:extLst>
      <p:ext uri="{BB962C8B-B14F-4D97-AF65-F5344CB8AC3E}">
        <p14:creationId xmlns:p14="http://schemas.microsoft.com/office/powerpoint/2010/main" val="418478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157528" y="995986"/>
            <a:ext cx="8757871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Three </a:t>
            </a:r>
            <a:r>
              <a:rPr lang="en-AU" dirty="0"/>
              <a:t>common </a:t>
            </a:r>
            <a:r>
              <a:rPr dirty="0"/>
              <a:t>types </a:t>
            </a:r>
            <a:r>
              <a:rPr lang="en-AU" dirty="0"/>
              <a:t>of cloud services</a:t>
            </a:r>
            <a:r>
              <a:rPr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b="1" dirty="0"/>
              <a:t>Software as a service</a:t>
            </a:r>
            <a:r>
              <a:rPr dirty="0"/>
              <a:t> (SaaS)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US" sz="2400" dirty="0"/>
              <a:t>SaaS delivers functional software on a subscription basis</a:t>
            </a:r>
            <a:r>
              <a:rPr sz="2200" dirty="0"/>
              <a:t>.</a:t>
            </a:r>
          </a:p>
          <a:p>
            <a:pPr lvl="1">
              <a:lnSpc>
                <a:spcPct val="81000"/>
              </a:lnSpc>
              <a:defRPr sz="2200"/>
            </a:pPr>
            <a:r>
              <a:rPr b="1" dirty="0"/>
              <a:t>Platform as a service </a:t>
            </a:r>
            <a:r>
              <a:rPr dirty="0"/>
              <a:t>(PaaS)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US" sz="2400" dirty="0"/>
              <a:t>PaaS provides pre-configured environments for users to develop their application</a:t>
            </a:r>
            <a:r>
              <a:rPr sz="2200" dirty="0"/>
              <a:t>. </a:t>
            </a:r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5428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xfrm>
            <a:off x="445375" y="411958"/>
            <a:ext cx="5915025" cy="6191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/>
              <a:t>Platform as a Service (PaaS)</a:t>
            </a:r>
          </a:p>
        </p:txBody>
      </p:sp>
      <p:sp>
        <p:nvSpPr>
          <p:cNvPr id="467" name="Content Placeholder 2"/>
          <p:cNvSpPr txBox="1">
            <a:spLocks noGrp="1"/>
          </p:cNvSpPr>
          <p:nvPr>
            <p:ph idx="1"/>
          </p:nvPr>
        </p:nvSpPr>
        <p:spPr>
          <a:xfrm>
            <a:off x="1379619" y="4239389"/>
            <a:ext cx="7433471" cy="199885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200" dirty="0"/>
              <a:t>Cloud provides middleware</a:t>
            </a:r>
          </a:p>
          <a:p>
            <a:pPr lvl="1">
              <a:defRPr sz="2500"/>
            </a:pPr>
            <a:r>
              <a:rPr lang="en-AU" sz="2200" dirty="0"/>
              <a:t>Common Language Runtime environment</a:t>
            </a:r>
          </a:p>
          <a:p>
            <a:pPr lvl="1">
              <a:defRPr sz="2200"/>
            </a:pPr>
            <a:r>
              <a:rPr lang="en-AU" sz="2200" dirty="0"/>
              <a:t>Example: Heroku</a:t>
            </a:r>
          </a:p>
        </p:txBody>
      </p:sp>
      <p:grpSp>
        <p:nvGrpSpPr>
          <p:cNvPr id="475" name="Group 39"/>
          <p:cNvGrpSpPr/>
          <p:nvPr/>
        </p:nvGrpSpPr>
        <p:grpSpPr>
          <a:xfrm>
            <a:off x="2426882" y="2484248"/>
            <a:ext cx="1526372" cy="1085507"/>
            <a:chOff x="0" y="0"/>
            <a:chExt cx="2035162" cy="1447341"/>
          </a:xfrm>
        </p:grpSpPr>
        <p:sp>
          <p:nvSpPr>
            <p:cNvPr id="471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72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0" name="Rectangle 15"/>
          <p:cNvGrpSpPr/>
          <p:nvPr/>
        </p:nvGrpSpPr>
        <p:grpSpPr>
          <a:xfrm>
            <a:off x="5070675" y="3124100"/>
            <a:ext cx="1825904" cy="300080"/>
            <a:chOff x="-34237" y="-3509"/>
            <a:chExt cx="2434537" cy="400107"/>
          </a:xfrm>
        </p:grpSpPr>
        <p:sp>
          <p:nvSpPr>
            <p:cNvPr id="478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79" name="Hardware"/>
            <p:cNvSpPr txBox="1"/>
            <p:nvPr/>
          </p:nvSpPr>
          <p:spPr>
            <a:xfrm>
              <a:off x="-34237" y="-3509"/>
              <a:ext cx="2400301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Hardware</a:t>
              </a:r>
            </a:p>
          </p:txBody>
        </p:sp>
      </p:grpSp>
      <p:grpSp>
        <p:nvGrpSpPr>
          <p:cNvPr id="483" name="Rectangle 17"/>
          <p:cNvGrpSpPr/>
          <p:nvPr/>
        </p:nvGrpSpPr>
        <p:grpSpPr>
          <a:xfrm>
            <a:off x="5070675" y="2750257"/>
            <a:ext cx="1825904" cy="314326"/>
            <a:chOff x="-34237" y="2857"/>
            <a:chExt cx="2434537" cy="419101"/>
          </a:xfrm>
        </p:grpSpPr>
        <p:sp>
          <p:nvSpPr>
            <p:cNvPr id="481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2" name="Middleware"/>
            <p:cNvSpPr txBox="1"/>
            <p:nvPr/>
          </p:nvSpPr>
          <p:spPr>
            <a:xfrm>
              <a:off x="-34237" y="21851"/>
              <a:ext cx="2400301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Middleware</a:t>
              </a:r>
            </a:p>
          </p:txBody>
        </p:sp>
      </p:grpSp>
      <p:grpSp>
        <p:nvGrpSpPr>
          <p:cNvPr id="486" name="Rectangle 18"/>
          <p:cNvGrpSpPr/>
          <p:nvPr/>
        </p:nvGrpSpPr>
        <p:grpSpPr>
          <a:xfrm>
            <a:off x="5096355" y="2364473"/>
            <a:ext cx="1813591" cy="300080"/>
            <a:chOff x="0" y="-6695"/>
            <a:chExt cx="2418120" cy="400107"/>
          </a:xfrm>
        </p:grpSpPr>
        <p:sp>
          <p:nvSpPr>
            <p:cNvPr id="484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17820" y="-6695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Application</a:t>
              </a:r>
            </a:p>
          </p:txBody>
        </p:sp>
      </p:grpSp>
      <p:sp>
        <p:nvSpPr>
          <p:cNvPr id="487" name="Oval 19"/>
          <p:cNvSpPr/>
          <p:nvPr/>
        </p:nvSpPr>
        <p:spPr>
          <a:xfrm>
            <a:off x="4589147" y="2114462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488" name="Straight Connector 21"/>
          <p:cNvSpPr/>
          <p:nvPr/>
        </p:nvSpPr>
        <p:spPr>
          <a:xfrm flipV="1">
            <a:off x="3689034" y="2250192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89" name="Straight Connector 22"/>
          <p:cNvSpPr/>
          <p:nvPr/>
        </p:nvSpPr>
        <p:spPr>
          <a:xfrm>
            <a:off x="3703321" y="3150304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0" name="Straight Arrow Connector 26"/>
          <p:cNvSpPr/>
          <p:nvPr/>
        </p:nvSpPr>
        <p:spPr>
          <a:xfrm flipH="1">
            <a:off x="5831563" y="1965035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1" name="Straight Arrow Connector 27"/>
          <p:cNvSpPr/>
          <p:nvPr/>
        </p:nvSpPr>
        <p:spPr>
          <a:xfrm flipH="1">
            <a:off x="6110168" y="1972179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38" name="Picture 3" descr="Picture 3">
            <a:extLst>
              <a:ext uri="{FF2B5EF4-FFF2-40B4-BE49-F238E27FC236}">
                <a16:creationId xmlns:a16="http://schemas.microsoft.com/office/drawing/2014/main" id="{7C973C4A-AE85-42AE-8B83-E07AE0FF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535" y="2806758"/>
            <a:ext cx="401241" cy="40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55D0A06C-D491-4424-82BE-66DD546E798C}"/>
              </a:ext>
            </a:extLst>
          </p:cNvPr>
          <p:cNvSpPr txBox="1"/>
          <p:nvPr/>
        </p:nvSpPr>
        <p:spPr>
          <a:xfrm>
            <a:off x="1404718" y="2435493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PaaS </a:t>
            </a:r>
            <a:r>
              <a:rPr sz="1500" dirty="0">
                <a:latin typeface="+mn-lt"/>
              </a:rPr>
              <a:t>provider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157529" y="995986"/>
            <a:ext cx="8828942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sz="2400" dirty="0"/>
              <a:t>Three </a:t>
            </a:r>
            <a:r>
              <a:rPr lang="en-AU" sz="2400" dirty="0"/>
              <a:t>common </a:t>
            </a:r>
            <a:r>
              <a:rPr sz="2400" dirty="0"/>
              <a:t>types </a:t>
            </a:r>
            <a:r>
              <a:rPr lang="en-AU" sz="2400" dirty="0"/>
              <a:t>of cloud services</a:t>
            </a:r>
            <a:r>
              <a:rPr sz="2400"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b="1" dirty="0"/>
              <a:t>Software as a service </a:t>
            </a:r>
            <a:r>
              <a:rPr lang="en-AU" dirty="0"/>
              <a:t>(SaaS)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AU" sz="2400" dirty="0"/>
              <a:t>SaaS delivers fully functional software on a subscription basis</a:t>
            </a:r>
            <a:r>
              <a:rPr lang="en-AU" sz="2200" dirty="0"/>
              <a:t>.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b="1" dirty="0"/>
              <a:t>Platform as a service</a:t>
            </a:r>
            <a:r>
              <a:rPr lang="en-AU" dirty="0"/>
              <a:t> (PaaS)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AU" sz="2400" dirty="0"/>
              <a:t>PaaS provides pre-configured environments for users to develop their application</a:t>
            </a:r>
            <a:r>
              <a:rPr sz="2400" dirty="0"/>
              <a:t>. 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b="1" dirty="0"/>
              <a:t>Infrastructure as a service </a:t>
            </a:r>
            <a:r>
              <a:rPr sz="2400" dirty="0"/>
              <a:t>(IaaS)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US" sz="2400" dirty="0"/>
              <a:t>IaaS offers basic computing resources.</a:t>
            </a:r>
            <a:endParaRPr lang="en-AU" sz="2400" dirty="0"/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26316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>
            <a:spLocks noGrp="1"/>
          </p:cNvSpPr>
          <p:nvPr>
            <p:ph type="title"/>
          </p:nvPr>
        </p:nvSpPr>
        <p:spPr>
          <a:xfrm>
            <a:off x="445375" y="472821"/>
            <a:ext cx="7057895" cy="6614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/>
              <a:t>Infrastructure as a Service (IaaS)</a:t>
            </a:r>
          </a:p>
        </p:txBody>
      </p:sp>
      <p:sp>
        <p:nvSpPr>
          <p:cNvPr id="506" name="Content Placeholder 2"/>
          <p:cNvSpPr txBox="1">
            <a:spLocks noGrp="1"/>
          </p:cNvSpPr>
          <p:nvPr>
            <p:ph idx="1"/>
          </p:nvPr>
        </p:nvSpPr>
        <p:spPr>
          <a:xfrm>
            <a:off x="1174673" y="4384867"/>
            <a:ext cx="7596347" cy="144303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sz="2200" dirty="0"/>
              <a:t>Cloud provides </a:t>
            </a:r>
            <a:r>
              <a:rPr lang="en-AU" sz="2200" dirty="0"/>
              <a:t>hardware </a:t>
            </a:r>
            <a:r>
              <a:rPr sz="2200" dirty="0"/>
              <a:t>resources</a:t>
            </a:r>
          </a:p>
          <a:p>
            <a:pPr lvl="1">
              <a:defRPr sz="2200"/>
            </a:pPr>
            <a:r>
              <a:rPr lang="en-AU" sz="2200" dirty="0"/>
              <a:t>Virtual CPUs, Virtual Memory, Virtual Disk,</a:t>
            </a:r>
            <a:r>
              <a:rPr sz="2200" dirty="0"/>
              <a:t>...</a:t>
            </a:r>
          </a:p>
          <a:p>
            <a:pPr lvl="1">
              <a:defRPr sz="2200"/>
            </a:pPr>
            <a:r>
              <a:rPr sz="2200" dirty="0"/>
              <a:t>Examples: </a:t>
            </a:r>
            <a:r>
              <a:rPr lang="en-AU" sz="2200" dirty="0"/>
              <a:t>AWS Elastic Compute Cloud (EC2)</a:t>
            </a:r>
            <a:endParaRPr sz="2200" dirty="0"/>
          </a:p>
        </p:txBody>
      </p:sp>
      <p:grpSp>
        <p:nvGrpSpPr>
          <p:cNvPr id="38" name="Group 39">
            <a:extLst>
              <a:ext uri="{FF2B5EF4-FFF2-40B4-BE49-F238E27FC236}">
                <a16:creationId xmlns:a16="http://schemas.microsoft.com/office/drawing/2014/main" id="{39F095A7-D38D-484E-ABBF-0FB144B6A7B5}"/>
              </a:ext>
            </a:extLst>
          </p:cNvPr>
          <p:cNvGrpSpPr/>
          <p:nvPr/>
        </p:nvGrpSpPr>
        <p:grpSpPr>
          <a:xfrm>
            <a:off x="2426882" y="2484248"/>
            <a:ext cx="1526372" cy="1085507"/>
            <a:chOff x="0" y="0"/>
            <a:chExt cx="2035162" cy="1447341"/>
          </a:xfrm>
        </p:grpSpPr>
        <p:sp>
          <p:nvSpPr>
            <p:cNvPr id="39" name="Cloud">
              <a:extLst>
                <a:ext uri="{FF2B5EF4-FFF2-40B4-BE49-F238E27FC236}">
                  <a16:creationId xmlns:a16="http://schemas.microsoft.com/office/drawing/2014/main" id="{AB1E4B69-0618-4EE9-BE76-10C3ACCEB750}"/>
                </a:ext>
              </a:extLst>
            </p:cNvPr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0" name="Picture 51" descr="Picture 51">
              <a:extLst>
                <a:ext uri="{FF2B5EF4-FFF2-40B4-BE49-F238E27FC236}">
                  <a16:creationId xmlns:a16="http://schemas.microsoft.com/office/drawing/2014/main" id="{F960B543-0E2F-4F7D-AFA0-79D9F309A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Picture 51" descr="Picture 51">
              <a:extLst>
                <a:ext uri="{FF2B5EF4-FFF2-40B4-BE49-F238E27FC236}">
                  <a16:creationId xmlns:a16="http://schemas.microsoft.com/office/drawing/2014/main" id="{6BDACDEF-6C17-4A3F-93A9-9B9261AA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Picture 51" descr="Picture 51">
              <a:extLst>
                <a:ext uri="{FF2B5EF4-FFF2-40B4-BE49-F238E27FC236}">
                  <a16:creationId xmlns:a16="http://schemas.microsoft.com/office/drawing/2014/main" id="{D2C9EAB2-1EF3-4D76-A0CB-ECED64AB2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" name="Rectangle 15">
            <a:extLst>
              <a:ext uri="{FF2B5EF4-FFF2-40B4-BE49-F238E27FC236}">
                <a16:creationId xmlns:a16="http://schemas.microsoft.com/office/drawing/2014/main" id="{28512309-C3CD-4725-8865-965F0F12D773}"/>
              </a:ext>
            </a:extLst>
          </p:cNvPr>
          <p:cNvGrpSpPr/>
          <p:nvPr/>
        </p:nvGrpSpPr>
        <p:grpSpPr>
          <a:xfrm>
            <a:off x="5096352" y="3128875"/>
            <a:ext cx="1857376" cy="307202"/>
            <a:chOff x="0" y="2857"/>
            <a:chExt cx="2476500" cy="409602"/>
          </a:xfrm>
        </p:grpSpPr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63F7906E-ECD0-463D-8AF9-589452F5AF8E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" name="Hardware">
              <a:extLst>
                <a:ext uri="{FF2B5EF4-FFF2-40B4-BE49-F238E27FC236}">
                  <a16:creationId xmlns:a16="http://schemas.microsoft.com/office/drawing/2014/main" id="{58933ECF-E4CC-439C-8C34-C9A1BDB1C7A2}"/>
                </a:ext>
              </a:extLst>
            </p:cNvPr>
            <p:cNvSpPr txBox="1"/>
            <p:nvPr/>
          </p:nvSpPr>
          <p:spPr>
            <a:xfrm>
              <a:off x="76201" y="12352"/>
              <a:ext cx="2400299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Hardware</a:t>
              </a:r>
            </a:p>
          </p:txBody>
        </p:sp>
      </p:grpSp>
      <p:grpSp>
        <p:nvGrpSpPr>
          <p:cNvPr id="46" name="Rectangle 17">
            <a:extLst>
              <a:ext uri="{FF2B5EF4-FFF2-40B4-BE49-F238E27FC236}">
                <a16:creationId xmlns:a16="http://schemas.microsoft.com/office/drawing/2014/main" id="{2D3F64BB-CC4D-4A5F-80D4-A12C9130063A}"/>
              </a:ext>
            </a:extLst>
          </p:cNvPr>
          <p:cNvGrpSpPr/>
          <p:nvPr/>
        </p:nvGrpSpPr>
        <p:grpSpPr>
          <a:xfrm>
            <a:off x="5096353" y="2735821"/>
            <a:ext cx="1832980" cy="307329"/>
            <a:chOff x="0" y="-16389"/>
            <a:chExt cx="2443972" cy="409772"/>
          </a:xfrm>
        </p:grpSpPr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82CD8169-065B-4CB5-8303-E473A4F9A43B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" name="Middleware">
              <a:extLst>
                <a:ext uri="{FF2B5EF4-FFF2-40B4-BE49-F238E27FC236}">
                  <a16:creationId xmlns:a16="http://schemas.microsoft.com/office/drawing/2014/main" id="{0C54937D-3BD1-49A7-BFFD-956C3C63E86D}"/>
                </a:ext>
              </a:extLst>
            </p:cNvPr>
            <p:cNvSpPr txBox="1"/>
            <p:nvPr/>
          </p:nvSpPr>
          <p:spPr>
            <a:xfrm>
              <a:off x="43673" y="-16389"/>
              <a:ext cx="2400299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Middleware</a:t>
              </a:r>
            </a:p>
          </p:txBody>
        </p:sp>
      </p:grpSp>
      <p:grpSp>
        <p:nvGrpSpPr>
          <p:cNvPr id="49" name="Rectangle 18">
            <a:extLst>
              <a:ext uri="{FF2B5EF4-FFF2-40B4-BE49-F238E27FC236}">
                <a16:creationId xmlns:a16="http://schemas.microsoft.com/office/drawing/2014/main" id="{C9FFB9B4-871A-4FAB-9408-90D826D9D2F3}"/>
              </a:ext>
            </a:extLst>
          </p:cNvPr>
          <p:cNvGrpSpPr/>
          <p:nvPr/>
        </p:nvGrpSpPr>
        <p:grpSpPr>
          <a:xfrm>
            <a:off x="5096355" y="2364473"/>
            <a:ext cx="1813591" cy="300080"/>
            <a:chOff x="0" y="-6695"/>
            <a:chExt cx="2418120" cy="400107"/>
          </a:xfrm>
        </p:grpSpPr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1184D7E5-C813-40EB-9222-960B97348856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51" name="Application">
              <a:extLst>
                <a:ext uri="{FF2B5EF4-FFF2-40B4-BE49-F238E27FC236}">
                  <a16:creationId xmlns:a16="http://schemas.microsoft.com/office/drawing/2014/main" id="{25E9F110-F522-46C8-A64D-712AAC4AB4A3}"/>
                </a:ext>
              </a:extLst>
            </p:cNvPr>
            <p:cNvSpPr txBox="1"/>
            <p:nvPr/>
          </p:nvSpPr>
          <p:spPr>
            <a:xfrm>
              <a:off x="17820" y="-6695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Application</a:t>
              </a:r>
            </a:p>
          </p:txBody>
        </p:sp>
      </p:grpSp>
      <p:sp>
        <p:nvSpPr>
          <p:cNvPr id="52" name="Oval 19">
            <a:extLst>
              <a:ext uri="{FF2B5EF4-FFF2-40B4-BE49-F238E27FC236}">
                <a16:creationId xmlns:a16="http://schemas.microsoft.com/office/drawing/2014/main" id="{358E9373-5D37-4A3A-B086-E1E317F029EB}"/>
              </a:ext>
            </a:extLst>
          </p:cNvPr>
          <p:cNvSpPr/>
          <p:nvPr/>
        </p:nvSpPr>
        <p:spPr>
          <a:xfrm>
            <a:off x="4589147" y="2114462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3" name="Straight Connector 21">
            <a:extLst>
              <a:ext uri="{FF2B5EF4-FFF2-40B4-BE49-F238E27FC236}">
                <a16:creationId xmlns:a16="http://schemas.microsoft.com/office/drawing/2014/main" id="{7C18CF4A-5903-4B7B-8A1C-276745FDF237}"/>
              </a:ext>
            </a:extLst>
          </p:cNvPr>
          <p:cNvSpPr/>
          <p:nvPr/>
        </p:nvSpPr>
        <p:spPr>
          <a:xfrm flipV="1">
            <a:off x="3689034" y="2250192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4" name="Straight Connector 22">
            <a:extLst>
              <a:ext uri="{FF2B5EF4-FFF2-40B4-BE49-F238E27FC236}">
                <a16:creationId xmlns:a16="http://schemas.microsoft.com/office/drawing/2014/main" id="{B1477E3E-6CE9-4E0E-B1E3-9E15ADE128C6}"/>
              </a:ext>
            </a:extLst>
          </p:cNvPr>
          <p:cNvSpPr/>
          <p:nvPr/>
        </p:nvSpPr>
        <p:spPr>
          <a:xfrm>
            <a:off x="3703321" y="3150304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5" name="Straight Arrow Connector 26">
            <a:extLst>
              <a:ext uri="{FF2B5EF4-FFF2-40B4-BE49-F238E27FC236}">
                <a16:creationId xmlns:a16="http://schemas.microsoft.com/office/drawing/2014/main" id="{9985C485-B920-455E-BA24-D21B2BB79CF9}"/>
              </a:ext>
            </a:extLst>
          </p:cNvPr>
          <p:cNvSpPr/>
          <p:nvPr/>
        </p:nvSpPr>
        <p:spPr>
          <a:xfrm flipH="1">
            <a:off x="5831563" y="1965035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6" name="Straight Arrow Connector 27">
            <a:extLst>
              <a:ext uri="{FF2B5EF4-FFF2-40B4-BE49-F238E27FC236}">
                <a16:creationId xmlns:a16="http://schemas.microsoft.com/office/drawing/2014/main" id="{73B6879B-5177-4A82-BAD3-817750937908}"/>
              </a:ext>
            </a:extLst>
          </p:cNvPr>
          <p:cNvSpPr/>
          <p:nvPr/>
        </p:nvSpPr>
        <p:spPr>
          <a:xfrm flipH="1">
            <a:off x="6110168" y="1972179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57" name="Picture 3" descr="Picture 3">
            <a:extLst>
              <a:ext uri="{FF2B5EF4-FFF2-40B4-BE49-F238E27FC236}">
                <a16:creationId xmlns:a16="http://schemas.microsoft.com/office/drawing/2014/main" id="{2CD48458-95D6-4D9D-9C0A-34374D33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535" y="2806758"/>
            <a:ext cx="401241" cy="40124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13">
            <a:extLst>
              <a:ext uri="{FF2B5EF4-FFF2-40B4-BE49-F238E27FC236}">
                <a16:creationId xmlns:a16="http://schemas.microsoft.com/office/drawing/2014/main" id="{BEF31AC2-3E1B-4644-BF94-1B7B66069550}"/>
              </a:ext>
            </a:extLst>
          </p:cNvPr>
          <p:cNvSpPr txBox="1"/>
          <p:nvPr/>
        </p:nvSpPr>
        <p:spPr>
          <a:xfrm>
            <a:off x="1404718" y="2435493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IaaS </a:t>
            </a:r>
            <a:r>
              <a:rPr sz="1500" dirty="0">
                <a:latin typeface="+mn-lt"/>
              </a:rPr>
              <a:t>provider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157529" y="995986"/>
            <a:ext cx="8828942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sz="2400" dirty="0"/>
              <a:t>Three </a:t>
            </a:r>
            <a:r>
              <a:rPr lang="en-AU" sz="2400" dirty="0"/>
              <a:t>common </a:t>
            </a:r>
            <a:r>
              <a:rPr sz="2400" dirty="0"/>
              <a:t>types </a:t>
            </a:r>
            <a:r>
              <a:rPr lang="en-AU" sz="2400" dirty="0"/>
              <a:t>of cloud services</a:t>
            </a:r>
            <a:r>
              <a:rPr sz="2400"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b="1" dirty="0"/>
              <a:t>Software as a service </a:t>
            </a:r>
            <a:r>
              <a:rPr lang="en-AU" dirty="0"/>
              <a:t>(SaaS)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AU" sz="2400" dirty="0"/>
              <a:t>SaaS delivers fully functional software on a subscription basis</a:t>
            </a:r>
            <a:r>
              <a:rPr lang="en-AU" sz="2200" dirty="0"/>
              <a:t>.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b="1" dirty="0"/>
              <a:t>Platform as a service</a:t>
            </a:r>
            <a:r>
              <a:rPr lang="en-AU" dirty="0"/>
              <a:t> (PaaS)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AU" sz="2400" dirty="0"/>
              <a:t>PaaS provides pre-configured environments for users to develop their application</a:t>
            </a:r>
            <a:r>
              <a:rPr sz="2400" dirty="0"/>
              <a:t>. 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b="1" dirty="0"/>
              <a:t>Infrastructure as a service </a:t>
            </a:r>
            <a:r>
              <a:rPr sz="2400" dirty="0"/>
              <a:t>(IaaS)</a:t>
            </a:r>
          </a:p>
          <a:p>
            <a:pPr lvl="2">
              <a:lnSpc>
                <a:spcPct val="81000"/>
              </a:lnSpc>
              <a:defRPr sz="1800"/>
            </a:pPr>
            <a:r>
              <a:rPr lang="en-US" sz="2400" dirty="0"/>
              <a:t>IaaS offers basic computing resources</a:t>
            </a:r>
            <a:r>
              <a:rPr sz="2400" dirty="0"/>
              <a:t>.</a:t>
            </a:r>
            <a:endParaRPr lang="en-AU" sz="2400" dirty="0"/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3944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315058" y="995985"/>
            <a:ext cx="8828942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sz="2400" dirty="0"/>
              <a:t>Three </a:t>
            </a:r>
            <a:r>
              <a:rPr lang="en-AU" sz="2400" dirty="0"/>
              <a:t>common </a:t>
            </a:r>
            <a:r>
              <a:rPr sz="2400" dirty="0"/>
              <a:t>types </a:t>
            </a:r>
            <a:r>
              <a:rPr lang="en-AU" sz="2400" dirty="0"/>
              <a:t>of cloud services</a:t>
            </a:r>
            <a:r>
              <a:rPr sz="2400"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dirty="0"/>
              <a:t>Software as a service (SaaS)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dirty="0"/>
              <a:t>Platform as a service (PaaS)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dirty="0"/>
              <a:t>Infrastructure as a service (IaaS)</a:t>
            </a:r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701540-0442-49CC-9047-3B1E21EDEF37}"/>
              </a:ext>
            </a:extLst>
          </p:cNvPr>
          <p:cNvSpPr txBox="1">
            <a:spLocks/>
          </p:cNvSpPr>
          <p:nvPr/>
        </p:nvSpPr>
        <p:spPr>
          <a:xfrm>
            <a:off x="0" y="3428998"/>
            <a:ext cx="8571035" cy="1752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/>
            </a:pPr>
            <a:endParaRPr lang="en-US" sz="2200" dirty="0"/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200"/>
            </a:pPr>
            <a:r>
              <a:rPr lang="en-US" sz="2400" dirty="0"/>
              <a:t>Other </a:t>
            </a:r>
            <a:r>
              <a:rPr lang="en-US" sz="2400" dirty="0" err="1"/>
              <a:t>XaaS</a:t>
            </a:r>
            <a:r>
              <a:rPr lang="en-US" sz="2400" dirty="0"/>
              <a:t> (anything as a service) types have been defined, but are less common</a:t>
            </a:r>
          </a:p>
          <a:p>
            <a:pPr lvl="2" fontAlgn="auto">
              <a:lnSpc>
                <a:spcPct val="81000"/>
              </a:lnSpc>
              <a:spcAft>
                <a:spcPts val="0"/>
              </a:spcAft>
              <a:buClrTx/>
              <a:buSzTx/>
              <a:defRPr sz="1800"/>
            </a:pPr>
            <a:r>
              <a:rPr lang="en-US" sz="2400" dirty="0"/>
              <a:t>Desktop as a service (</a:t>
            </a:r>
            <a:r>
              <a:rPr lang="en-US" sz="2400" dirty="0" err="1"/>
              <a:t>DaaS</a:t>
            </a:r>
            <a:r>
              <a:rPr lang="en-US" sz="2400" dirty="0"/>
              <a:t>)</a:t>
            </a:r>
          </a:p>
          <a:p>
            <a:pPr lvl="2" fontAlgn="auto">
              <a:lnSpc>
                <a:spcPct val="81000"/>
              </a:lnSpc>
              <a:spcAft>
                <a:spcPts val="0"/>
              </a:spcAft>
              <a:buClrTx/>
              <a:buSzTx/>
              <a:defRPr sz="1800"/>
            </a:pPr>
            <a:r>
              <a:rPr lang="en-US" sz="2400" dirty="0"/>
              <a:t>Network as a service (</a:t>
            </a:r>
            <a:r>
              <a:rPr lang="en-US" sz="2400" dirty="0" err="1"/>
              <a:t>NaaS</a:t>
            </a:r>
            <a:r>
              <a:rPr lang="en-US" sz="2400" dirty="0"/>
              <a:t>) </a:t>
            </a:r>
          </a:p>
          <a:p>
            <a:pPr lvl="2" fontAlgn="auto">
              <a:lnSpc>
                <a:spcPct val="81000"/>
              </a:lnSpc>
              <a:spcAft>
                <a:spcPts val="0"/>
              </a:spcAft>
              <a:buClrTx/>
              <a:buSzTx/>
              <a:defRPr sz="1800"/>
            </a:pPr>
            <a:r>
              <a:rPr lang="en-US" sz="2400" dirty="0"/>
              <a:t>...</a:t>
            </a:r>
          </a:p>
          <a:p>
            <a:pPr marL="685783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918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1"/>
          <p:cNvSpPr txBox="1">
            <a:spLocks noGrp="1"/>
          </p:cNvSpPr>
          <p:nvPr>
            <p:ph type="title"/>
          </p:nvPr>
        </p:nvSpPr>
        <p:spPr>
          <a:xfrm>
            <a:off x="325043" y="19398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Public</a:t>
            </a:r>
            <a:r>
              <a:rPr b="1" dirty="0"/>
              <a:t>/</a:t>
            </a:r>
            <a:r>
              <a:rPr lang="en-AU" b="1" dirty="0"/>
              <a:t>C</a:t>
            </a:r>
            <a:r>
              <a:rPr b="1" dirty="0" err="1"/>
              <a:t>ommunity</a:t>
            </a:r>
            <a:r>
              <a:rPr lang="en-AU" b="1" dirty="0"/>
              <a:t>/Private</a:t>
            </a:r>
            <a:r>
              <a:rPr b="1" dirty="0"/>
              <a:t> clouds</a:t>
            </a:r>
          </a:p>
        </p:txBody>
      </p:sp>
      <p:sp>
        <p:nvSpPr>
          <p:cNvPr id="545" name="Content Placeholder 2"/>
          <p:cNvSpPr txBox="1">
            <a:spLocks noGrp="1"/>
          </p:cNvSpPr>
          <p:nvPr>
            <p:ph idx="1"/>
          </p:nvPr>
        </p:nvSpPr>
        <p:spPr>
          <a:xfrm>
            <a:off x="781556" y="3772569"/>
            <a:ext cx="8328907" cy="197881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200" dirty="0"/>
              <a:t>Targeting different customers:</a:t>
            </a:r>
            <a:endParaRPr sz="2200" dirty="0"/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Public cloud: </a:t>
            </a:r>
            <a:r>
              <a:rPr sz="2200" dirty="0">
                <a:solidFill>
                  <a:srgbClr val="000000"/>
                </a:solidFill>
              </a:rPr>
              <a:t>open to </a:t>
            </a:r>
            <a:r>
              <a:rPr lang="en-AU" sz="2200" dirty="0">
                <a:solidFill>
                  <a:srgbClr val="000000"/>
                </a:solidFill>
              </a:rPr>
              <a:t>general public</a:t>
            </a:r>
            <a:r>
              <a:rPr sz="2200" dirty="0">
                <a:solidFill>
                  <a:srgbClr val="000000"/>
                </a:solidFill>
              </a:rPr>
              <a:t>. </a:t>
            </a:r>
            <a:endParaRPr lang="en-AU" sz="2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AWS, Microsoft Azure, Google </a:t>
            </a:r>
            <a:r>
              <a:rPr lang="en-AU" sz="1900" dirty="0">
                <a:solidFill>
                  <a:srgbClr val="000000"/>
                </a:solidFill>
              </a:rPr>
              <a:t>Compute</a:t>
            </a:r>
            <a:r>
              <a:rPr sz="1900" dirty="0">
                <a:solidFill>
                  <a:srgbClr val="000000"/>
                </a:solidFill>
              </a:rPr>
              <a:t> Engine</a:t>
            </a:r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Community cloud: </a:t>
            </a:r>
            <a:r>
              <a:rPr lang="en-AU" sz="2200" dirty="0">
                <a:solidFill>
                  <a:srgbClr val="000000"/>
                </a:solidFill>
              </a:rPr>
              <a:t>s</a:t>
            </a:r>
            <a:r>
              <a:rPr sz="2200" dirty="0">
                <a:solidFill>
                  <a:srgbClr val="000000"/>
                </a:solidFill>
              </a:rPr>
              <a:t>hared by </a:t>
            </a:r>
            <a:r>
              <a:rPr lang="en-US" sz="2200" dirty="0">
                <a:solidFill>
                  <a:srgbClr val="000000"/>
                </a:solidFill>
              </a:rPr>
              <a:t>multiple organizations with common interests and requirements.</a:t>
            </a: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</a:t>
            </a:r>
            <a:r>
              <a:rPr lang="en-AU" sz="1900" dirty="0">
                <a:solidFill>
                  <a:srgbClr val="000000"/>
                </a:solidFill>
              </a:rPr>
              <a:t>Healthcare Sectors</a:t>
            </a:r>
            <a:endParaRPr sz="1900" dirty="0">
              <a:solidFill>
                <a:srgbClr val="000000"/>
              </a:solidFill>
            </a:endParaRPr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Private cloud: </a:t>
            </a:r>
            <a:r>
              <a:rPr lang="en-AU" sz="2200" dirty="0">
                <a:solidFill>
                  <a:srgbClr val="000000"/>
                </a:solidFill>
              </a:rPr>
              <a:t>exclusively used by </a:t>
            </a:r>
            <a:r>
              <a:rPr sz="2200" dirty="0">
                <a:solidFill>
                  <a:srgbClr val="000000"/>
                </a:solidFill>
              </a:rPr>
              <a:t>a single organization. </a:t>
            </a:r>
            <a:endParaRPr lang="en-AU" sz="2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</a:t>
            </a:r>
            <a:r>
              <a:rPr lang="en-AU" sz="1900" dirty="0">
                <a:solidFill>
                  <a:srgbClr val="000000"/>
                </a:solidFill>
              </a:rPr>
              <a:t>Google’s internal </a:t>
            </a:r>
            <a:r>
              <a:rPr lang="en-AU" sz="1900" dirty="0" err="1">
                <a:solidFill>
                  <a:srgbClr val="000000"/>
                </a:solidFill>
              </a:rPr>
              <a:t>datacenter</a:t>
            </a: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55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82530" y="2094837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449" y="1867425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loud"/>
          <p:cNvSpPr/>
          <p:nvPr/>
        </p:nvSpPr>
        <p:spPr>
          <a:xfrm rot="268469">
            <a:off x="1754107" y="2455067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61162" y="185195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518" y="2053162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94" y="1638826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ounded Rectangle 29"/>
          <p:cNvSpPr/>
          <p:nvPr/>
        </p:nvSpPr>
        <p:spPr>
          <a:xfrm>
            <a:off x="4103046" y="1774559"/>
            <a:ext cx="382003" cy="50006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58" name="Cloud"/>
          <p:cNvSpPr/>
          <p:nvPr/>
        </p:nvSpPr>
        <p:spPr>
          <a:xfrm rot="268469">
            <a:off x="3732926" y="2433636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59" name="Cloud"/>
          <p:cNvSpPr/>
          <p:nvPr/>
        </p:nvSpPr>
        <p:spPr>
          <a:xfrm rot="268469">
            <a:off x="5804614" y="2405061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60" name="Rounded Rectangle 33"/>
          <p:cNvSpPr/>
          <p:nvPr/>
        </p:nvSpPr>
        <p:spPr>
          <a:xfrm>
            <a:off x="4581677" y="1774559"/>
            <a:ext cx="382003" cy="50006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38" y="2046018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94" y="1888856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68318" y="215913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04237" y="1830518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262" y="2217469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traight Arrow Connector 49"/>
          <p:cNvSpPr/>
          <p:nvPr/>
        </p:nvSpPr>
        <p:spPr>
          <a:xfrm flipH="1">
            <a:off x="4253064" y="2274620"/>
            <a:ext cx="40983" cy="3143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67" name="Straight Arrow Connector 51"/>
          <p:cNvSpPr/>
          <p:nvPr/>
        </p:nvSpPr>
        <p:spPr>
          <a:xfrm flipH="1">
            <a:off x="4538812" y="2274619"/>
            <a:ext cx="233864" cy="32147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grpSp>
        <p:nvGrpSpPr>
          <p:cNvPr id="571" name="Group 55"/>
          <p:cNvGrpSpPr/>
          <p:nvPr/>
        </p:nvGrpSpPr>
        <p:grpSpPr>
          <a:xfrm>
            <a:off x="1962071" y="2638952"/>
            <a:ext cx="645567" cy="321469"/>
            <a:chOff x="0" y="0"/>
            <a:chExt cx="860754" cy="428623"/>
          </a:xfrm>
        </p:grpSpPr>
        <p:pic>
          <p:nvPicPr>
            <p:cNvPr id="568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5" name="Group 56"/>
          <p:cNvGrpSpPr/>
          <p:nvPr/>
        </p:nvGrpSpPr>
        <p:grpSpPr>
          <a:xfrm>
            <a:off x="3940890" y="2610377"/>
            <a:ext cx="645567" cy="321469"/>
            <a:chOff x="0" y="0"/>
            <a:chExt cx="860754" cy="428623"/>
          </a:xfrm>
        </p:grpSpPr>
        <p:pic>
          <p:nvPicPr>
            <p:cNvPr id="572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3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60"/>
          <p:cNvGrpSpPr/>
          <p:nvPr/>
        </p:nvGrpSpPr>
        <p:grpSpPr>
          <a:xfrm>
            <a:off x="6012578" y="2603233"/>
            <a:ext cx="645567" cy="321469"/>
            <a:chOff x="0" y="0"/>
            <a:chExt cx="860754" cy="428623"/>
          </a:xfrm>
        </p:grpSpPr>
        <p:pic>
          <p:nvPicPr>
            <p:cNvPr id="576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TextBox 64"/>
          <p:cNvSpPr txBox="1"/>
          <p:nvPr/>
        </p:nvSpPr>
        <p:spPr>
          <a:xfrm>
            <a:off x="3958979" y="1401606"/>
            <a:ext cx="6094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151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rPr sz="1100" dirty="0">
                <a:latin typeface="+mn-lt"/>
              </a:rPr>
              <a:t>Company</a:t>
            </a:r>
            <a:br>
              <a:rPr sz="1100" dirty="0">
                <a:latin typeface="+mn-lt"/>
              </a:rPr>
            </a:br>
            <a:r>
              <a:rPr sz="1100" dirty="0">
                <a:latin typeface="+mn-lt"/>
              </a:rPr>
              <a:t>A</a:t>
            </a:r>
          </a:p>
        </p:txBody>
      </p:sp>
      <p:sp>
        <p:nvSpPr>
          <p:cNvPr id="581" name="TextBox 65"/>
          <p:cNvSpPr txBox="1"/>
          <p:nvPr/>
        </p:nvSpPr>
        <p:spPr>
          <a:xfrm>
            <a:off x="4545015" y="1401606"/>
            <a:ext cx="6094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151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rPr sz="1100" dirty="0">
                <a:latin typeface="+mn-lt"/>
              </a:rPr>
              <a:t>Company</a:t>
            </a:r>
            <a:br>
              <a:rPr sz="1100" dirty="0">
                <a:latin typeface="+mn-lt"/>
              </a:rPr>
            </a:br>
            <a:r>
              <a:rPr sz="1100" dirty="0">
                <a:latin typeface="+mn-lt"/>
              </a:rPr>
              <a:t>B</a:t>
            </a:r>
          </a:p>
        </p:txBody>
      </p:sp>
      <p:sp>
        <p:nvSpPr>
          <p:cNvPr id="582" name="Rounded Rectangle 66"/>
          <p:cNvSpPr/>
          <p:nvPr/>
        </p:nvSpPr>
        <p:spPr>
          <a:xfrm>
            <a:off x="5681811" y="2067453"/>
            <a:ext cx="1307308" cy="1121569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83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347" y="2167463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684" y="1917431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297" y="1753124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4256" y="2009112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281" y="1781700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28" y="2124599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991" y="2224612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453" y="2110312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28" y="2331768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047" y="2417493"/>
            <a:ext cx="208360" cy="208360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traight Arrow Connector 79"/>
          <p:cNvSpPr/>
          <p:nvPr/>
        </p:nvSpPr>
        <p:spPr>
          <a:xfrm>
            <a:off x="2009928" y="2353199"/>
            <a:ext cx="100013" cy="25003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4" name="Straight Arrow Connector 81"/>
          <p:cNvSpPr/>
          <p:nvPr/>
        </p:nvSpPr>
        <p:spPr>
          <a:xfrm>
            <a:off x="2117083" y="2017445"/>
            <a:ext cx="121445" cy="56435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5" name="Straight Arrow Connector 83"/>
          <p:cNvSpPr/>
          <p:nvPr/>
        </p:nvSpPr>
        <p:spPr>
          <a:xfrm flipH="1">
            <a:off x="2402831" y="2057926"/>
            <a:ext cx="61319" cy="51673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6" name="Straight Arrow Connector 85"/>
          <p:cNvSpPr/>
          <p:nvPr/>
        </p:nvSpPr>
        <p:spPr>
          <a:xfrm>
            <a:off x="1724175" y="2138885"/>
            <a:ext cx="257176" cy="47863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7" name="Straight Arrow Connector 87"/>
          <p:cNvSpPr/>
          <p:nvPr/>
        </p:nvSpPr>
        <p:spPr>
          <a:xfrm flipH="1">
            <a:off x="2595712" y="2146034"/>
            <a:ext cx="185739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713" y="1710262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Straight Arrow Connector 90"/>
          <p:cNvSpPr/>
          <p:nvPr/>
        </p:nvSpPr>
        <p:spPr>
          <a:xfrm>
            <a:off x="5924700" y="2410349"/>
            <a:ext cx="200027" cy="15002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600" name="Straight Arrow Connector 92"/>
          <p:cNvSpPr/>
          <p:nvPr/>
        </p:nvSpPr>
        <p:spPr>
          <a:xfrm flipH="1">
            <a:off x="6560495" y="2353198"/>
            <a:ext cx="128588" cy="20717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601" name="Straight Arrow Connector 94"/>
          <p:cNvSpPr/>
          <p:nvPr/>
        </p:nvSpPr>
        <p:spPr>
          <a:xfrm>
            <a:off x="6177707" y="2332962"/>
            <a:ext cx="104180" cy="23455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60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11593" y="1780512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49" y="1617394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40230" y="158763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0168" y="1466186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81" y="1738837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24" y="1445944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11718" y="1773369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486" y="1745981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930" y="1524526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TextBox 104"/>
          <p:cNvSpPr txBox="1"/>
          <p:nvPr/>
        </p:nvSpPr>
        <p:spPr>
          <a:xfrm>
            <a:off x="2056248" y="3149115"/>
            <a:ext cx="4459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Public</a:t>
            </a:r>
          </a:p>
        </p:txBody>
      </p:sp>
      <p:sp>
        <p:nvSpPr>
          <p:cNvPr id="612" name="TextBox 105"/>
          <p:cNvSpPr txBox="1"/>
          <p:nvPr/>
        </p:nvSpPr>
        <p:spPr>
          <a:xfrm>
            <a:off x="3888918" y="3170546"/>
            <a:ext cx="79540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Community</a:t>
            </a:r>
          </a:p>
        </p:txBody>
      </p:sp>
      <p:sp>
        <p:nvSpPr>
          <p:cNvPr id="613" name="TextBox 106"/>
          <p:cNvSpPr txBox="1"/>
          <p:nvPr/>
        </p:nvSpPr>
        <p:spPr>
          <a:xfrm>
            <a:off x="6099593" y="3184834"/>
            <a:ext cx="50314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Private</a:t>
            </a:r>
          </a:p>
        </p:txBody>
      </p:sp>
      <p:pic>
        <p:nvPicPr>
          <p:cNvPr id="614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5590" y="2624665"/>
            <a:ext cx="349937" cy="34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551" y="2617521"/>
            <a:ext cx="349937" cy="34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484" y="1817419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647" y="2024587"/>
            <a:ext cx="208360" cy="208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47108"/>
            <a:ext cx="7765322" cy="2355097"/>
          </a:xfrm>
        </p:spPr>
        <p:txBody>
          <a:bodyPr>
            <a:normAutofit/>
          </a:bodyPr>
          <a:lstStyle/>
          <a:p>
            <a:r>
              <a:rPr lang="en-AU" altLang="zh-CN" sz="2800" dirty="0"/>
              <a:t>I</a:t>
            </a:r>
            <a:r>
              <a:rPr lang="en-US" altLang="zh-CN" sz="2800" dirty="0" err="1"/>
              <a:t>ntroduction</a:t>
            </a:r>
            <a:r>
              <a:rPr lang="en-US" altLang="zh-CN" sz="2800" dirty="0"/>
              <a:t> to virtualization</a:t>
            </a:r>
            <a:endParaRPr lang="en-AU" sz="2800" dirty="0"/>
          </a:p>
          <a:p>
            <a:r>
              <a:rPr lang="en-AU" sz="2800" dirty="0"/>
              <a:t>Introduction to AWS</a:t>
            </a:r>
          </a:p>
          <a:p>
            <a:r>
              <a:rPr lang="en-AU" sz="2800" dirty="0"/>
              <a:t>Lab report submission, marking guidelines and AWS resources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5" y="292238"/>
            <a:ext cx="7568747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1" y="157643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5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Q1: What is </a:t>
            </a:r>
            <a:r>
              <a:rPr lang="en-AU" sz="2200" dirty="0" err="1"/>
              <a:t>XaaS</a:t>
            </a:r>
            <a:r>
              <a:rPr lang="en-AU" sz="2200" dirty="0"/>
              <a:t> cloud computing? </a:t>
            </a:r>
            <a:r>
              <a:rPr lang="en-US" sz="2200" dirty="0"/>
              <a:t>Describe three different services of </a:t>
            </a:r>
            <a:r>
              <a:rPr lang="en-US" sz="2200" dirty="0" err="1"/>
              <a:t>XaaS</a:t>
            </a:r>
            <a:r>
              <a:rPr lang="en-US" sz="2200" dirty="0"/>
              <a:t> cloud computing can provide and a specific example of each service.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1" y="157643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Q1: What is </a:t>
            </a:r>
            <a:r>
              <a:rPr lang="en-AU" sz="2200" dirty="0" err="1"/>
              <a:t>XaaS</a:t>
            </a:r>
            <a:r>
              <a:rPr lang="en-AU" sz="2200" dirty="0"/>
              <a:t> cloud computing? </a:t>
            </a:r>
            <a:r>
              <a:rPr lang="en-US" sz="2200" dirty="0"/>
              <a:t>Describe three different services of </a:t>
            </a:r>
            <a:r>
              <a:rPr lang="en-US" sz="2200" dirty="0" err="1"/>
              <a:t>XaaS</a:t>
            </a:r>
            <a:r>
              <a:rPr lang="en-US" sz="2200" dirty="0"/>
              <a:t> cloud computing can provide and a specific example of each service.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solidFill>
                  <a:srgbClr val="374151"/>
                </a:solidFill>
                <a:latin typeface="Söhne"/>
              </a:rPr>
              <a:t>[</a:t>
            </a:r>
            <a:r>
              <a:rPr lang="en-US" sz="2200" dirty="0"/>
              <a:t>1 mark] Cloud computing offers a range of services, referred to as "</a:t>
            </a:r>
            <a:r>
              <a:rPr lang="en-US" sz="2200" dirty="0" err="1"/>
              <a:t>XaaS</a:t>
            </a:r>
            <a:r>
              <a:rPr lang="en-US" sz="2200" dirty="0"/>
              <a:t>," which stands for "Anything as a Service."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Infrastructure as a Service that provides basic virtualized computing resources. An example is AWS EC2.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Platform as a Service that provides </a:t>
            </a:r>
            <a:r>
              <a:rPr lang="en-US" sz="2200" dirty="0"/>
              <a:t>pre-configured environments for developers to build, deploy, and manage applications. An examples is </a:t>
            </a:r>
            <a:r>
              <a:rPr lang="en-AU" sz="2200" dirty="0"/>
              <a:t>Google App Engine or Heroku</a:t>
            </a:r>
            <a:r>
              <a:rPr lang="en-US" sz="22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 [2 marks] Software as a Service that delivers functional software. An example is </a:t>
            </a:r>
            <a:r>
              <a:rPr lang="en-AU" sz="2200" dirty="0"/>
              <a:t>Microsoft 365 office or Google workplace.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15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05" y="195092"/>
            <a:ext cx="5689777" cy="10627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AWS: </a:t>
            </a:r>
            <a:r>
              <a:rPr lang="en-US" sz="3600" b="1" dirty="0"/>
              <a:t>the leading cloud providing a wide range of services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D0770-D98E-42F9-9FD1-4406C9105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00" y="1428533"/>
            <a:ext cx="2765793" cy="4725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6EBB7-534D-4911-9083-CAC48B38B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1428534"/>
            <a:ext cx="2972853" cy="47250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903BA2-D6DD-4A15-8F26-AC58FF94AA1A}"/>
              </a:ext>
            </a:extLst>
          </p:cNvPr>
          <p:cNvSpPr txBox="1">
            <a:spLocks/>
          </p:cNvSpPr>
          <p:nvPr/>
        </p:nvSpPr>
        <p:spPr>
          <a:xfrm>
            <a:off x="334505" y="195092"/>
            <a:ext cx="5564271" cy="1062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b="1"/>
              <a:t>AWS: </a:t>
            </a:r>
            <a:r>
              <a:rPr lang="en-US" sz="3600" b="1"/>
              <a:t>the leading cloud providing a wide range of services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6ED463-AD73-42C8-9BEB-2CA5574DFB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4505" y="1257883"/>
            <a:ext cx="8328907" cy="197881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000" dirty="0"/>
              <a:t>The services satisfy different needs of customers.</a:t>
            </a:r>
            <a:r>
              <a:rPr lang="en-US" sz="2000" dirty="0"/>
              <a:t> </a:t>
            </a:r>
          </a:p>
          <a:p>
            <a:pPr lvl="1">
              <a:defRPr sz="2500"/>
            </a:pPr>
            <a:r>
              <a:rPr lang="en-US" sz="2000" dirty="0"/>
              <a:t>e.g., build a web application</a:t>
            </a:r>
            <a:endParaRPr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72571-E0DE-4A5D-A851-81F8C5BB1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5" y="2320674"/>
            <a:ext cx="7469970" cy="35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0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FileZilla + FTP server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81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FileZilla + FTP server</a:t>
            </a:r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Amazon.com (early version)</a:t>
            </a:r>
            <a:endParaRPr lang="en-US" sz="200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1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5671387"/>
          </a:xfrm>
        </p:spPr>
        <p:txBody>
          <a:bodyPr>
            <a:normAutofit/>
          </a:bodyPr>
          <a:lstStyle/>
          <a:p>
            <a:r>
              <a:rPr lang="en-US" sz="2000" dirty="0"/>
              <a:t>It is the structural design and organization of a software application. </a:t>
            </a:r>
          </a:p>
          <a:p>
            <a:endParaRPr lang="en-US" sz="2000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FileZilla + FTP server</a:t>
            </a:r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Amazon.com (early version)</a:t>
            </a:r>
            <a:endParaRPr lang="en-US" sz="2000" dirty="0"/>
          </a:p>
          <a:p>
            <a:pPr lvl="1"/>
            <a:r>
              <a:rPr lang="en-US" sz="2000" dirty="0"/>
              <a:t>Cloud-based serverless architecture: known as Function-as-a-Service, where the cloud provider provisions, maintains and scales applications.</a:t>
            </a:r>
          </a:p>
          <a:p>
            <a:pPr lvl="2"/>
            <a:r>
              <a:rPr lang="en-US" sz="2000" dirty="0"/>
              <a:t>e.g.,  AWS Lambda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0" y="293409"/>
            <a:ext cx="6589060" cy="1014223"/>
          </a:xfrm>
        </p:spPr>
        <p:txBody>
          <a:bodyPr>
            <a:normAutofit/>
          </a:bodyPr>
          <a:lstStyle/>
          <a:p>
            <a:r>
              <a:rPr lang="en-US" b="1" dirty="0"/>
              <a:t>Deploying an application onto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9239"/>
            <a:ext cx="7886701" cy="2938461"/>
          </a:xfrm>
        </p:spPr>
        <p:txBody>
          <a:bodyPr>
            <a:normAutofit/>
          </a:bodyPr>
          <a:lstStyle/>
          <a:p>
            <a:pPr lvl="1"/>
            <a:r>
              <a:rPr lang="en-AU" sz="2400" dirty="0"/>
              <a:t>Elastic Compute Cloud (EC2): an EC2 instance is a virtual machine that runs </a:t>
            </a:r>
            <a:r>
              <a:rPr lang="en-US" sz="2400" dirty="0"/>
              <a:t>a Windows or Linux OS. It is essentially running on Virtual Machine Monitor (VMM).</a:t>
            </a:r>
          </a:p>
          <a:p>
            <a:pPr lvl="1"/>
            <a:endParaRPr lang="en-US" sz="2400" dirty="0"/>
          </a:p>
          <a:p>
            <a:pPr lvl="1"/>
            <a:r>
              <a:rPr lang="en-AU" sz="2400" dirty="0"/>
              <a:t>Elastic Container Service (ECS): </a:t>
            </a:r>
            <a:r>
              <a:rPr lang="en-US" sz="2400" dirty="0"/>
              <a:t>a customized environment provided by an EC2 instance.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89" y="46038"/>
            <a:ext cx="5986159" cy="856376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89" y="888120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Sign in to the AWS Management Console: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</a:t>
            </a:r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AU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https://489389878001.signin.aws.amazon.com/console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Navigate to EC2 Dashboard and Click “Launch instance”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C9040-90C3-4816-9EB3-AB9BDADD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33" y="2564296"/>
            <a:ext cx="6090715" cy="36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5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itle 1"/>
          <p:cNvSpPr txBox="1">
            <a:spLocks noGrp="1"/>
          </p:cNvSpPr>
          <p:nvPr>
            <p:ph type="title"/>
          </p:nvPr>
        </p:nvSpPr>
        <p:spPr>
          <a:xfrm>
            <a:off x="367393" y="292238"/>
            <a:ext cx="7886700" cy="775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b="1" dirty="0"/>
              <a:t>Virtualization: the core technique of cloud computing</a:t>
            </a:r>
            <a:endParaRPr sz="2800" b="1" dirty="0"/>
          </a:p>
        </p:txBody>
      </p:sp>
      <p:sp>
        <p:nvSpPr>
          <p:cNvPr id="6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67443" y="4126599"/>
            <a:ext cx="8048819" cy="19911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8020" indent="-168020" defTabSz="672083">
              <a:lnSpc>
                <a:spcPct val="81000"/>
              </a:lnSpc>
              <a:spcBef>
                <a:spcPts val="675"/>
              </a:spcBef>
              <a:defRPr sz="2450"/>
            </a:pPr>
            <a:r>
              <a:rPr lang="en-AU" sz="2000" dirty="0"/>
              <a:t>Suppose A</a:t>
            </a:r>
            <a:r>
              <a:rPr sz="2000" dirty="0"/>
              <a:t>lice has a machine with </a:t>
            </a:r>
            <a:r>
              <a:rPr lang="en-AU" sz="2000" dirty="0"/>
              <a:t>16</a:t>
            </a:r>
            <a:r>
              <a:rPr sz="2000" dirty="0"/>
              <a:t> CPUs and </a:t>
            </a:r>
            <a:r>
              <a:rPr lang="en-AU" sz="2000" dirty="0"/>
              <a:t>64</a:t>
            </a:r>
            <a:r>
              <a:rPr sz="2000" dirty="0"/>
              <a:t> GB of memory</a:t>
            </a:r>
            <a:r>
              <a:rPr lang="en-AU" sz="2000" dirty="0"/>
              <a:t>. There are </a:t>
            </a:r>
            <a:r>
              <a:rPr sz="2000" dirty="0"/>
              <a:t>three customers: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Bob </a:t>
            </a:r>
            <a:r>
              <a:rPr lang="en-AU" sz="2000" dirty="0"/>
              <a:t>wants a machine with 8</a:t>
            </a:r>
            <a:r>
              <a:rPr sz="2000" dirty="0"/>
              <a:t> 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32 </a:t>
            </a:r>
            <a:r>
              <a:rPr sz="2000" dirty="0"/>
              <a:t>GB of memory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Charlie </a:t>
            </a:r>
            <a:r>
              <a:rPr lang="en-AU" sz="2000" dirty="0"/>
              <a:t>wants a machine with 8 </a:t>
            </a:r>
            <a:r>
              <a:rPr sz="2000" dirty="0"/>
              <a:t>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32 </a:t>
            </a:r>
            <a:r>
              <a:rPr sz="2000" dirty="0"/>
              <a:t>GB of memory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Daniel </a:t>
            </a:r>
            <a:r>
              <a:rPr lang="en-AU" sz="2000" dirty="0"/>
              <a:t>wants a machine with 4</a:t>
            </a:r>
            <a:r>
              <a:rPr sz="2000" dirty="0"/>
              <a:t> 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8 </a:t>
            </a:r>
            <a:r>
              <a:rPr sz="2000" dirty="0"/>
              <a:t>GB of memory</a:t>
            </a:r>
          </a:p>
        </p:txBody>
      </p:sp>
      <p:pic>
        <p:nvPicPr>
          <p:cNvPr id="667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187" y="2155466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12" y="2613859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53122" y="1943537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64" y="2750780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TextBox 9"/>
          <p:cNvSpPr txBox="1"/>
          <p:nvPr/>
        </p:nvSpPr>
        <p:spPr>
          <a:xfrm>
            <a:off x="1350782" y="3193692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2729" y="222214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icture 14" descr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29971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98" y="222214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873" y="260790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354" y="26150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icture 23" descr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29971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26" descr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2471" y="31114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icture 27" descr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384" y="31114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icture 28" descr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321856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icture 29" descr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321856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icture 30" descr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3325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icture 31" descr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3325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icture 5" descr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167410" y="3286560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TextBox 33"/>
          <p:cNvSpPr txBox="1"/>
          <p:nvPr/>
        </p:nvSpPr>
        <p:spPr>
          <a:xfrm>
            <a:off x="5193276" y="2265005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686" name="TextBox 34"/>
          <p:cNvSpPr txBox="1"/>
          <p:nvPr/>
        </p:nvSpPr>
        <p:spPr>
          <a:xfrm>
            <a:off x="5103690" y="2979380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687" name="TextBox 35"/>
          <p:cNvSpPr txBox="1"/>
          <p:nvPr/>
        </p:nvSpPr>
        <p:spPr>
          <a:xfrm>
            <a:off x="5140485" y="3665180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grpSp>
        <p:nvGrpSpPr>
          <p:cNvPr id="693" name="Cloud Callout 36"/>
          <p:cNvGrpSpPr/>
          <p:nvPr/>
        </p:nvGrpSpPr>
        <p:grpSpPr>
          <a:xfrm>
            <a:off x="5443813" y="1231398"/>
            <a:ext cx="1231496" cy="834644"/>
            <a:chOff x="0" y="0"/>
            <a:chExt cx="1641993" cy="1112858"/>
          </a:xfrm>
        </p:grpSpPr>
        <p:sp>
          <p:nvSpPr>
            <p:cNvPr id="688" name="Shape"/>
            <p:cNvSpPr/>
            <p:nvPr/>
          </p:nvSpPr>
          <p:spPr>
            <a:xfrm>
              <a:off x="58746" y="0"/>
              <a:ext cx="1583248" cy="92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89" name="Circle"/>
            <p:cNvSpPr/>
            <p:nvPr/>
          </p:nvSpPr>
          <p:spPr>
            <a:xfrm>
              <a:off x="191421" y="825352"/>
              <a:ext cx="153989" cy="15398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0" name="Circle"/>
            <p:cNvSpPr/>
            <p:nvPr/>
          </p:nvSpPr>
          <p:spPr>
            <a:xfrm>
              <a:off x="75293" y="958989"/>
              <a:ext cx="102659" cy="10265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1" name="Circle"/>
            <p:cNvSpPr/>
            <p:nvPr/>
          </p:nvSpPr>
          <p:spPr>
            <a:xfrm>
              <a:off x="0" y="1061528"/>
              <a:ext cx="51331" cy="5133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2" name="Shape"/>
            <p:cNvSpPr/>
            <p:nvPr/>
          </p:nvSpPr>
          <p:spPr>
            <a:xfrm>
              <a:off x="139140" y="47072"/>
              <a:ext cx="1450783" cy="7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699" name="Cloud Callout 37"/>
          <p:cNvGrpSpPr/>
          <p:nvPr/>
        </p:nvGrpSpPr>
        <p:grpSpPr>
          <a:xfrm>
            <a:off x="5514656" y="1910492"/>
            <a:ext cx="1687973" cy="882266"/>
            <a:chOff x="0" y="0"/>
            <a:chExt cx="2250628" cy="1176353"/>
          </a:xfrm>
        </p:grpSpPr>
        <p:sp>
          <p:nvSpPr>
            <p:cNvPr id="694" name="Shape"/>
            <p:cNvSpPr/>
            <p:nvPr/>
          </p:nvSpPr>
          <p:spPr>
            <a:xfrm>
              <a:off x="621474" y="0"/>
              <a:ext cx="1629155" cy="11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5" name="Circle"/>
            <p:cNvSpPr/>
            <p:nvPr/>
          </p:nvSpPr>
          <p:spPr>
            <a:xfrm>
              <a:off x="434696" y="842973"/>
              <a:ext cx="184151" cy="18415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6" name="Circle"/>
            <p:cNvSpPr/>
            <p:nvPr/>
          </p:nvSpPr>
          <p:spPr>
            <a:xfrm>
              <a:off x="189098" y="990966"/>
              <a:ext cx="122767" cy="1227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7" name="Circle"/>
            <p:cNvSpPr/>
            <p:nvPr/>
          </p:nvSpPr>
          <p:spPr>
            <a:xfrm>
              <a:off x="0" y="1114969"/>
              <a:ext cx="61385" cy="6138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8" name="Shape"/>
            <p:cNvSpPr/>
            <p:nvPr/>
          </p:nvSpPr>
          <p:spPr>
            <a:xfrm>
              <a:off x="704199" y="56292"/>
              <a:ext cx="1492850" cy="9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05" name="Cloud Callout 38"/>
          <p:cNvGrpSpPr/>
          <p:nvPr/>
        </p:nvGrpSpPr>
        <p:grpSpPr>
          <a:xfrm>
            <a:off x="5514276" y="2810029"/>
            <a:ext cx="1239505" cy="651346"/>
            <a:chOff x="0" y="0"/>
            <a:chExt cx="1652671" cy="868459"/>
          </a:xfrm>
        </p:grpSpPr>
        <p:sp>
          <p:nvSpPr>
            <p:cNvPr id="700" name="Shape"/>
            <p:cNvSpPr/>
            <p:nvPr/>
          </p:nvSpPr>
          <p:spPr>
            <a:xfrm>
              <a:off x="374628" y="0"/>
              <a:ext cx="1278044" cy="86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1" name="Circle"/>
            <p:cNvSpPr/>
            <p:nvPr/>
          </p:nvSpPr>
          <p:spPr>
            <a:xfrm>
              <a:off x="260721" y="632747"/>
              <a:ext cx="144463" cy="144463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2" name="Circle"/>
            <p:cNvSpPr/>
            <p:nvPr/>
          </p:nvSpPr>
          <p:spPr>
            <a:xfrm>
              <a:off x="108028" y="728055"/>
              <a:ext cx="96309" cy="9630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3" name="Circle"/>
            <p:cNvSpPr/>
            <p:nvPr/>
          </p:nvSpPr>
          <p:spPr>
            <a:xfrm>
              <a:off x="0" y="805366"/>
              <a:ext cx="48155" cy="4815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4" name="Shape"/>
            <p:cNvSpPr/>
            <p:nvPr/>
          </p:nvSpPr>
          <p:spPr>
            <a:xfrm>
              <a:off x="439525" y="44160"/>
              <a:ext cx="1171114" cy="7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pic>
        <p:nvPicPr>
          <p:cNvPr id="706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035" y="1386323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Picture 40" descr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977" y="14326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icture 41" descr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5834" y="15469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Picture 42" descr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977" y="165408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535" y="20292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304" y="20292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icture 45" descr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446" y="248276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360" y="29436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icture 47" descr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29185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icture 48" descr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015" y="3032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icture 49" descr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313998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icture 50" descr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3247141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TextBox 51"/>
          <p:cNvSpPr txBox="1"/>
          <p:nvPr/>
        </p:nvSpPr>
        <p:spPr>
          <a:xfrm>
            <a:off x="1816559" y="3458011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20EBB34-6A03-481E-8D5B-8EF6000EF263}"/>
              </a:ext>
            </a:extLst>
          </p:cNvPr>
          <p:cNvSpPr txBox="1">
            <a:spLocks/>
          </p:cNvSpPr>
          <p:nvPr/>
        </p:nvSpPr>
        <p:spPr>
          <a:xfrm>
            <a:off x="789487" y="5779943"/>
            <a:ext cx="7086600" cy="6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020" indent="-168020" defTabSz="672083" fontAlgn="auto">
              <a:lnSpc>
                <a:spcPct val="81000"/>
              </a:lnSpc>
              <a:spcBef>
                <a:spcPts val="675"/>
              </a:spcBef>
              <a:spcAft>
                <a:spcPts val="0"/>
              </a:spcAft>
              <a:buClrTx/>
              <a:buSzTx/>
              <a:defRPr sz="2450"/>
            </a:pPr>
            <a:r>
              <a:rPr lang="en-US" sz="2000" dirty="0"/>
              <a:t>What should Alice do?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“Name and tags”: In this step, </a:t>
            </a:r>
            <a:r>
              <a:rPr lang="en-US" sz="2000" dirty="0"/>
              <a:t>we add a tag for the instance.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E41EB-ADD8-45F9-A71A-30B5E7C2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" y="1749549"/>
            <a:ext cx="7035502" cy="36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Application and OS Images (Amazon Machine Image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)”: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select an AMI that suits our requirements.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3038-5DB1-44F9-B05B-2DE5DC652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7" y="2195509"/>
            <a:ext cx="7516274" cy="36771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FEAA80-B9E0-4C32-9EE0-AE320D4223ED}"/>
              </a:ext>
            </a:extLst>
          </p:cNvPr>
          <p:cNvCxnSpPr/>
          <p:nvPr/>
        </p:nvCxnSpPr>
        <p:spPr>
          <a:xfrm>
            <a:off x="817931" y="3256917"/>
            <a:ext cx="729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09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8443C-FBCF-44EA-B556-90232DD0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0" y="770173"/>
            <a:ext cx="8572280" cy="492577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9BDE62-5C63-4D0C-B529-41C5611BD3F6}"/>
              </a:ext>
            </a:extLst>
          </p:cNvPr>
          <p:cNvCxnSpPr>
            <a:cxnSpLocks/>
          </p:cNvCxnSpPr>
          <p:nvPr/>
        </p:nvCxnSpPr>
        <p:spPr>
          <a:xfrm>
            <a:off x="403861" y="4297125"/>
            <a:ext cx="845427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42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07" y="136211"/>
            <a:ext cx="6065986" cy="98059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Geographical</a:t>
            </a:r>
            <a:r>
              <a:rPr lang="en-US" altLang="zh-CN" b="1" dirty="0"/>
              <a:t> location of an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06" y="1053044"/>
            <a:ext cx="8648993" cy="1470023"/>
          </a:xfrm>
        </p:spPr>
        <p:txBody>
          <a:bodyPr>
            <a:normAutofit/>
          </a:bodyPr>
          <a:lstStyle/>
          <a:p>
            <a:r>
              <a:rPr lang="en-US" sz="2000" dirty="0"/>
              <a:t>AWS region:</a:t>
            </a:r>
          </a:p>
          <a:p>
            <a:pPr lvl="1"/>
            <a:r>
              <a:rPr lang="en-US" sz="2000" dirty="0"/>
              <a:t>Geographical locations of AWS data centers around the world, known as “Regions”, identified by names such as “</a:t>
            </a:r>
            <a:r>
              <a:rPr lang="en-AU" sz="2000" dirty="0"/>
              <a:t>us-west-2” (US West-Oregon). </a:t>
            </a:r>
            <a:endParaRPr lang="en-US" sz="2000" dirty="0"/>
          </a:p>
          <a:p>
            <a:pPr marL="457189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529FF-9918-4CDF-9A69-DCDEBD7BF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3" y="2743200"/>
            <a:ext cx="3471333" cy="36557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248F79-A919-45A5-892C-21BD94F1A07D}"/>
              </a:ext>
            </a:extLst>
          </p:cNvPr>
          <p:cNvCxnSpPr>
            <a:cxnSpLocks/>
          </p:cNvCxnSpPr>
          <p:nvPr/>
        </p:nvCxnSpPr>
        <p:spPr>
          <a:xfrm>
            <a:off x="2836333" y="4158488"/>
            <a:ext cx="33267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08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3038-5DB1-44F9-B05B-2DE5DC652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1" y="770176"/>
            <a:ext cx="7516274" cy="3156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D2EAF-88A1-4C00-83A3-14FB8A1C7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83" y="2348359"/>
            <a:ext cx="7185030" cy="38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53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Instance type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select an appropriate instance type.</a:t>
            </a:r>
          </a:p>
          <a:p>
            <a:pPr marL="685800" lvl="2" indent="0">
              <a:buNone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47B24-6631-498E-90C1-F778E717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2" y="2416426"/>
            <a:ext cx="7659169" cy="20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94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Instance type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”</a:t>
            </a:r>
          </a:p>
          <a:p>
            <a:pPr marL="342900" lvl="1" indent="0">
              <a:buNone/>
            </a:pPr>
            <a:r>
              <a:rPr lang="en-US" sz="1800" dirty="0">
                <a:solidFill>
                  <a:srgbClr val="16191F"/>
                </a:solidFill>
                <a:latin typeface="Amazon Ember"/>
              </a:rPr>
              <a:t>     What does Architecture mean?</a:t>
            </a:r>
            <a:endParaRPr lang="en-AU" sz="18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BD9678-51A4-4B42-9BD2-9B08399E4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1" y="1786428"/>
            <a:ext cx="8516619" cy="34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2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“Key pair (login)”: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can select/create a key pair (SSH key) for secure access to our first instance. 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24D8D-7B97-4B60-B8B9-D0F4AF47FC1F}"/>
              </a:ext>
            </a:extLst>
          </p:cNvPr>
          <p:cNvCxnSpPr>
            <a:cxnSpLocks/>
          </p:cNvCxnSpPr>
          <p:nvPr/>
        </p:nvCxnSpPr>
        <p:spPr>
          <a:xfrm>
            <a:off x="6336791" y="4464973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002AB4-BA78-4B95-82E5-B41EF6D2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" y="2607339"/>
            <a:ext cx="712569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93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“Key pair (login)”: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DA8311-BE9F-4180-85DE-A6459755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711" y="1753094"/>
            <a:ext cx="5563376" cy="46774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6E048-4147-459B-A7E8-0FD0BEA0A81C}"/>
              </a:ext>
            </a:extLst>
          </p:cNvPr>
          <p:cNvCxnSpPr>
            <a:cxnSpLocks/>
          </p:cNvCxnSpPr>
          <p:nvPr/>
        </p:nvCxnSpPr>
        <p:spPr>
          <a:xfrm>
            <a:off x="1237576" y="5283638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26A930-FF25-457C-9280-5FC358D195E9}"/>
              </a:ext>
            </a:extLst>
          </p:cNvPr>
          <p:cNvCxnSpPr>
            <a:cxnSpLocks/>
          </p:cNvCxnSpPr>
          <p:nvPr/>
        </p:nvCxnSpPr>
        <p:spPr>
          <a:xfrm>
            <a:off x="1290018" y="5706385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71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marL="342900" lvl="1" indent="0">
              <a:buNone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C8027-A088-4927-8452-F77F2E16F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2010262"/>
            <a:ext cx="741148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1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53" descr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91" y="2723820"/>
            <a:ext cx="447566" cy="447616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542235" y="3787443"/>
            <a:ext cx="8306476" cy="1462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9735" indent="-169735" defTabSz="678941">
              <a:spcBef>
                <a:spcPts val="675"/>
              </a:spcBef>
              <a:defRPr sz="2772"/>
            </a:pPr>
            <a:r>
              <a:rPr sz="2000" dirty="0"/>
              <a:t>Alice </a:t>
            </a:r>
            <a:r>
              <a:rPr lang="en-AU" sz="2000" dirty="0"/>
              <a:t>installs a virtual machine monitor (VMM) and provides</a:t>
            </a:r>
            <a:r>
              <a:rPr sz="2000" dirty="0"/>
              <a:t> each customer</a:t>
            </a:r>
            <a:r>
              <a:rPr lang="en-AU" sz="2000" dirty="0"/>
              <a:t> with </a:t>
            </a:r>
            <a:r>
              <a:rPr sz="2000" dirty="0"/>
              <a:t> a </a:t>
            </a:r>
            <a:r>
              <a:rPr lang="en-AU" sz="2000" dirty="0">
                <a:solidFill>
                  <a:srgbClr val="FF9900"/>
                </a:solidFill>
              </a:rPr>
              <a:t>guest OS/</a:t>
            </a:r>
            <a:r>
              <a:rPr sz="2000" dirty="0">
                <a:solidFill>
                  <a:srgbClr val="FF9900"/>
                </a:solidFill>
              </a:rPr>
              <a:t>virtual machine </a:t>
            </a:r>
            <a:r>
              <a:rPr sz="2000" dirty="0"/>
              <a:t>(VM) </a:t>
            </a:r>
            <a:r>
              <a:rPr lang="en-AU" sz="2000" dirty="0"/>
              <a:t>and</a:t>
            </a:r>
            <a:r>
              <a:rPr sz="2000" dirty="0"/>
              <a:t> the requested resources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Bob is assigned with 8 vCPUs and 32 GB of guest physical memory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Charlie is assigned with 8 vCPUs and 32 GB of guest physical memory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Daniel is assigned with 4 vCPUs and 8 GB of guest physical memory</a:t>
            </a:r>
            <a:endParaRPr lang="en-AU" sz="2000" dirty="0"/>
          </a:p>
        </p:txBody>
      </p:sp>
      <p:pic>
        <p:nvPicPr>
          <p:cNvPr id="724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03" y="1604572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27" y="2062965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836738" y="1392642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780" y="2199886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TextBox 9"/>
          <p:cNvSpPr txBox="1"/>
          <p:nvPr/>
        </p:nvSpPr>
        <p:spPr>
          <a:xfrm>
            <a:off x="2034398" y="2642798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72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345" y="16712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icture 14" descr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44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113" y="16712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488" y="205701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970" y="206415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icture 23" descr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44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icture 26" descr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087" y="256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27" descr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999" y="256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icture 28" descr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66767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icture 29" descr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66767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icture 30" descr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774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icture 31" descr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774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851026" y="2735667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TextBox 33"/>
          <p:cNvSpPr txBox="1"/>
          <p:nvPr/>
        </p:nvSpPr>
        <p:spPr>
          <a:xfrm>
            <a:off x="5876892" y="1714111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743" name="TextBox 34"/>
          <p:cNvSpPr txBox="1"/>
          <p:nvPr/>
        </p:nvSpPr>
        <p:spPr>
          <a:xfrm>
            <a:off x="5787306" y="2428486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744" name="TextBox 35"/>
          <p:cNvSpPr txBox="1"/>
          <p:nvPr/>
        </p:nvSpPr>
        <p:spPr>
          <a:xfrm>
            <a:off x="5824101" y="3114286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745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451" y="2807104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0" name="Group 56"/>
          <p:cNvGrpSpPr/>
          <p:nvPr/>
        </p:nvGrpSpPr>
        <p:grpSpPr>
          <a:xfrm>
            <a:off x="4958423" y="2803404"/>
            <a:ext cx="263955" cy="282307"/>
            <a:chOff x="0" y="0"/>
            <a:chExt cx="351939" cy="376407"/>
          </a:xfrm>
        </p:grpSpPr>
        <p:pic>
          <p:nvPicPr>
            <p:cNvPr id="746" name="Picture 47" descr="Picture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Picture 48" descr="Picture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Picture 49" descr="Picture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Picture 50" descr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1" name="Picture 52" descr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48" y="2004622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TextBox 54"/>
          <p:cNvSpPr txBox="1"/>
          <p:nvPr/>
        </p:nvSpPr>
        <p:spPr>
          <a:xfrm>
            <a:off x="2500175" y="2907117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753" name="TextBox 55"/>
          <p:cNvSpPr txBox="1"/>
          <p:nvPr/>
        </p:nvSpPr>
        <p:spPr>
          <a:xfrm>
            <a:off x="4473725" y="3197241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/>
              <a:t>Virtual machines</a:t>
            </a:r>
          </a:p>
        </p:txBody>
      </p:sp>
      <p:grpSp>
        <p:nvGrpSpPr>
          <p:cNvPr id="757" name="Group 57"/>
          <p:cNvGrpSpPr/>
          <p:nvPr/>
        </p:nvGrpSpPr>
        <p:grpSpPr>
          <a:xfrm>
            <a:off x="5093789" y="2207029"/>
            <a:ext cx="549569" cy="356597"/>
            <a:chOff x="0" y="0"/>
            <a:chExt cx="732757" cy="475460"/>
          </a:xfrm>
        </p:grpSpPr>
        <p:pic>
          <p:nvPicPr>
            <p:cNvPr id="75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8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79" y="1397404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3" name="Group 58"/>
          <p:cNvGrpSpPr/>
          <p:nvPr/>
        </p:nvGrpSpPr>
        <p:grpSpPr>
          <a:xfrm>
            <a:off x="4729457" y="1506942"/>
            <a:ext cx="592040" cy="278607"/>
            <a:chOff x="0" y="0"/>
            <a:chExt cx="789385" cy="371475"/>
          </a:xfrm>
        </p:grpSpPr>
        <p:pic>
          <p:nvPicPr>
            <p:cNvPr id="759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Picture 40" descr="Picture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Picture 41" descr="Picture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Picture 42" descr="Picture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4" name="TextBox 59"/>
          <p:cNvSpPr txBox="1"/>
          <p:nvPr/>
        </p:nvSpPr>
        <p:spPr>
          <a:xfrm>
            <a:off x="3935851" y="1985573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765" name="Straight Arrow Connector 61"/>
          <p:cNvSpPr/>
          <p:nvPr/>
        </p:nvSpPr>
        <p:spPr>
          <a:xfrm flipV="1">
            <a:off x="3572170" y="2297198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6" name="Straight Arrow Connector 64"/>
          <p:cNvSpPr/>
          <p:nvPr/>
        </p:nvSpPr>
        <p:spPr>
          <a:xfrm flipV="1">
            <a:off x="4615157" y="1864129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7" name="Straight Arrow Connector 66"/>
          <p:cNvSpPr/>
          <p:nvPr/>
        </p:nvSpPr>
        <p:spPr>
          <a:xfrm>
            <a:off x="4608791" y="2297197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8" name="Straight Arrow Connector 68"/>
          <p:cNvSpPr/>
          <p:nvPr/>
        </p:nvSpPr>
        <p:spPr>
          <a:xfrm>
            <a:off x="4622300" y="2449917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grpSp>
        <p:nvGrpSpPr>
          <p:cNvPr id="774" name="Cloud Callout 69"/>
          <p:cNvGrpSpPr/>
          <p:nvPr/>
        </p:nvGrpSpPr>
        <p:grpSpPr>
          <a:xfrm>
            <a:off x="6136266" y="986924"/>
            <a:ext cx="600872" cy="561296"/>
            <a:chOff x="0" y="0"/>
            <a:chExt cx="801161" cy="748392"/>
          </a:xfrm>
        </p:grpSpPr>
        <p:sp>
          <p:nvSpPr>
            <p:cNvPr id="769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0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1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2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3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80" name="Cloud Callout 72"/>
          <p:cNvGrpSpPr/>
          <p:nvPr/>
        </p:nvGrpSpPr>
        <p:grpSpPr>
          <a:xfrm>
            <a:off x="6221991" y="1629861"/>
            <a:ext cx="600872" cy="561296"/>
            <a:chOff x="0" y="0"/>
            <a:chExt cx="801161" cy="748392"/>
          </a:xfrm>
        </p:grpSpPr>
        <p:sp>
          <p:nvSpPr>
            <p:cNvPr id="775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6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7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8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9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86" name="Cloud Callout 74"/>
          <p:cNvGrpSpPr/>
          <p:nvPr/>
        </p:nvGrpSpPr>
        <p:grpSpPr>
          <a:xfrm>
            <a:off x="6271998" y="2279942"/>
            <a:ext cx="600872" cy="561296"/>
            <a:chOff x="0" y="0"/>
            <a:chExt cx="801161" cy="748392"/>
          </a:xfrm>
        </p:grpSpPr>
        <p:sp>
          <p:nvSpPr>
            <p:cNvPr id="781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2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3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4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5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pic>
        <p:nvPicPr>
          <p:cNvPr id="787" name="Picture 60" descr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2507" y="1056886"/>
            <a:ext cx="321469" cy="32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Picture 62" descr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520" y="1685536"/>
            <a:ext cx="321469" cy="32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Picture 63" descr="Pictur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8239" y="2349904"/>
            <a:ext cx="321469" cy="321469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92E55797-DCEF-4021-886B-EEB8F18BD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333" y="93914"/>
            <a:ext cx="7886700" cy="7439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b="1" dirty="0"/>
              <a:t>Virtualization: the core technique of cloud computing</a:t>
            </a:r>
            <a:endParaRPr sz="2800" b="1" dirty="0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76F54E32-6B9E-4C8C-ADC2-B6B214C4E533}"/>
              </a:ext>
            </a:extLst>
          </p:cNvPr>
          <p:cNvSpPr txBox="1">
            <a:spLocks/>
          </p:cNvSpPr>
          <p:nvPr/>
        </p:nvSpPr>
        <p:spPr>
          <a:xfrm>
            <a:off x="286333" y="5679219"/>
            <a:ext cx="8048819" cy="199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endParaRPr lang="en-US" sz="2000" dirty="0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CA60F7A-DBB3-4E70-AAB3-C57493D73375}"/>
              </a:ext>
            </a:extLst>
          </p:cNvPr>
          <p:cNvSpPr txBox="1">
            <a:spLocks/>
          </p:cNvSpPr>
          <p:nvPr/>
        </p:nvSpPr>
        <p:spPr>
          <a:xfrm>
            <a:off x="246577" y="5162448"/>
            <a:ext cx="7508008" cy="78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Obviously, more resources are provided by virtualization.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Create security group: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a security group is a set of firewall rules that control the network traffic for our instance.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63731-3D73-48EC-B37E-D2F5D609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69" y="2134147"/>
            <a:ext cx="723048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7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4C9859-6458-4CF4-B15B-BCD9BC68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9" y="1422408"/>
            <a:ext cx="7468642" cy="2391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9"/>
            <a:ext cx="4701539" cy="5318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577871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Create security group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AD057-9AA5-49EE-969B-B7919E4B3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3813517"/>
            <a:ext cx="7506748" cy="2777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49A2A-403C-433C-B24B-11FECBE87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39" y="2695472"/>
            <a:ext cx="2430088" cy="1118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F5A50F-07EE-4C83-A919-5ABAF8957ADB}"/>
              </a:ext>
            </a:extLst>
          </p:cNvPr>
          <p:cNvSpPr/>
          <p:nvPr/>
        </p:nvSpPr>
        <p:spPr>
          <a:xfrm>
            <a:off x="2568102" y="5514081"/>
            <a:ext cx="715425" cy="531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143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storage”: In this step, we specify storage volume for our instance.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By default, one EBS volume is attached to the instance. 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202B82-468B-476E-BF7A-8D2A71902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" y="2303450"/>
            <a:ext cx="7602011" cy="350213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E359E1-863C-4F67-B149-9F56D68320EC}"/>
              </a:ext>
            </a:extLst>
          </p:cNvPr>
          <p:cNvCxnSpPr>
            <a:cxnSpLocks/>
          </p:cNvCxnSpPr>
          <p:nvPr/>
        </p:nvCxnSpPr>
        <p:spPr>
          <a:xfrm>
            <a:off x="957558" y="4690587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30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226576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</a:t>
            </a:r>
            <a:endParaRPr lang="en-US" sz="2000" dirty="0">
              <a:solidFill>
                <a:srgbClr val="16191F"/>
              </a:solidFill>
              <a:latin typeface="Amazon Ember"/>
            </a:endParaRPr>
          </a:p>
          <a:p>
            <a:pPr marL="3429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BA3B0-77AA-429F-9FD4-1F8278E3788D}"/>
              </a:ext>
            </a:extLst>
          </p:cNvPr>
          <p:cNvSpPr txBox="1">
            <a:spLocks/>
          </p:cNvSpPr>
          <p:nvPr/>
        </p:nvSpPr>
        <p:spPr>
          <a:xfrm>
            <a:off x="403860" y="1713500"/>
            <a:ext cx="7545821" cy="2653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rgbClr val="16191F"/>
                </a:solidFill>
              </a:rPr>
              <a:t>What is EBS?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/>
              <a:t>EBS is a 'virtual disk’ and allocated in </a:t>
            </a:r>
            <a:r>
              <a:rPr lang="en-US" sz="2000" b="1" dirty="0"/>
              <a:t>volumes. </a:t>
            </a:r>
            <a:r>
              <a:rPr lang="en-US" sz="2000" dirty="0"/>
              <a:t>A volume ranges from 1GB to 1TB.</a:t>
            </a:r>
          </a:p>
          <a:p>
            <a:pPr marL="342900" lvl="1" indent="0" fontAlgn="auto">
              <a:spcAft>
                <a:spcPts val="0"/>
              </a:spcAft>
              <a:buClrTx/>
              <a:buSzTx/>
              <a:buNone/>
            </a:pPr>
            <a:endParaRPr lang="en-US" sz="2000" dirty="0"/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6191F"/>
                </a:solidFill>
              </a:rPr>
              <a:t>We pay for what we use with EBS. 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/>
              <a:t>EBS is attached to any instance in the same Availability Zone.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AU" sz="20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2713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07" y="136212"/>
            <a:ext cx="6065986" cy="758734"/>
          </a:xfrm>
        </p:spPr>
        <p:txBody>
          <a:bodyPr>
            <a:normAutofit/>
          </a:bodyPr>
          <a:lstStyle/>
          <a:p>
            <a:r>
              <a:rPr lang="en-AU" b="1" dirty="0"/>
              <a:t>AWS EC2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07" y="894946"/>
            <a:ext cx="8648993" cy="4751911"/>
          </a:xfrm>
        </p:spPr>
        <p:txBody>
          <a:bodyPr>
            <a:normAutofit/>
          </a:bodyPr>
          <a:lstStyle/>
          <a:p>
            <a:r>
              <a:rPr lang="en-US" sz="2000" dirty="0"/>
              <a:t>Availability zone:</a:t>
            </a:r>
          </a:p>
          <a:p>
            <a:pPr lvl="1"/>
            <a:r>
              <a:rPr lang="en-US" sz="2000" dirty="0"/>
              <a:t>A region is further divided into multiple availability zones, which are identified by additional letters</a:t>
            </a:r>
            <a:r>
              <a:rPr lang="en-AU" sz="2000" dirty="0"/>
              <a:t>. </a:t>
            </a:r>
          </a:p>
          <a:p>
            <a:pPr lvl="1"/>
            <a:r>
              <a:rPr lang="en-AU" sz="2000" dirty="0"/>
              <a:t>Availability zones </a:t>
            </a:r>
            <a:r>
              <a:rPr lang="en-US" sz="2000" dirty="0"/>
              <a:t>represent data centers in different physical locations within a region.</a:t>
            </a:r>
          </a:p>
          <a:p>
            <a:pPr lvl="1"/>
            <a:r>
              <a:rPr lang="en-US" sz="2000" dirty="0"/>
              <a:t>Each </a:t>
            </a:r>
            <a:r>
              <a:rPr lang="en-AU" sz="2000" dirty="0"/>
              <a:t>availability</a:t>
            </a:r>
            <a:r>
              <a:rPr lang="en-US" sz="2000" dirty="0"/>
              <a:t> zone within a region is networked with low-latency connections.</a:t>
            </a:r>
          </a:p>
          <a:p>
            <a:pPr marL="457189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0E9E9-ECD2-4D33-9678-A157BE46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16" y="3182092"/>
            <a:ext cx="4630367" cy="35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4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35" y="-8824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5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</a:t>
            </a:r>
            <a:r>
              <a:rPr lang="en-US" sz="2000" dirty="0">
                <a:solidFill>
                  <a:srgbClr val="16191F"/>
                </a:solidFill>
              </a:rPr>
              <a:t> </a:t>
            </a:r>
            <a:endParaRPr lang="en-AU" sz="2000" dirty="0">
              <a:solidFill>
                <a:srgbClr val="16191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F3F7E3-62A0-404C-B96D-42B0255D9922}"/>
              </a:ext>
            </a:extLst>
          </p:cNvPr>
          <p:cNvSpPr txBox="1">
            <a:spLocks/>
          </p:cNvSpPr>
          <p:nvPr/>
        </p:nvSpPr>
        <p:spPr>
          <a:xfrm>
            <a:off x="223935" y="2186007"/>
            <a:ext cx="8789436" cy="365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b="1" dirty="0">
                <a:latin typeface="Söhne"/>
              </a:rPr>
              <a:t>Persistent Storage: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/>
              <a:t>EBS volumes persist independently from EC2 instances.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sz="2000" b="1" dirty="0"/>
              <a:t>High availability: </a:t>
            </a:r>
            <a:r>
              <a:rPr lang="en-AU" sz="2000" dirty="0"/>
              <a:t>EBS </a:t>
            </a:r>
            <a:r>
              <a:rPr lang="en-US" sz="2000" dirty="0"/>
              <a:t>replicates volumes data across multiple physical servers within the same availability zone.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000" b="1" dirty="0"/>
              <a:t>Snapshots</a:t>
            </a:r>
            <a:r>
              <a:rPr lang="en-US" sz="2000" dirty="0"/>
              <a:t>: EBS allows users to create point-in-time snapshots of their volumes. </a:t>
            </a:r>
            <a:endParaRPr lang="en-US" sz="2000" dirty="0">
              <a:solidFill>
                <a:srgbClr val="333333"/>
              </a:solidFill>
              <a:latin typeface="AmazonEmber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sz="2000" b="1" dirty="0"/>
              <a:t>Elastic </a:t>
            </a:r>
            <a:r>
              <a:rPr lang="en-US" sz="2000" b="1" dirty="0"/>
              <a:t>volumes</a:t>
            </a:r>
            <a:r>
              <a:rPr lang="en-US" sz="2000" dirty="0"/>
              <a:t> </a:t>
            </a:r>
            <a:r>
              <a:rPr lang="en-AU" sz="2000" dirty="0">
                <a:solidFill>
                  <a:srgbClr val="232F3E"/>
                </a:solidFill>
              </a:rPr>
              <a:t>: EBS </a:t>
            </a:r>
            <a:r>
              <a:rPr lang="en-AU" sz="2000" dirty="0"/>
              <a:t>allows users to dynamically </a:t>
            </a:r>
            <a:r>
              <a:rPr lang="en-US" sz="2000" dirty="0"/>
              <a:t>adapt their volumes when the needs of their applications change.</a:t>
            </a:r>
            <a:endParaRPr lang="en-AU" sz="20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F66373-0093-4B4C-94A9-3E86475C0393}"/>
              </a:ext>
            </a:extLst>
          </p:cNvPr>
          <p:cNvSpPr txBox="1">
            <a:spLocks/>
          </p:cNvSpPr>
          <p:nvPr/>
        </p:nvSpPr>
        <p:spPr>
          <a:xfrm>
            <a:off x="223935" y="1566715"/>
            <a:ext cx="3704094" cy="48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000" b="1" dirty="0"/>
              <a:t>EBS features</a:t>
            </a:r>
          </a:p>
        </p:txBody>
      </p:sp>
    </p:spTree>
    <p:extLst>
      <p:ext uri="{BB962C8B-B14F-4D97-AF65-F5344CB8AC3E}">
        <p14:creationId xmlns:p14="http://schemas.microsoft.com/office/powerpoint/2010/main" val="842685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82959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</a:t>
            </a:r>
            <a:r>
              <a:rPr lang="en-AU" sz="2000" dirty="0"/>
              <a:t>Configure storage”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EBS setting</a:t>
            </a: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37911-F4F7-4252-A86A-4727D6DA0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0" y="2039135"/>
            <a:ext cx="7497221" cy="40486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DC4784-7DB2-4015-B34B-D1BF04BFF0BD}"/>
              </a:ext>
            </a:extLst>
          </p:cNvPr>
          <p:cNvCxnSpPr>
            <a:cxnSpLocks/>
          </p:cNvCxnSpPr>
          <p:nvPr/>
        </p:nvCxnSpPr>
        <p:spPr>
          <a:xfrm>
            <a:off x="793340" y="4585079"/>
            <a:ext cx="23704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1F3FB7-A3B0-4088-98C8-632C04B4DD28}"/>
              </a:ext>
            </a:extLst>
          </p:cNvPr>
          <p:cNvCxnSpPr>
            <a:cxnSpLocks/>
          </p:cNvCxnSpPr>
          <p:nvPr/>
        </p:nvCxnSpPr>
        <p:spPr>
          <a:xfrm>
            <a:off x="793340" y="6087825"/>
            <a:ext cx="177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6E4E5-6937-4604-BD3A-DC73D419BF00}"/>
              </a:ext>
            </a:extLst>
          </p:cNvPr>
          <p:cNvCxnSpPr>
            <a:cxnSpLocks/>
          </p:cNvCxnSpPr>
          <p:nvPr/>
        </p:nvCxnSpPr>
        <p:spPr>
          <a:xfrm>
            <a:off x="3456432" y="4585079"/>
            <a:ext cx="22311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53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82959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</a:t>
            </a:r>
            <a:r>
              <a:rPr lang="en-AU" sz="2000" dirty="0"/>
              <a:t>Configure storage”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EBS setting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3FCE63-5FAA-4A35-A7B0-F7219CC83723}"/>
              </a:ext>
            </a:extLst>
          </p:cNvPr>
          <p:cNvSpPr txBox="1">
            <a:spLocks/>
          </p:cNvSpPr>
          <p:nvPr/>
        </p:nvSpPr>
        <p:spPr>
          <a:xfrm>
            <a:off x="-137679" y="1927068"/>
            <a:ext cx="8877818" cy="35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b="1" dirty="0"/>
              <a:t>	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3DF30-237C-4927-AA41-235F59EE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" y="2213392"/>
            <a:ext cx="7497221" cy="32726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0A8AED-EF61-4CB4-9BAC-112D378D6B5B}"/>
              </a:ext>
            </a:extLst>
          </p:cNvPr>
          <p:cNvCxnSpPr>
            <a:cxnSpLocks/>
          </p:cNvCxnSpPr>
          <p:nvPr/>
        </p:nvCxnSpPr>
        <p:spPr>
          <a:xfrm flipV="1">
            <a:off x="853439" y="5090711"/>
            <a:ext cx="2420113" cy="43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57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2658825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/>
              <a:t>Identity and Access Management (IAM) : </a:t>
            </a:r>
            <a:r>
              <a:rPr lang="en-US" sz="2000" dirty="0"/>
              <a:t>AWS service that allows us to manage users, groups, and permissions to securely control access to AWS resources.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4986C-75C3-48BB-A1C5-45D5D79B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77" y="2965816"/>
            <a:ext cx="3634867" cy="23746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77E599-F850-4EB7-90A0-712F4C6A2FF1}"/>
              </a:ext>
            </a:extLst>
          </p:cNvPr>
          <p:cNvSpPr txBox="1">
            <a:spLocks/>
          </p:cNvSpPr>
          <p:nvPr/>
        </p:nvSpPr>
        <p:spPr>
          <a:xfrm>
            <a:off x="403861" y="5624641"/>
            <a:ext cx="8165055" cy="72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What is the principle of least privilege?</a:t>
            </a:r>
          </a:p>
        </p:txBody>
      </p:sp>
    </p:spTree>
    <p:extLst>
      <p:ext uri="{BB962C8B-B14F-4D97-AF65-F5344CB8AC3E}">
        <p14:creationId xmlns:p14="http://schemas.microsoft.com/office/powerpoint/2010/main" val="889605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2658825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/>
              <a:t>Identity and Access Management (IAM) : </a:t>
            </a:r>
            <a:r>
              <a:rPr lang="en-US" sz="2000" dirty="0"/>
              <a:t>It is a service that allows us to manage users, groups, and permissions to securely control access to AWS resources, e.g., root user and IAM user (according to the principle of least privilege).</a:t>
            </a:r>
            <a:endParaRPr lang="en-AU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77E599-F850-4EB7-90A0-712F4C6A2FF1}"/>
              </a:ext>
            </a:extLst>
          </p:cNvPr>
          <p:cNvSpPr txBox="1">
            <a:spLocks/>
          </p:cNvSpPr>
          <p:nvPr/>
        </p:nvSpPr>
        <p:spPr>
          <a:xfrm>
            <a:off x="403861" y="5001208"/>
            <a:ext cx="8165055" cy="1418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What is the principle of least privilege?</a:t>
            </a:r>
          </a:p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	A user only has those privileges which are essentially vital to perform their intended operations.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9E6B5-B680-45F3-8B23-B0169B9F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54" y="2621288"/>
            <a:ext cx="3634867" cy="21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1"/>
          <p:cNvSpPr txBox="1">
            <a:spLocks noGrp="1"/>
          </p:cNvSpPr>
          <p:nvPr>
            <p:ph type="title"/>
          </p:nvPr>
        </p:nvSpPr>
        <p:spPr>
          <a:xfrm>
            <a:off x="317831" y="23332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VM </a:t>
            </a:r>
            <a:r>
              <a:rPr lang="en-AU" b="1" dirty="0" err="1"/>
              <a:t>i</a:t>
            </a:r>
            <a:r>
              <a:rPr b="1" dirty="0"/>
              <a:t>solation</a:t>
            </a:r>
          </a:p>
        </p:txBody>
      </p:sp>
      <p:sp>
        <p:nvSpPr>
          <p:cNvPr id="10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086742" y="4106335"/>
            <a:ext cx="7478759" cy="1771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72000"/>
              </a:lnSpc>
              <a:defRPr sz="2500"/>
            </a:pPr>
            <a:r>
              <a:rPr lang="en-AU" dirty="0"/>
              <a:t>One VM cannot access data of another VM </a:t>
            </a:r>
            <a:endParaRPr dirty="0"/>
          </a:p>
        </p:txBody>
      </p:sp>
      <p:pic>
        <p:nvPicPr>
          <p:cNvPr id="64" name="Picture 53" descr="Picture 53">
            <a:extLst>
              <a:ext uri="{FF2B5EF4-FFF2-40B4-BE49-F238E27FC236}">
                <a16:creationId xmlns:a16="http://schemas.microsoft.com/office/drawing/2014/main" id="{DD39CF09-72BF-4A67-AFC6-C9A3952E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91" y="3105453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51" descr="Picture 51">
            <a:extLst>
              <a:ext uri="{FF2B5EF4-FFF2-40B4-BE49-F238E27FC236}">
                <a16:creationId xmlns:a16="http://schemas.microsoft.com/office/drawing/2014/main" id="{1ECA0479-AD15-4390-AB74-2225C194E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03" y="1986205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2" descr="Picture 2">
            <a:extLst>
              <a:ext uri="{FF2B5EF4-FFF2-40B4-BE49-F238E27FC236}">
                <a16:creationId xmlns:a16="http://schemas.microsoft.com/office/drawing/2014/main" id="{C271B9DD-E15A-45EE-B0E9-39888B7C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27" y="2444598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3" descr="Picture 3">
            <a:extLst>
              <a:ext uri="{FF2B5EF4-FFF2-40B4-BE49-F238E27FC236}">
                <a16:creationId xmlns:a16="http://schemas.microsoft.com/office/drawing/2014/main" id="{0D4F2C3D-7434-497D-8A13-0DDC1A502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836738" y="1774275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9" descr="Picture 19">
            <a:extLst>
              <a:ext uri="{FF2B5EF4-FFF2-40B4-BE49-F238E27FC236}">
                <a16:creationId xmlns:a16="http://schemas.microsoft.com/office/drawing/2014/main" id="{F1487354-5CE7-4347-BD0C-ABE656271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780" y="2581519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8C77EA31-0137-4700-9B4B-E3A9A421A8B7}"/>
              </a:ext>
            </a:extLst>
          </p:cNvPr>
          <p:cNvSpPr txBox="1"/>
          <p:nvPr/>
        </p:nvSpPr>
        <p:spPr>
          <a:xfrm>
            <a:off x="2034398" y="3024431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70" name="Picture 3" descr="Picture 3">
            <a:extLst>
              <a:ext uri="{FF2B5EF4-FFF2-40B4-BE49-F238E27FC236}">
                <a16:creationId xmlns:a16="http://schemas.microsoft.com/office/drawing/2014/main" id="{569BAB51-F4DF-435E-B6E6-137B65B0D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345" y="205288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14" descr="Picture 14">
            <a:extLst>
              <a:ext uri="{FF2B5EF4-FFF2-40B4-BE49-F238E27FC236}">
                <a16:creationId xmlns:a16="http://schemas.microsoft.com/office/drawing/2014/main" id="{79EE5A04-6C6B-47E8-910C-76CA05445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8278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3" descr="Picture 3">
            <a:extLst>
              <a:ext uri="{FF2B5EF4-FFF2-40B4-BE49-F238E27FC236}">
                <a16:creationId xmlns:a16="http://schemas.microsoft.com/office/drawing/2014/main" id="{2489CBD3-4A70-4CDD-A744-BDA0EAA6C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113" y="205288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3" descr="Picture 3">
            <a:extLst>
              <a:ext uri="{FF2B5EF4-FFF2-40B4-BE49-F238E27FC236}">
                <a16:creationId xmlns:a16="http://schemas.microsoft.com/office/drawing/2014/main" id="{EF984A20-92C5-488A-990F-2A62435DC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488" y="2438643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3" descr="Picture 3">
            <a:extLst>
              <a:ext uri="{FF2B5EF4-FFF2-40B4-BE49-F238E27FC236}">
                <a16:creationId xmlns:a16="http://schemas.microsoft.com/office/drawing/2014/main" id="{BF5D1D17-B9D0-40D8-98AE-3201C24A9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970" y="2445787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23" descr="Picture 23">
            <a:extLst>
              <a:ext uri="{FF2B5EF4-FFF2-40B4-BE49-F238E27FC236}">
                <a16:creationId xmlns:a16="http://schemas.microsoft.com/office/drawing/2014/main" id="{515C4BFC-A859-4A4F-9BC3-E50CD25BE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8278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26" descr="Picture 26">
            <a:extLst>
              <a:ext uri="{FF2B5EF4-FFF2-40B4-BE49-F238E27FC236}">
                <a16:creationId xmlns:a16="http://schemas.microsoft.com/office/drawing/2014/main" id="{E8CC13B1-6DE0-4A65-B47A-9511B5E872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087" y="29421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27" descr="Picture 27">
            <a:extLst>
              <a:ext uri="{FF2B5EF4-FFF2-40B4-BE49-F238E27FC236}">
                <a16:creationId xmlns:a16="http://schemas.microsoft.com/office/drawing/2014/main" id="{912B8B30-5FD5-4D91-B6C7-751EA283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999" y="29421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28" descr="Picture 28">
            <a:extLst>
              <a:ext uri="{FF2B5EF4-FFF2-40B4-BE49-F238E27FC236}">
                <a16:creationId xmlns:a16="http://schemas.microsoft.com/office/drawing/2014/main" id="{B87CA24E-C6FC-42EB-85BB-FE9B0629FD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304930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29" descr="Picture 29">
            <a:extLst>
              <a:ext uri="{FF2B5EF4-FFF2-40B4-BE49-F238E27FC236}">
                <a16:creationId xmlns:a16="http://schemas.microsoft.com/office/drawing/2014/main" id="{0B45DF36-7194-401E-B35D-701AFC6D3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304930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30" descr="Picture 30">
            <a:extLst>
              <a:ext uri="{FF2B5EF4-FFF2-40B4-BE49-F238E27FC236}">
                <a16:creationId xmlns:a16="http://schemas.microsoft.com/office/drawing/2014/main" id="{D8890AAE-FCFF-4287-9BF1-32E8805213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315646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31" descr="Picture 31">
            <a:extLst>
              <a:ext uri="{FF2B5EF4-FFF2-40B4-BE49-F238E27FC236}">
                <a16:creationId xmlns:a16="http://schemas.microsoft.com/office/drawing/2014/main" id="{6FD7698D-2E58-4668-BA6A-B22AF980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315646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5" descr="Picture 5">
            <a:extLst>
              <a:ext uri="{FF2B5EF4-FFF2-40B4-BE49-F238E27FC236}">
                <a16:creationId xmlns:a16="http://schemas.microsoft.com/office/drawing/2014/main" id="{60CF5626-DAED-476B-8E01-05DC79C0D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851026" y="3117300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extBox 33">
            <a:extLst>
              <a:ext uri="{FF2B5EF4-FFF2-40B4-BE49-F238E27FC236}">
                <a16:creationId xmlns:a16="http://schemas.microsoft.com/office/drawing/2014/main" id="{260ECEF9-B059-4A6C-8CC7-D421F280EAC0}"/>
              </a:ext>
            </a:extLst>
          </p:cNvPr>
          <p:cNvSpPr txBox="1"/>
          <p:nvPr/>
        </p:nvSpPr>
        <p:spPr>
          <a:xfrm>
            <a:off x="5876892" y="2095744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84" name="TextBox 34">
            <a:extLst>
              <a:ext uri="{FF2B5EF4-FFF2-40B4-BE49-F238E27FC236}">
                <a16:creationId xmlns:a16="http://schemas.microsoft.com/office/drawing/2014/main" id="{5B93DB0E-D1CF-40C7-BB5A-52BB59ABA54D}"/>
              </a:ext>
            </a:extLst>
          </p:cNvPr>
          <p:cNvSpPr txBox="1"/>
          <p:nvPr/>
        </p:nvSpPr>
        <p:spPr>
          <a:xfrm>
            <a:off x="5787306" y="2810119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85" name="TextBox 35">
            <a:extLst>
              <a:ext uri="{FF2B5EF4-FFF2-40B4-BE49-F238E27FC236}">
                <a16:creationId xmlns:a16="http://schemas.microsoft.com/office/drawing/2014/main" id="{A5357ED2-4627-46A4-A0C2-C23947151AE3}"/>
              </a:ext>
            </a:extLst>
          </p:cNvPr>
          <p:cNvSpPr txBox="1"/>
          <p:nvPr/>
        </p:nvSpPr>
        <p:spPr>
          <a:xfrm>
            <a:off x="5824101" y="3495919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86" name="Picture 3" descr="Picture 3">
            <a:extLst>
              <a:ext uri="{FF2B5EF4-FFF2-40B4-BE49-F238E27FC236}">
                <a16:creationId xmlns:a16="http://schemas.microsoft.com/office/drawing/2014/main" id="{65F13E53-922C-446B-9D73-DC4370FB4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451" y="3188737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" name="Group 56">
            <a:extLst>
              <a:ext uri="{FF2B5EF4-FFF2-40B4-BE49-F238E27FC236}">
                <a16:creationId xmlns:a16="http://schemas.microsoft.com/office/drawing/2014/main" id="{F428C869-FAF6-4699-BC0C-8B83ED9E418E}"/>
              </a:ext>
            </a:extLst>
          </p:cNvPr>
          <p:cNvGrpSpPr/>
          <p:nvPr/>
        </p:nvGrpSpPr>
        <p:grpSpPr>
          <a:xfrm>
            <a:off x="4958423" y="3185037"/>
            <a:ext cx="263955" cy="282307"/>
            <a:chOff x="0" y="0"/>
            <a:chExt cx="351939" cy="376407"/>
          </a:xfrm>
        </p:grpSpPr>
        <p:pic>
          <p:nvPicPr>
            <p:cNvPr id="88" name="Picture 47" descr="Picture 47">
              <a:extLst>
                <a:ext uri="{FF2B5EF4-FFF2-40B4-BE49-F238E27FC236}">
                  <a16:creationId xmlns:a16="http://schemas.microsoft.com/office/drawing/2014/main" id="{40882C2F-5307-420C-B18B-BFCEA849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Picture 48" descr="Picture 48">
              <a:extLst>
                <a:ext uri="{FF2B5EF4-FFF2-40B4-BE49-F238E27FC236}">
                  <a16:creationId xmlns:a16="http://schemas.microsoft.com/office/drawing/2014/main" id="{402781B9-A04F-414A-8AB2-CC59F8A2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Picture 49" descr="Picture 49">
              <a:extLst>
                <a:ext uri="{FF2B5EF4-FFF2-40B4-BE49-F238E27FC236}">
                  <a16:creationId xmlns:a16="http://schemas.microsoft.com/office/drawing/2014/main" id="{FAFFCEE5-6066-4AA6-86AB-E2B4A2AA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Picture 50" descr="Picture 50">
              <a:extLst>
                <a:ext uri="{FF2B5EF4-FFF2-40B4-BE49-F238E27FC236}">
                  <a16:creationId xmlns:a16="http://schemas.microsoft.com/office/drawing/2014/main" id="{18BF826A-D900-4ABC-9F96-B963BD05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2" name="Picture 52" descr="Picture 52">
            <a:extLst>
              <a:ext uri="{FF2B5EF4-FFF2-40B4-BE49-F238E27FC236}">
                <a16:creationId xmlns:a16="http://schemas.microsoft.com/office/drawing/2014/main" id="{1F4D00BC-B9A8-4DB4-82DB-40FB33FB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48" y="2386255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extBox 54">
            <a:extLst>
              <a:ext uri="{FF2B5EF4-FFF2-40B4-BE49-F238E27FC236}">
                <a16:creationId xmlns:a16="http://schemas.microsoft.com/office/drawing/2014/main" id="{D605AE4D-817C-4D89-906E-A80ABBED8E6A}"/>
              </a:ext>
            </a:extLst>
          </p:cNvPr>
          <p:cNvSpPr txBox="1"/>
          <p:nvPr/>
        </p:nvSpPr>
        <p:spPr>
          <a:xfrm>
            <a:off x="2500175" y="3288750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94" name="TextBox 55">
            <a:extLst>
              <a:ext uri="{FF2B5EF4-FFF2-40B4-BE49-F238E27FC236}">
                <a16:creationId xmlns:a16="http://schemas.microsoft.com/office/drawing/2014/main" id="{9C980E9A-959E-4378-BB61-09266C369DDC}"/>
              </a:ext>
            </a:extLst>
          </p:cNvPr>
          <p:cNvSpPr txBox="1"/>
          <p:nvPr/>
        </p:nvSpPr>
        <p:spPr>
          <a:xfrm>
            <a:off x="4473725" y="3560213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95" name="Group 57">
            <a:extLst>
              <a:ext uri="{FF2B5EF4-FFF2-40B4-BE49-F238E27FC236}">
                <a16:creationId xmlns:a16="http://schemas.microsoft.com/office/drawing/2014/main" id="{F1C8EA4F-07DF-4487-9B87-1627615D1802}"/>
              </a:ext>
            </a:extLst>
          </p:cNvPr>
          <p:cNvGrpSpPr/>
          <p:nvPr/>
        </p:nvGrpSpPr>
        <p:grpSpPr>
          <a:xfrm>
            <a:off x="5093789" y="2588662"/>
            <a:ext cx="549569" cy="356597"/>
            <a:chOff x="0" y="0"/>
            <a:chExt cx="732757" cy="475460"/>
          </a:xfrm>
        </p:grpSpPr>
        <p:pic>
          <p:nvPicPr>
            <p:cNvPr id="96" name="Picture 3" descr="Picture 3">
              <a:extLst>
                <a:ext uri="{FF2B5EF4-FFF2-40B4-BE49-F238E27FC236}">
                  <a16:creationId xmlns:a16="http://schemas.microsoft.com/office/drawing/2014/main" id="{1F38B701-5CE6-4F47-81EC-31B213A71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3" descr="Picture 3">
              <a:extLst>
                <a:ext uri="{FF2B5EF4-FFF2-40B4-BE49-F238E27FC236}">
                  <a16:creationId xmlns:a16="http://schemas.microsoft.com/office/drawing/2014/main" id="{1850AB8E-B70E-4C85-9D25-6CB48C040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45" descr="Picture 45">
              <a:extLst>
                <a:ext uri="{FF2B5EF4-FFF2-40B4-BE49-F238E27FC236}">
                  <a16:creationId xmlns:a16="http://schemas.microsoft.com/office/drawing/2014/main" id="{215509F1-44C9-443C-A28A-7E11263FA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9" name="Picture 51" descr="Picture 51">
            <a:extLst>
              <a:ext uri="{FF2B5EF4-FFF2-40B4-BE49-F238E27FC236}">
                <a16:creationId xmlns:a16="http://schemas.microsoft.com/office/drawing/2014/main" id="{DA601048-A072-49BE-86A6-89F789136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79" y="1779037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" name="Group 58">
            <a:extLst>
              <a:ext uri="{FF2B5EF4-FFF2-40B4-BE49-F238E27FC236}">
                <a16:creationId xmlns:a16="http://schemas.microsoft.com/office/drawing/2014/main" id="{B0E260BA-1185-4A17-9F41-0C51DAA9F3E2}"/>
              </a:ext>
            </a:extLst>
          </p:cNvPr>
          <p:cNvGrpSpPr/>
          <p:nvPr/>
        </p:nvGrpSpPr>
        <p:grpSpPr>
          <a:xfrm>
            <a:off x="4729457" y="1888575"/>
            <a:ext cx="592040" cy="278607"/>
            <a:chOff x="0" y="0"/>
            <a:chExt cx="789385" cy="371475"/>
          </a:xfrm>
        </p:grpSpPr>
        <p:pic>
          <p:nvPicPr>
            <p:cNvPr id="101" name="Picture 3" descr="Picture 3">
              <a:extLst>
                <a:ext uri="{FF2B5EF4-FFF2-40B4-BE49-F238E27FC236}">
                  <a16:creationId xmlns:a16="http://schemas.microsoft.com/office/drawing/2014/main" id="{9903024D-26E0-496E-B603-3E6D355D5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Picture 40" descr="Picture 40">
              <a:extLst>
                <a:ext uri="{FF2B5EF4-FFF2-40B4-BE49-F238E27FC236}">
                  <a16:creationId xmlns:a16="http://schemas.microsoft.com/office/drawing/2014/main" id="{A1E44210-4ED8-447B-908B-E4AC8FCE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Picture 41" descr="Picture 41">
              <a:extLst>
                <a:ext uri="{FF2B5EF4-FFF2-40B4-BE49-F238E27FC236}">
                  <a16:creationId xmlns:a16="http://schemas.microsoft.com/office/drawing/2014/main" id="{82E69742-7450-48C3-884A-89356DF13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Picture 42" descr="Picture 42">
              <a:extLst>
                <a:ext uri="{FF2B5EF4-FFF2-40B4-BE49-F238E27FC236}">
                  <a16:creationId xmlns:a16="http://schemas.microsoft.com/office/drawing/2014/main" id="{F7563C3F-25A3-4B61-BEA8-938A8459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" name="TextBox 59">
            <a:extLst>
              <a:ext uri="{FF2B5EF4-FFF2-40B4-BE49-F238E27FC236}">
                <a16:creationId xmlns:a16="http://schemas.microsoft.com/office/drawing/2014/main" id="{A75A045B-D4F6-4896-A0E2-00315C9BDEE2}"/>
              </a:ext>
            </a:extLst>
          </p:cNvPr>
          <p:cNvSpPr txBox="1"/>
          <p:nvPr/>
        </p:nvSpPr>
        <p:spPr>
          <a:xfrm>
            <a:off x="3935851" y="2367206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106" name="Straight Arrow Connector 61">
            <a:extLst>
              <a:ext uri="{FF2B5EF4-FFF2-40B4-BE49-F238E27FC236}">
                <a16:creationId xmlns:a16="http://schemas.microsoft.com/office/drawing/2014/main" id="{FF810035-BFA6-4F18-81E9-E0B93C3EAA6F}"/>
              </a:ext>
            </a:extLst>
          </p:cNvPr>
          <p:cNvSpPr/>
          <p:nvPr/>
        </p:nvSpPr>
        <p:spPr>
          <a:xfrm flipV="1">
            <a:off x="3572170" y="2678831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7" name="Straight Arrow Connector 64">
            <a:extLst>
              <a:ext uri="{FF2B5EF4-FFF2-40B4-BE49-F238E27FC236}">
                <a16:creationId xmlns:a16="http://schemas.microsoft.com/office/drawing/2014/main" id="{F6E0A7E0-D91F-48A5-B1C1-6B7AE78CBCB9}"/>
              </a:ext>
            </a:extLst>
          </p:cNvPr>
          <p:cNvSpPr/>
          <p:nvPr/>
        </p:nvSpPr>
        <p:spPr>
          <a:xfrm flipV="1">
            <a:off x="4615157" y="2245762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8" name="Straight Arrow Connector 66">
            <a:extLst>
              <a:ext uri="{FF2B5EF4-FFF2-40B4-BE49-F238E27FC236}">
                <a16:creationId xmlns:a16="http://schemas.microsoft.com/office/drawing/2014/main" id="{9A59FAC3-A8D7-4B0F-97AA-1693EF61C3C4}"/>
              </a:ext>
            </a:extLst>
          </p:cNvPr>
          <p:cNvSpPr/>
          <p:nvPr/>
        </p:nvSpPr>
        <p:spPr>
          <a:xfrm>
            <a:off x="4608791" y="2678830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9" name="Straight Arrow Connector 68">
            <a:extLst>
              <a:ext uri="{FF2B5EF4-FFF2-40B4-BE49-F238E27FC236}">
                <a16:creationId xmlns:a16="http://schemas.microsoft.com/office/drawing/2014/main" id="{BA2080D8-737F-402E-89BD-AFF50F823265}"/>
              </a:ext>
            </a:extLst>
          </p:cNvPr>
          <p:cNvSpPr/>
          <p:nvPr/>
        </p:nvSpPr>
        <p:spPr>
          <a:xfrm>
            <a:off x="4622300" y="2831550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42825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“Review and Launch”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FD7F-1ECF-4A4D-8BCB-15D7B9C04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846956"/>
            <a:ext cx="744959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14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“Review and Launch”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A314-DCF3-4221-9CB2-3A912A75E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04" y="1665610"/>
            <a:ext cx="5585955" cy="44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Connecting to an EC2 instance :</a:t>
            </a:r>
          </a:p>
          <a:p>
            <a:pPr marL="342900" lvl="1" indent="0">
              <a:buNone/>
            </a:pPr>
            <a:endParaRPr lang="en-AU" sz="20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3FF0C-CDA2-4B24-A90F-BDA7A15AD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2" y="1800214"/>
            <a:ext cx="3080206" cy="348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06919-5CA2-4987-A3F4-1ACADDEEE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42" y="1718830"/>
            <a:ext cx="5351303" cy="35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6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Terminating an EC2 instance :</a:t>
            </a:r>
          </a:p>
          <a:p>
            <a:pPr marL="342900" lvl="1" indent="0">
              <a:buNone/>
            </a:pPr>
            <a:endParaRPr lang="en-AU" sz="20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58AA1-729E-4A6A-80F4-A2A8C29E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1" y="1494312"/>
            <a:ext cx="7630590" cy="179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5CB1A-590D-4420-A6A6-7A1D21BFC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6" y="4001512"/>
            <a:ext cx="6411220" cy="18862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BB90FE-D363-4B1B-AECF-CBF1C95C7C8B}"/>
              </a:ext>
            </a:extLst>
          </p:cNvPr>
          <p:cNvCxnSpPr>
            <a:cxnSpLocks/>
          </p:cNvCxnSpPr>
          <p:nvPr/>
        </p:nvCxnSpPr>
        <p:spPr>
          <a:xfrm flipH="1">
            <a:off x="4655525" y="2886203"/>
            <a:ext cx="1" cy="24774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73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" y="157639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Q2: </a:t>
            </a:r>
            <a:r>
              <a:rPr lang="en-US" sz="2200" dirty="0"/>
              <a:t>Describe the main steps which you would take on AWS and the decisions that would need to be made to create, configure and launch an EC2 Instance.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SzTx/>
            </a:pPr>
            <a:endParaRPr lang="en-AU" sz="22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Sign in to the AWS management console</a:t>
            </a:r>
            <a:endParaRPr lang="en-AU" sz="22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</a:t>
            </a:r>
            <a:r>
              <a:rPr lang="en-AU" sz="2200" dirty="0"/>
              <a:t>Navigate to EC2 Dashboard and click “Launch instance”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Select/Create n</a:t>
            </a:r>
            <a:r>
              <a:rPr lang="en-AU" sz="2200" dirty="0" err="1"/>
              <a:t>ames</a:t>
            </a:r>
            <a:r>
              <a:rPr lang="en-AU" sz="2200" dirty="0"/>
              <a:t> and tags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Select </a:t>
            </a:r>
            <a:r>
              <a:rPr lang="en-AU" sz="2200" dirty="0"/>
              <a:t>AMI and Instance type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Select/Create Key pair for login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Configure network settings and storage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Review and launch 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133322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" y="157639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Q3: </a:t>
            </a:r>
            <a:r>
              <a:rPr lang="en-US" sz="2200" dirty="0"/>
              <a:t>Describe EBS and what features it offers.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A brief introduction to EBS.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626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66" y="798029"/>
            <a:ext cx="8844734" cy="15080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2800" b="1" dirty="0"/>
              <a:t>Lab report submission, marking guidelines and AWS resources: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https://docs.google.com/document/d/1-mhkO6kiAdkRIGsDc7srHTd4K4fytzosLUvx17Mgh70/edit?usp=sharing</a:t>
            </a:r>
          </a:p>
          <a:p>
            <a:pPr marL="27675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4886C-89B5-4803-BD5C-CD0B093BA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3" y="3429000"/>
            <a:ext cx="8335538" cy="6542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021AC7-D7FE-4F19-8271-3D489ED80BFA}"/>
              </a:ext>
            </a:extLst>
          </p:cNvPr>
          <p:cNvSpPr txBox="1">
            <a:spLocks/>
          </p:cNvSpPr>
          <p:nvPr/>
        </p:nvSpPr>
        <p:spPr>
          <a:xfrm>
            <a:off x="0" y="2830179"/>
            <a:ext cx="8335538" cy="1197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fontAlgn="auto">
              <a:spcAft>
                <a:spcPts val="0"/>
              </a:spcAft>
              <a:buClrTx/>
              <a:buSzTx/>
              <a:buNone/>
            </a:pPr>
            <a:r>
              <a:rPr lang="en-AU" sz="2100" b="1" dirty="0"/>
              <a:t>https://github.com/zhangzhics/CITS5503_Sem2/tree/master/Labs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AU" sz="2100" b="1" dirty="0"/>
          </a:p>
          <a:p>
            <a:pPr marL="3429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6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itle 1"/>
          <p:cNvSpPr txBox="1">
            <a:spLocks noGrp="1"/>
          </p:cNvSpPr>
          <p:nvPr>
            <p:ph type="title"/>
          </p:nvPr>
        </p:nvSpPr>
        <p:spPr>
          <a:xfrm>
            <a:off x="235094" y="403214"/>
            <a:ext cx="7886700" cy="5555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VM</a:t>
            </a:r>
            <a:r>
              <a:rPr b="1" dirty="0"/>
              <a:t> </a:t>
            </a:r>
            <a:r>
              <a:rPr lang="en-AU" b="1" dirty="0"/>
              <a:t>live m</a:t>
            </a:r>
            <a:r>
              <a:rPr b="1" dirty="0" err="1"/>
              <a:t>igration</a:t>
            </a:r>
            <a:endParaRPr b="1" dirty="0"/>
          </a:p>
        </p:txBody>
      </p:sp>
      <p:sp>
        <p:nvSpPr>
          <p:cNvPr id="84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4440" y="4710459"/>
            <a:ext cx="7448466" cy="1441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8020" indent="-168020" defTabSz="672083">
              <a:lnSpc>
                <a:spcPct val="72000"/>
              </a:lnSpc>
              <a:spcBef>
                <a:spcPts val="675"/>
              </a:spcBef>
              <a:defRPr sz="2450"/>
            </a:pPr>
            <a:r>
              <a:rPr sz="2000" dirty="0"/>
              <a:t>What if the machine needs to be shut down</a:t>
            </a:r>
            <a:r>
              <a:rPr lang="en-AU" sz="2000" dirty="0"/>
              <a:t> for</a:t>
            </a:r>
            <a:r>
              <a:rPr sz="2000" dirty="0"/>
              <a:t> maintenance</a:t>
            </a:r>
            <a:r>
              <a:rPr lang="en-AU" sz="2000" dirty="0"/>
              <a:t>?</a:t>
            </a:r>
            <a:endParaRPr sz="2000" dirty="0"/>
          </a:p>
          <a:p>
            <a:pPr marL="504063" lvl="1" indent="-168020" defTabSz="672083">
              <a:lnSpc>
                <a:spcPct val="72000"/>
              </a:lnSpc>
              <a:spcBef>
                <a:spcPts val="300"/>
              </a:spcBef>
              <a:defRPr sz="2156"/>
            </a:pPr>
            <a:r>
              <a:rPr sz="2000" dirty="0"/>
              <a:t>Alice can </a:t>
            </a:r>
            <a:r>
              <a:rPr sz="2000" dirty="0">
                <a:solidFill>
                  <a:srgbClr val="FF9900"/>
                </a:solidFill>
              </a:rPr>
              <a:t>migrate</a:t>
            </a:r>
            <a:r>
              <a:rPr sz="2000" dirty="0"/>
              <a:t> the </a:t>
            </a:r>
            <a:r>
              <a:rPr lang="en-AU" sz="2000" dirty="0"/>
              <a:t>running </a:t>
            </a:r>
            <a:r>
              <a:rPr sz="2000" dirty="0"/>
              <a:t>VMs to different physical machines without </a:t>
            </a:r>
            <a:r>
              <a:rPr lang="en-AU" sz="2000" dirty="0"/>
              <a:t>interrupting </a:t>
            </a:r>
            <a:r>
              <a:rPr sz="2000" dirty="0"/>
              <a:t>any customers</a:t>
            </a:r>
            <a:r>
              <a:rPr lang="en-AU" sz="2000" dirty="0"/>
              <a:t>.</a:t>
            </a:r>
            <a:endParaRPr sz="2000" dirty="0"/>
          </a:p>
        </p:txBody>
      </p:sp>
      <p:pic>
        <p:nvPicPr>
          <p:cNvPr id="84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6" y="3219754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818" y="1643306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942" y="2558899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780753" y="1888576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351" y="2331489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TextBox 10"/>
          <p:cNvSpPr txBox="1"/>
          <p:nvPr/>
        </p:nvSpPr>
        <p:spPr>
          <a:xfrm>
            <a:off x="1856969" y="2774401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848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0360" y="170998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icture 12" descr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4849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6128" y="170998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03" y="209574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8985" y="210288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icture 16" descr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4849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Picture 17" descr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0102" y="25992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icture 18" descr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3014" y="25992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Picture 19" descr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706407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Picture 20" descr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706407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21" descr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81356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Picture 22" descr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81356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795041" y="3231601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861" name="TextBox 24"/>
          <p:cNvSpPr txBox="1"/>
          <p:nvPr/>
        </p:nvSpPr>
        <p:spPr>
          <a:xfrm>
            <a:off x="5820907" y="2210045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862" name="TextBox 25"/>
          <p:cNvSpPr txBox="1"/>
          <p:nvPr/>
        </p:nvSpPr>
        <p:spPr>
          <a:xfrm>
            <a:off x="5731321" y="2924420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863" name="TextBox 26"/>
          <p:cNvSpPr txBox="1"/>
          <p:nvPr/>
        </p:nvSpPr>
        <p:spPr>
          <a:xfrm>
            <a:off x="5768116" y="3610220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864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3466" y="3303038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9" name="Group 28"/>
          <p:cNvGrpSpPr/>
          <p:nvPr/>
        </p:nvGrpSpPr>
        <p:grpSpPr>
          <a:xfrm>
            <a:off x="4902438" y="3299338"/>
            <a:ext cx="263955" cy="282307"/>
            <a:chOff x="0" y="0"/>
            <a:chExt cx="351939" cy="376407"/>
          </a:xfrm>
        </p:grpSpPr>
        <p:pic>
          <p:nvPicPr>
            <p:cNvPr id="865" name="Picture 29" descr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6" name="Picture 30" descr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7" name="Picture 31" descr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8" name="Picture 32" descr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0" name="Picture 33" descr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63" y="2500556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TextBox 34"/>
          <p:cNvSpPr txBox="1"/>
          <p:nvPr/>
        </p:nvSpPr>
        <p:spPr>
          <a:xfrm>
            <a:off x="2409726" y="4038845"/>
            <a:ext cx="12941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/>
              <a:t>Physical machine</a:t>
            </a:r>
            <a:r>
              <a:rPr lang="en-AU" sz="1200" dirty="0"/>
              <a:t>s</a:t>
            </a:r>
            <a:endParaRPr sz="1200" dirty="0"/>
          </a:p>
        </p:txBody>
      </p:sp>
      <p:sp>
        <p:nvSpPr>
          <p:cNvPr id="872" name="TextBox 35"/>
          <p:cNvSpPr txBox="1"/>
          <p:nvPr/>
        </p:nvSpPr>
        <p:spPr>
          <a:xfrm>
            <a:off x="4417740" y="3674514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876" name="Group 36"/>
          <p:cNvGrpSpPr/>
          <p:nvPr/>
        </p:nvGrpSpPr>
        <p:grpSpPr>
          <a:xfrm>
            <a:off x="5037804" y="2702963"/>
            <a:ext cx="549569" cy="356597"/>
            <a:chOff x="0" y="0"/>
            <a:chExt cx="732757" cy="475460"/>
          </a:xfrm>
        </p:grpSpPr>
        <p:pic>
          <p:nvPicPr>
            <p:cNvPr id="873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5" name="Picture 39" descr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7" name="Picture 40" descr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394" y="1893338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Group 41"/>
          <p:cNvGrpSpPr/>
          <p:nvPr/>
        </p:nvGrpSpPr>
        <p:grpSpPr>
          <a:xfrm>
            <a:off x="4673472" y="2002876"/>
            <a:ext cx="592040" cy="278607"/>
            <a:chOff x="0" y="0"/>
            <a:chExt cx="789385" cy="371475"/>
          </a:xfrm>
        </p:grpSpPr>
        <p:pic>
          <p:nvPicPr>
            <p:cNvPr id="878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9" name="Picture 43" descr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0" name="Picture 44" descr="Picture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1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3" name="TextBox 46"/>
          <p:cNvSpPr txBox="1"/>
          <p:nvPr/>
        </p:nvSpPr>
        <p:spPr>
          <a:xfrm>
            <a:off x="3879866" y="2481507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884" name="Straight Arrow Connector 47"/>
          <p:cNvSpPr/>
          <p:nvPr/>
        </p:nvSpPr>
        <p:spPr>
          <a:xfrm>
            <a:off x="3516184" y="2345776"/>
            <a:ext cx="330660" cy="44735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5" name="Straight Arrow Connector 48"/>
          <p:cNvSpPr/>
          <p:nvPr/>
        </p:nvSpPr>
        <p:spPr>
          <a:xfrm flipV="1">
            <a:off x="4559172" y="2360063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6" name="Straight Arrow Connector 49"/>
          <p:cNvSpPr/>
          <p:nvPr/>
        </p:nvSpPr>
        <p:spPr>
          <a:xfrm>
            <a:off x="4552806" y="2793131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7" name="Straight Arrow Connector 50"/>
          <p:cNvSpPr/>
          <p:nvPr/>
        </p:nvSpPr>
        <p:spPr>
          <a:xfrm>
            <a:off x="4566315" y="2945851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889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362" y="3079248"/>
            <a:ext cx="926198" cy="9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56" y="3064961"/>
            <a:ext cx="926198" cy="9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641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Picture 58" descr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5422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0310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60" descr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7221" y="36565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icture 61" descr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76368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icture 62" descr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870838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453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icture 64" descr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5422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122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icture 66" descr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3033" y="36565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icture 67" descr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76368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icture 68" descr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870838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Rectangle 69"/>
          <p:cNvSpPr/>
          <p:nvPr/>
        </p:nvSpPr>
        <p:spPr>
          <a:xfrm>
            <a:off x="2758948" y="1822568"/>
            <a:ext cx="135732" cy="130303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4" name="Rectangle 70"/>
          <p:cNvSpPr/>
          <p:nvPr/>
        </p:nvSpPr>
        <p:spPr>
          <a:xfrm>
            <a:off x="3194717" y="1815424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5" name="Rectangle 71"/>
          <p:cNvSpPr/>
          <p:nvPr/>
        </p:nvSpPr>
        <p:spPr>
          <a:xfrm>
            <a:off x="2766092" y="2215474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6" name="Rectangle 72"/>
          <p:cNvSpPr/>
          <p:nvPr/>
        </p:nvSpPr>
        <p:spPr>
          <a:xfrm>
            <a:off x="3187573" y="2208330"/>
            <a:ext cx="135732" cy="13030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10" name="Group 79"/>
          <p:cNvGrpSpPr/>
          <p:nvPr/>
        </p:nvGrpSpPr>
        <p:grpSpPr>
          <a:xfrm>
            <a:off x="2730373" y="2486937"/>
            <a:ext cx="235745" cy="294609"/>
            <a:chOff x="0" y="0"/>
            <a:chExt cx="314325" cy="392811"/>
          </a:xfrm>
        </p:grpSpPr>
        <p:sp>
          <p:nvSpPr>
            <p:cNvPr id="907" name="Rectangle 7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08" name="Rectangle 7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09" name="Rectangle 75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sp>
        <p:nvSpPr>
          <p:cNvPr id="911" name="Rectangle 76"/>
          <p:cNvSpPr/>
          <p:nvPr/>
        </p:nvSpPr>
        <p:spPr>
          <a:xfrm>
            <a:off x="2730373" y="2808405"/>
            <a:ext cx="235745" cy="7315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15" name="Group 81"/>
          <p:cNvGrpSpPr/>
          <p:nvPr/>
        </p:nvGrpSpPr>
        <p:grpSpPr>
          <a:xfrm>
            <a:off x="3180429" y="2486937"/>
            <a:ext cx="235745" cy="394622"/>
            <a:chOff x="0" y="0"/>
            <a:chExt cx="314325" cy="526161"/>
          </a:xfrm>
        </p:grpSpPr>
        <p:sp>
          <p:nvSpPr>
            <p:cNvPr id="912" name="Rectangle 77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13" name="Rectangle 78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14" name="Rectangle 80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3145864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01" y="3260164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3367320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360790" y="198028"/>
            <a:ext cx="6270813" cy="7938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b="1" dirty="0"/>
              <a:t>How </a:t>
            </a:r>
            <a:r>
              <a:rPr lang="en-AU" sz="3200" b="1" dirty="0"/>
              <a:t>is</a:t>
            </a:r>
            <a:r>
              <a:rPr sz="3200" b="1" dirty="0"/>
              <a:t> </a:t>
            </a:r>
            <a:r>
              <a:rPr lang="en-AU" sz="3200" b="1" dirty="0"/>
              <a:t>virtualization</a:t>
            </a:r>
            <a:r>
              <a:rPr sz="3200" b="1" dirty="0"/>
              <a:t> </a:t>
            </a:r>
            <a:r>
              <a:rPr lang="en-AU" sz="3200" b="1" dirty="0"/>
              <a:t>implemented</a:t>
            </a:r>
            <a:r>
              <a:rPr sz="3200" b="1" dirty="0"/>
              <a:t>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16931" y="4091401"/>
            <a:ext cx="7804471" cy="1996889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lnSpc>
                <a:spcPct val="81000"/>
              </a:lnSpc>
              <a:defRPr sz="2400"/>
            </a:pPr>
            <a:r>
              <a:rPr lang="en-US" sz="2000" dirty="0"/>
              <a:t>VMM ("Hypervisor") has translation tables that map guest memory to physical memory</a:t>
            </a:r>
          </a:p>
          <a:p>
            <a:pPr lvl="1">
              <a:lnSpc>
                <a:spcPct val="81000"/>
              </a:lnSpc>
              <a:defRPr sz="2400"/>
            </a:pPr>
            <a:r>
              <a:rPr sz="2000" dirty="0"/>
              <a:t>Example: VM 1 accesses memory cell #</a:t>
            </a:r>
            <a:r>
              <a:rPr lang="en-AU" sz="2000" dirty="0"/>
              <a:t>0</a:t>
            </a:r>
            <a:r>
              <a:rPr sz="2000" dirty="0"/>
              <a:t>; VMM maps this to memory cell </a:t>
            </a:r>
            <a:r>
              <a:rPr lang="en-AU" sz="2000" dirty="0"/>
              <a:t>#0</a:t>
            </a:r>
            <a:r>
              <a:rPr sz="2000" dirty="0"/>
              <a:t>.</a:t>
            </a:r>
            <a:r>
              <a:rPr lang="en-AU" sz="2000" dirty="0"/>
              <a:t> </a:t>
            </a:r>
            <a:r>
              <a:rPr lang="en-US" sz="2000" dirty="0"/>
              <a:t>VM 2 accesses memory cell #0; VMM maps this to memory cell #300.</a:t>
            </a:r>
            <a:endParaRPr sz="2000" dirty="0"/>
          </a:p>
        </p:txBody>
      </p:sp>
      <p:sp>
        <p:nvSpPr>
          <p:cNvPr id="797" name="Rectangle 5"/>
          <p:cNvSpPr/>
          <p:nvPr/>
        </p:nvSpPr>
        <p:spPr>
          <a:xfrm>
            <a:off x="3913054" y="1701483"/>
            <a:ext cx="1775013" cy="1734672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798" name="TextBox 6"/>
          <p:cNvSpPr txBox="1"/>
          <p:nvPr/>
        </p:nvSpPr>
        <p:spPr>
          <a:xfrm>
            <a:off x="4343534" y="3225578"/>
            <a:ext cx="933267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900" dirty="0">
                <a:solidFill>
                  <a:schemeClr val="tx1"/>
                </a:solidFill>
              </a:rP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013908" y="1788889"/>
            <a:ext cx="739589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800" name="Rectangle 10"/>
          <p:cNvSpPr/>
          <p:nvPr/>
        </p:nvSpPr>
        <p:spPr>
          <a:xfrm>
            <a:off x="4854349" y="1788889"/>
            <a:ext cx="739590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803" name="Rectangle 11"/>
          <p:cNvGrpSpPr/>
          <p:nvPr/>
        </p:nvGrpSpPr>
        <p:grpSpPr>
          <a:xfrm>
            <a:off x="4067696" y="2388075"/>
            <a:ext cx="618565" cy="253914"/>
            <a:chOff x="0" y="-2906"/>
            <a:chExt cx="824752" cy="338551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4914861" y="2388075"/>
            <a:ext cx="618566" cy="253914"/>
            <a:chOff x="0" y="-2906"/>
            <a:chExt cx="824752" cy="338551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074419" y="1840107"/>
            <a:ext cx="403413" cy="253914"/>
            <a:chOff x="0" y="-2905"/>
            <a:chExt cx="537882" cy="33855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074419" y="2095601"/>
            <a:ext cx="403413" cy="253914"/>
            <a:chOff x="0" y="-2905"/>
            <a:chExt cx="537882" cy="33855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4921583" y="2088878"/>
            <a:ext cx="403413" cy="253914"/>
            <a:chOff x="0" y="-2905"/>
            <a:chExt cx="537882" cy="33855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 dirty="0"/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013909" y="2837760"/>
            <a:ext cx="1573307" cy="403415"/>
            <a:chOff x="0" y="-1"/>
            <a:chExt cx="2097741" cy="537885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68888"/>
              <a:ext cx="2097741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/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31929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47" y="33072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341438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25" y="2508727"/>
            <a:ext cx="604915" cy="5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5694790" y="3281518"/>
            <a:ext cx="1062318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24" name="Rectangle 34"/>
          <p:cNvSpPr/>
          <p:nvPr/>
        </p:nvSpPr>
        <p:spPr>
          <a:xfrm>
            <a:off x="4114761" y="2925167"/>
            <a:ext cx="161366" cy="221877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aphicFrame>
        <p:nvGraphicFramePr>
          <p:cNvPr id="825" name="Table 35"/>
          <p:cNvGraphicFramePr/>
          <p:nvPr>
            <p:extLst>
              <p:ext uri="{D42A27DB-BD31-4B8C-83A1-F6EECF244321}">
                <p14:modId xmlns:p14="http://schemas.microsoft.com/office/powerpoint/2010/main" val="3988985200"/>
              </p:ext>
            </p:extLst>
          </p:nvPr>
        </p:nvGraphicFramePr>
        <p:xfrm>
          <a:off x="916931" y="1701483"/>
          <a:ext cx="2592715" cy="1584960"/>
        </p:xfrm>
        <a:graphic>
          <a:graphicData uri="http://schemas.openxmlformats.org/drawingml/2006/table">
            <a:tbl>
              <a:tblPr firstRow="1" bandRow="1"/>
              <a:tblGrid>
                <a:gridCol w="45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5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0" dirty="0">
                          <a:solidFill>
                            <a:schemeClr val="tx1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10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100" b="0" dirty="0">
                          <a:solidFill>
                            <a:schemeClr val="tx1"/>
                          </a:solidFill>
                          <a:sym typeface="Calibri"/>
                        </a:rPr>
                        <a:t> in VM</a:t>
                      </a:r>
                      <a:endParaRPr sz="110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10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100" b="0" dirty="0">
                          <a:solidFill>
                            <a:schemeClr val="tx1"/>
                          </a:solidFill>
                          <a:sym typeface="Calibri"/>
                        </a:rPr>
                        <a:t> in VMM</a:t>
                      </a:r>
                      <a:endParaRPr sz="110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34290" marR="3429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lang="en-AU" sz="1100" b="0" dirty="0">
                          <a:sym typeface="Calibri"/>
                        </a:rPr>
                        <a:t>300</a:t>
                      </a:r>
                      <a:r>
                        <a:rPr sz="1100" b="0" dirty="0">
                          <a:sym typeface="Calibri"/>
                        </a:rPr>
                        <a:t>-399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100-199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300-399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200-299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500-599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600-699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400-499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3496197" y="2151960"/>
            <a:ext cx="800101" cy="978273"/>
            <a:chOff x="1568823" y="259977"/>
            <a:chExt cx="1066801" cy="1304362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77787" y="259977"/>
              <a:ext cx="1057837" cy="103094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1577787" y="1160927"/>
              <a:ext cx="815785" cy="29029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799"/>
              <a:ext cx="833720" cy="116540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553922" y="3281518"/>
            <a:ext cx="11872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en-AU" sz="1200" dirty="0"/>
              <a:t>Translation</a:t>
            </a:r>
            <a:r>
              <a:rPr sz="1200" dirty="0"/>
              <a:t>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149994" y="1412567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026095" y="1404438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5694791" y="2758759"/>
            <a:ext cx="1087735" cy="34794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" name="Straight Connector 43">
            <a:extLst>
              <a:ext uri="{FF2B5EF4-FFF2-40B4-BE49-F238E27FC236}">
                <a16:creationId xmlns:a16="http://schemas.microsoft.com/office/drawing/2014/main" id="{6CC25DB8-D25E-484D-9A71-124AF00D3B0C}"/>
              </a:ext>
            </a:extLst>
          </p:cNvPr>
          <p:cNvSpPr/>
          <p:nvPr/>
        </p:nvSpPr>
        <p:spPr>
          <a:xfrm flipH="1" flipV="1">
            <a:off x="3502916" y="2401181"/>
            <a:ext cx="736021" cy="523541"/>
          </a:xfrm>
          <a:prstGeom prst="line">
            <a:avLst/>
          </a:prstGeom>
          <a:solidFill>
            <a:schemeClr val="accent1"/>
          </a:solidFill>
          <a:ln w="3175" cap="flat">
            <a:solidFill>
              <a:srgbClr val="000000"/>
            </a:solidFill>
            <a:prstDash val="dash"/>
            <a:round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endParaRPr sz="1500"/>
          </a:p>
        </p:txBody>
      </p:sp>
    </p:spTree>
    <p:extLst>
      <p:ext uri="{BB962C8B-B14F-4D97-AF65-F5344CB8AC3E}">
        <p14:creationId xmlns:p14="http://schemas.microsoft.com/office/powerpoint/2010/main" val="9912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26091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01" y="27234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2830606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360790" y="198028"/>
            <a:ext cx="6270813" cy="7938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b="1" dirty="0"/>
              <a:t>How </a:t>
            </a:r>
            <a:r>
              <a:rPr lang="en-AU" sz="3200" b="1" dirty="0"/>
              <a:t>is</a:t>
            </a:r>
            <a:r>
              <a:rPr sz="3200" b="1" dirty="0"/>
              <a:t> </a:t>
            </a:r>
            <a:r>
              <a:rPr lang="en-AU" sz="3200" b="1" dirty="0"/>
              <a:t>virtualization</a:t>
            </a:r>
            <a:r>
              <a:rPr sz="3200" b="1" dirty="0"/>
              <a:t> </a:t>
            </a:r>
            <a:r>
              <a:rPr lang="en-AU" sz="3200" b="1" dirty="0"/>
              <a:t>implemented</a:t>
            </a:r>
            <a:r>
              <a:rPr sz="3200" b="1" dirty="0"/>
              <a:t>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51261" y="3311383"/>
            <a:ext cx="7804471" cy="1996889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lnSpc>
                <a:spcPct val="81000"/>
              </a:lnSpc>
              <a:defRPr sz="2400"/>
            </a:pPr>
            <a:r>
              <a:rPr sz="2000" dirty="0"/>
              <a:t>VMM ("Hypervisor") has translation tables that map </a:t>
            </a:r>
            <a:r>
              <a:rPr lang="en-AU" sz="2000" dirty="0"/>
              <a:t>guest memory</a:t>
            </a:r>
            <a:r>
              <a:rPr sz="2000" dirty="0"/>
              <a:t> to physical </a:t>
            </a:r>
            <a:r>
              <a:rPr lang="en-AU" sz="2000" dirty="0"/>
              <a:t>memory.</a:t>
            </a:r>
            <a:endParaRPr sz="2000" dirty="0"/>
          </a:p>
        </p:txBody>
      </p:sp>
      <p:sp>
        <p:nvSpPr>
          <p:cNvPr id="797" name="Rectangle 5"/>
          <p:cNvSpPr/>
          <p:nvPr/>
        </p:nvSpPr>
        <p:spPr>
          <a:xfrm>
            <a:off x="3913054" y="1164769"/>
            <a:ext cx="1775013" cy="1734672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798" name="TextBox 6"/>
          <p:cNvSpPr txBox="1"/>
          <p:nvPr/>
        </p:nvSpPr>
        <p:spPr>
          <a:xfrm>
            <a:off x="4343534" y="2688864"/>
            <a:ext cx="933267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900" dirty="0">
                <a:solidFill>
                  <a:schemeClr val="tx1"/>
                </a:solidFill>
              </a:rP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013908" y="1252175"/>
            <a:ext cx="739589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800" name="Rectangle 10"/>
          <p:cNvSpPr/>
          <p:nvPr/>
        </p:nvSpPr>
        <p:spPr>
          <a:xfrm>
            <a:off x="4854349" y="1252175"/>
            <a:ext cx="739590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803" name="Rectangle 11"/>
          <p:cNvGrpSpPr/>
          <p:nvPr/>
        </p:nvGrpSpPr>
        <p:grpSpPr>
          <a:xfrm>
            <a:off x="4067696" y="1851361"/>
            <a:ext cx="618565" cy="253914"/>
            <a:chOff x="0" y="-2906"/>
            <a:chExt cx="824752" cy="338551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4914861" y="1851361"/>
            <a:ext cx="618566" cy="253914"/>
            <a:chOff x="0" y="-2906"/>
            <a:chExt cx="824752" cy="338551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074419" y="1303393"/>
            <a:ext cx="403413" cy="253914"/>
            <a:chOff x="0" y="-2905"/>
            <a:chExt cx="537882" cy="33855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074419" y="1558887"/>
            <a:ext cx="403413" cy="253914"/>
            <a:chOff x="0" y="-2905"/>
            <a:chExt cx="537882" cy="33855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4921583" y="1552164"/>
            <a:ext cx="403413" cy="253914"/>
            <a:chOff x="0" y="-2905"/>
            <a:chExt cx="537882" cy="33855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013909" y="2301046"/>
            <a:ext cx="1573307" cy="403415"/>
            <a:chOff x="0" y="-1"/>
            <a:chExt cx="2097741" cy="537885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68888"/>
              <a:ext cx="2097741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/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265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47" y="277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287767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25" y="1972013"/>
            <a:ext cx="604915" cy="5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5694790" y="2744804"/>
            <a:ext cx="1062318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24" name="Rectangle 34"/>
          <p:cNvSpPr/>
          <p:nvPr/>
        </p:nvSpPr>
        <p:spPr>
          <a:xfrm>
            <a:off x="4114761" y="2388453"/>
            <a:ext cx="161366" cy="221877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aphicFrame>
        <p:nvGraphicFramePr>
          <p:cNvPr id="825" name="Table 35"/>
          <p:cNvGraphicFramePr/>
          <p:nvPr>
            <p:extLst>
              <p:ext uri="{D42A27DB-BD31-4B8C-83A1-F6EECF244321}">
                <p14:modId xmlns:p14="http://schemas.microsoft.com/office/powerpoint/2010/main" val="1074306712"/>
              </p:ext>
            </p:extLst>
          </p:nvPr>
        </p:nvGraphicFramePr>
        <p:xfrm>
          <a:off x="916931" y="1164769"/>
          <a:ext cx="2592715" cy="1584960"/>
        </p:xfrm>
        <a:graphic>
          <a:graphicData uri="http://schemas.openxmlformats.org/drawingml/2006/table">
            <a:tbl>
              <a:tblPr firstRow="1" bandRow="1"/>
              <a:tblGrid>
                <a:gridCol w="459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55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0" dirty="0">
                          <a:solidFill>
                            <a:schemeClr val="tx1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10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100" b="0" dirty="0">
                          <a:solidFill>
                            <a:schemeClr val="tx1"/>
                          </a:solidFill>
                          <a:sym typeface="Calibri"/>
                        </a:rPr>
                        <a:t> in VM</a:t>
                      </a:r>
                      <a:endParaRPr sz="110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10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100" b="0" dirty="0">
                          <a:solidFill>
                            <a:schemeClr val="tx1"/>
                          </a:solidFill>
                          <a:sym typeface="Calibri"/>
                        </a:rPr>
                        <a:t> in VMM</a:t>
                      </a:r>
                      <a:endParaRPr sz="110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34290" marR="3429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lang="en-AU" sz="1100" b="0" dirty="0">
                          <a:sym typeface="Calibri"/>
                        </a:rPr>
                        <a:t>300</a:t>
                      </a:r>
                      <a:r>
                        <a:rPr sz="1100" b="0" dirty="0">
                          <a:sym typeface="Calibri"/>
                        </a:rPr>
                        <a:t>-399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100-199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300-399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200-299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500-599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9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>
                          <a:sym typeface="Calibri"/>
                        </a:rPr>
                        <a:t>600-699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 b="0" dirty="0">
                          <a:sym typeface="Calibri"/>
                        </a:rPr>
                        <a:t>400-499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3496197" y="1615246"/>
            <a:ext cx="800101" cy="978273"/>
            <a:chOff x="1568823" y="259977"/>
            <a:chExt cx="1066801" cy="1304362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77787" y="259977"/>
              <a:ext cx="1057837" cy="103094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1577787" y="1160927"/>
              <a:ext cx="815785" cy="29029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799"/>
              <a:ext cx="833720" cy="116540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553922" y="2740337"/>
            <a:ext cx="11872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en-AU" sz="1200" dirty="0"/>
              <a:t>Translation</a:t>
            </a:r>
            <a:r>
              <a:rPr sz="1200" dirty="0"/>
              <a:t>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149994" y="875853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026095" y="867724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5694791" y="2222045"/>
            <a:ext cx="1087735" cy="34794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" name="Straight Connector 43">
            <a:extLst>
              <a:ext uri="{FF2B5EF4-FFF2-40B4-BE49-F238E27FC236}">
                <a16:creationId xmlns:a16="http://schemas.microsoft.com/office/drawing/2014/main" id="{6CC25DB8-D25E-484D-9A71-124AF00D3B0C}"/>
              </a:ext>
            </a:extLst>
          </p:cNvPr>
          <p:cNvSpPr/>
          <p:nvPr/>
        </p:nvSpPr>
        <p:spPr>
          <a:xfrm flipH="1" flipV="1">
            <a:off x="3502916" y="1864467"/>
            <a:ext cx="736021" cy="523541"/>
          </a:xfrm>
          <a:prstGeom prst="line">
            <a:avLst/>
          </a:prstGeom>
          <a:solidFill>
            <a:schemeClr val="accent1"/>
          </a:solidFill>
          <a:ln w="3175" cap="flat">
            <a:solidFill>
              <a:srgbClr val="000000"/>
            </a:solidFill>
            <a:prstDash val="dash"/>
            <a:round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endParaRPr sz="150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4C134C2-0232-4024-A9CA-45D759DEF2D1}"/>
              </a:ext>
            </a:extLst>
          </p:cNvPr>
          <p:cNvSpPr txBox="1">
            <a:spLocks/>
          </p:cNvSpPr>
          <p:nvPr/>
        </p:nvSpPr>
        <p:spPr>
          <a:xfrm>
            <a:off x="851261" y="4000310"/>
            <a:ext cx="7318235" cy="1414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VMs also </a:t>
            </a:r>
            <a:r>
              <a:rPr lang="en-US" sz="2000" dirty="0">
                <a:solidFill>
                  <a:srgbClr val="FF9900"/>
                </a:solidFill>
              </a:rPr>
              <a:t>time-share</a:t>
            </a:r>
            <a:r>
              <a:rPr lang="en-US" sz="2000" dirty="0"/>
              <a:t> CPUs</a:t>
            </a:r>
          </a:p>
          <a:p>
            <a:pPr marL="685800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pPr>
            <a:r>
              <a:rPr lang="en-US" sz="2000" dirty="0"/>
              <a:t>(a time-multiplexed manner)</a:t>
            </a:r>
          </a:p>
          <a:p>
            <a:pPr marL="685800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pPr>
            <a:endParaRPr lang="en-US" sz="2000" dirty="0"/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What if Alice serves more VMs?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endParaRPr lang="en-US" sz="2000" dirty="0"/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Time-multiplex does not work for memory. Why?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endParaRPr lang="en-US" sz="2000" dirty="0"/>
          </a:p>
          <a:p>
            <a:pPr marL="685800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pPr>
            <a:endParaRPr lang="en-US" sz="2000" dirty="0"/>
          </a:p>
          <a:p>
            <a:pPr marL="685800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672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1"/>
          <p:cNvSpPr txBox="1">
            <a:spLocks noGrp="1"/>
          </p:cNvSpPr>
          <p:nvPr>
            <p:ph type="title"/>
          </p:nvPr>
        </p:nvSpPr>
        <p:spPr>
          <a:xfrm>
            <a:off x="289882" y="396643"/>
            <a:ext cx="6620671" cy="9606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/>
            </a:lvl1pPr>
          </a:lstStyle>
          <a:p>
            <a:r>
              <a:rPr lang="en-AU" sz="3200" b="1" dirty="0"/>
              <a:t>The benefits of virtualization</a:t>
            </a:r>
            <a:endParaRPr sz="3200" b="1" dirty="0"/>
          </a:p>
        </p:txBody>
      </p:sp>
      <p:sp>
        <p:nvSpPr>
          <p:cNvPr id="10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0214" y="1370142"/>
            <a:ext cx="8443571" cy="41177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r>
              <a:rPr lang="en-AU" sz="2000" b="1" dirty="0"/>
              <a:t>Flexible</a:t>
            </a:r>
            <a:r>
              <a:rPr sz="2000" dirty="0"/>
              <a:t> </a:t>
            </a:r>
            <a:r>
              <a:rPr lang="en-AU" sz="2000" dirty="0"/>
              <a:t>to </a:t>
            </a:r>
            <a:r>
              <a:rPr sz="2000" dirty="0"/>
              <a:t>cloud provide</a:t>
            </a:r>
            <a:r>
              <a:rPr lang="en-AU" sz="2000" dirty="0" err="1"/>
              <a:t>rs</a:t>
            </a:r>
            <a:endParaRPr lang="en-AU" sz="2000" dirty="0"/>
          </a:p>
          <a:p>
            <a:pPr>
              <a:lnSpc>
                <a:spcPct val="81000"/>
              </a:lnSpc>
              <a:defRPr sz="2500"/>
            </a:pPr>
            <a:endParaRPr sz="2000" dirty="0"/>
          </a:p>
          <a:p>
            <a:pPr>
              <a:lnSpc>
                <a:spcPct val="81000"/>
              </a:lnSpc>
              <a:defRPr sz="2500"/>
            </a:pPr>
            <a:r>
              <a:rPr lang="en-AU" sz="2000" b="1" dirty="0"/>
              <a:t>Secure</a:t>
            </a:r>
            <a:r>
              <a:rPr lang="en-AU" sz="2000" dirty="0"/>
              <a:t> to</a:t>
            </a:r>
            <a:r>
              <a:rPr sz="2000" dirty="0"/>
              <a:t> </a:t>
            </a:r>
            <a:r>
              <a:rPr lang="en-AU" sz="2000" dirty="0"/>
              <a:t>VM users</a:t>
            </a:r>
          </a:p>
          <a:p>
            <a:pPr>
              <a:lnSpc>
                <a:spcPct val="81000"/>
              </a:lnSpc>
              <a:defRPr sz="2500"/>
            </a:pPr>
            <a:endParaRPr sz="2000" dirty="0"/>
          </a:p>
          <a:p>
            <a:pPr>
              <a:lnSpc>
                <a:spcPct val="81000"/>
              </a:lnSpc>
              <a:defRPr sz="2500"/>
            </a:pPr>
            <a:r>
              <a:rPr sz="2000" b="1" dirty="0"/>
              <a:t>Convenient</a:t>
            </a:r>
            <a:r>
              <a:rPr sz="2000" dirty="0"/>
              <a:t> </a:t>
            </a:r>
            <a:r>
              <a:rPr lang="en-AU" sz="2000" dirty="0"/>
              <a:t>to</a:t>
            </a:r>
            <a:r>
              <a:rPr sz="2000" dirty="0"/>
              <a:t> </a:t>
            </a:r>
            <a:r>
              <a:rPr lang="en-AU" sz="2000" dirty="0"/>
              <a:t>VM users</a:t>
            </a:r>
            <a:endParaRPr sz="2000" dirty="0"/>
          </a:p>
          <a:p>
            <a:pPr marL="342900" lvl="1" indent="0">
              <a:lnSpc>
                <a:spcPct val="81000"/>
              </a:lnSpc>
              <a:buNone/>
              <a:defRPr sz="2200"/>
            </a:pPr>
            <a:endParaRPr sz="2000" dirty="0"/>
          </a:p>
          <a:p>
            <a:pPr>
              <a:lnSpc>
                <a:spcPct val="81000"/>
              </a:lnSpc>
              <a:defRPr sz="2500"/>
            </a:pPr>
            <a:r>
              <a:rPr sz="2000" b="1" dirty="0"/>
              <a:t>But</a:t>
            </a:r>
            <a:r>
              <a:rPr lang="en-AU" sz="2000" b="1" dirty="0"/>
              <a:t> there might be performance impacts</a:t>
            </a:r>
            <a:endParaRPr sz="2000" b="1" dirty="0"/>
          </a:p>
          <a:p>
            <a:pPr lvl="1">
              <a:lnSpc>
                <a:spcPct val="81000"/>
              </a:lnSpc>
              <a:defRPr sz="2200"/>
            </a:pPr>
            <a:r>
              <a:rPr sz="2000" dirty="0"/>
              <a:t>Load changes in </a:t>
            </a:r>
            <a:r>
              <a:rPr lang="en-AU" sz="2000" dirty="0"/>
              <a:t>one</a:t>
            </a:r>
            <a:r>
              <a:rPr sz="2000" dirty="0"/>
              <a:t> VM may affect the performance </a:t>
            </a:r>
            <a:r>
              <a:rPr lang="en-AU" sz="2000" dirty="0"/>
              <a:t>of another VM </a:t>
            </a:r>
            <a:r>
              <a:rPr lang="en-US" sz="2000" dirty="0"/>
              <a:t>on the same physical machine</a:t>
            </a:r>
          </a:p>
          <a:p>
            <a:pPr lvl="2">
              <a:lnSpc>
                <a:spcPct val="81000"/>
              </a:lnSpc>
              <a:defRPr sz="2200"/>
            </a:pPr>
            <a:r>
              <a:rPr lang="en-US" sz="2000" dirty="0"/>
              <a:t>e.g., Bob is allowed to increase his vCPUs from 8 to 16.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1068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2797</Words>
  <Application>Microsoft Office PowerPoint</Application>
  <PresentationFormat>On-screen Show (4:3)</PresentationFormat>
  <Paragraphs>449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Amazon Ember</vt:lpstr>
      <vt:lpstr>AmazonEmber</vt:lpstr>
      <vt:lpstr>Söhne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Overview</vt:lpstr>
      <vt:lpstr>Virtualization: the core technique of cloud computing</vt:lpstr>
      <vt:lpstr>Virtualization: the core technique of cloud computing</vt:lpstr>
      <vt:lpstr>VM isolation</vt:lpstr>
      <vt:lpstr>VM live migration</vt:lpstr>
      <vt:lpstr>How is virtualization implemented?</vt:lpstr>
      <vt:lpstr>How is virtualization implemented?</vt:lpstr>
      <vt:lpstr>The benefits of virtualization</vt:lpstr>
      <vt:lpstr>Amazon: the pioneer</vt:lpstr>
      <vt:lpstr>What services does a cloud provide?</vt:lpstr>
      <vt:lpstr>Software as a Service (SaaS)</vt:lpstr>
      <vt:lpstr>What services does a cloud provide?</vt:lpstr>
      <vt:lpstr>Platform as a Service (PaaS)</vt:lpstr>
      <vt:lpstr>What services does a cloud provide?</vt:lpstr>
      <vt:lpstr>Infrastructure as a Service (IaaS)</vt:lpstr>
      <vt:lpstr>What services does a cloud provide?</vt:lpstr>
      <vt:lpstr>What services does a cloud provide?</vt:lpstr>
      <vt:lpstr>Public/Community/Private clouds</vt:lpstr>
      <vt:lpstr>Practice Questions</vt:lpstr>
      <vt:lpstr>Practice Questions</vt:lpstr>
      <vt:lpstr>AWS: the leading cloud providing a wide range of services</vt:lpstr>
      <vt:lpstr>PowerPoint Presentation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Deploying an application onto AWS</vt:lpstr>
      <vt:lpstr>AWS EC2</vt:lpstr>
      <vt:lpstr>AWS EC2</vt:lpstr>
      <vt:lpstr>AWS EC2</vt:lpstr>
      <vt:lpstr>AWS EC2</vt:lpstr>
      <vt:lpstr>Geographical location of an instance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Practice Questions</vt:lpstr>
      <vt:lpstr>Practice Questions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2025-07-29T02:22:03Z</dcterms:created>
  <dcterms:modified xsi:type="dcterms:W3CDTF">2025-07-29T02:22:17Z</dcterms:modified>
  <cp:category/>
</cp:coreProperties>
</file>