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94" r:id="rId1"/>
  </p:sldMasterIdLst>
  <p:notesMasterIdLst>
    <p:notesMasterId r:id="rId73"/>
  </p:notesMasterIdLst>
  <p:handoutMasterIdLst>
    <p:handoutMasterId r:id="rId74"/>
  </p:handoutMasterIdLst>
  <p:sldIdLst>
    <p:sldId id="1357" r:id="rId2"/>
    <p:sldId id="1423" r:id="rId3"/>
    <p:sldId id="1454" r:id="rId4"/>
    <p:sldId id="1484" r:id="rId5"/>
    <p:sldId id="1485" r:id="rId6"/>
    <p:sldId id="1441" r:id="rId7"/>
    <p:sldId id="1486" r:id="rId8"/>
    <p:sldId id="1487" r:id="rId9"/>
    <p:sldId id="1543" r:id="rId10"/>
    <p:sldId id="1544" r:id="rId11"/>
    <p:sldId id="1545" r:id="rId12"/>
    <p:sldId id="1488" r:id="rId13"/>
    <p:sldId id="1489" r:id="rId14"/>
    <p:sldId id="1490" r:id="rId15"/>
    <p:sldId id="1533" r:id="rId16"/>
    <p:sldId id="1491" r:id="rId17"/>
    <p:sldId id="1547" r:id="rId18"/>
    <p:sldId id="1451" r:id="rId19"/>
    <p:sldId id="1536" r:id="rId20"/>
    <p:sldId id="1558" r:id="rId21"/>
    <p:sldId id="1555" r:id="rId22"/>
    <p:sldId id="1534" r:id="rId23"/>
    <p:sldId id="1552" r:id="rId24"/>
    <p:sldId id="1551" r:id="rId25"/>
    <p:sldId id="1535" r:id="rId26"/>
    <p:sldId id="1553" r:id="rId27"/>
    <p:sldId id="1559" r:id="rId28"/>
    <p:sldId id="1550" r:id="rId29"/>
    <p:sldId id="1560" r:id="rId30"/>
    <p:sldId id="1561" r:id="rId31"/>
    <p:sldId id="1554" r:id="rId32"/>
    <p:sldId id="1546" r:id="rId33"/>
    <p:sldId id="258" r:id="rId34"/>
    <p:sldId id="1413" r:id="rId35"/>
    <p:sldId id="1334" r:id="rId36"/>
    <p:sldId id="1537" r:id="rId37"/>
    <p:sldId id="1539" r:id="rId38"/>
    <p:sldId id="1414" r:id="rId39"/>
    <p:sldId id="1420" r:id="rId40"/>
    <p:sldId id="1417" r:id="rId41"/>
    <p:sldId id="1421" r:id="rId42"/>
    <p:sldId id="1540" r:id="rId43"/>
    <p:sldId id="1326" r:id="rId44"/>
    <p:sldId id="1374" r:id="rId45"/>
    <p:sldId id="1556" r:id="rId46"/>
    <p:sldId id="1562" r:id="rId47"/>
    <p:sldId id="1373" r:id="rId48"/>
    <p:sldId id="1480" r:id="rId49"/>
    <p:sldId id="1481" r:id="rId50"/>
    <p:sldId id="1372" r:id="rId51"/>
    <p:sldId id="1450" r:id="rId52"/>
    <p:sldId id="1557" r:id="rId53"/>
    <p:sldId id="1482" r:id="rId54"/>
    <p:sldId id="1424" r:id="rId55"/>
    <p:sldId id="1483" r:id="rId56"/>
    <p:sldId id="1425" r:id="rId57"/>
    <p:sldId id="1426" r:id="rId58"/>
    <p:sldId id="1427" r:id="rId59"/>
    <p:sldId id="1428" r:id="rId60"/>
    <p:sldId id="1541" r:id="rId61"/>
    <p:sldId id="1564" r:id="rId62"/>
    <p:sldId id="1563" r:id="rId63"/>
    <p:sldId id="1430" r:id="rId64"/>
    <p:sldId id="1431" r:id="rId65"/>
    <p:sldId id="1433" r:id="rId66"/>
    <p:sldId id="1436" r:id="rId67"/>
    <p:sldId id="1445" r:id="rId68"/>
    <p:sldId id="1443" r:id="rId69"/>
    <p:sldId id="1444" r:id="rId70"/>
    <p:sldId id="1375" r:id="rId71"/>
    <p:sldId id="1459" r:id="rId72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FF9900"/>
    <a:srgbClr val="33CC33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26" autoAdjust="0"/>
    <p:restoredTop sz="64407" autoAdjust="0"/>
  </p:normalViewPr>
  <p:slideViewPr>
    <p:cSldViewPr snapToGrid="0">
      <p:cViewPr varScale="1">
        <p:scale>
          <a:sx n="45" d="100"/>
          <a:sy n="45" d="100"/>
        </p:scale>
        <p:origin x="990" y="60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256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04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95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59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19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49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rtl="0">
              <a:spcBef>
                <a:spcPts val="1200"/>
              </a:spcBef>
              <a:spcAft>
                <a:spcPts val="1200"/>
              </a:spcAft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30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28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8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96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8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9528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87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80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57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7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59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8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595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08086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715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2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801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42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361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025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82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4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64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8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574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02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366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701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913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164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01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133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735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24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9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064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82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557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314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801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524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926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0879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100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1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5781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87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80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36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661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13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659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062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45373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134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60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59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3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1C55C-64EF-5A4C-AA55-00ED127F3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Week 5 AWS Identity Access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8071F-5629-E546-A495-2CF02BCF2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493059"/>
          </a:xfrm>
        </p:spPr>
        <p:txBody>
          <a:bodyPr>
            <a:normAutofit/>
          </a:bodyPr>
          <a:lstStyle/>
          <a:p>
            <a:r>
              <a:rPr lang="en-US" sz="1800" dirty="0"/>
              <a:t>Dr </a:t>
            </a:r>
            <a:r>
              <a:rPr lang="en-US" sz="1800" dirty="0" err="1"/>
              <a:t>Zhi</a:t>
            </a:r>
            <a:r>
              <a:rPr lang="en-US" sz="1800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01535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659202" y="841075"/>
            <a:ext cx="87493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is the main feature of EBS?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A cloud-based email service for sending and receiving messages.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A service for launching and managing virtual servers in the cloud.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A block storage service that provides persistent storage.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A service that manages domain names and translates them to IP addresses.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6D5CF9-CDE8-426D-919B-DD03F1A7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02" y="252812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1674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659202" y="841075"/>
            <a:ext cx="87493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is the main feature of EBS?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A cloud-based email service for sending and receiving messages.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A service for launching and managing virtual servers in the cloud.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A block storage service that provides persistent storage.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A service that manages domain names and translates them to IP addresses.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 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C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6D5CF9-CDE8-426D-919B-DD03F1A7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02" y="252812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AB97FC-0902-4487-ACC9-3FE99405DAC0}"/>
              </a:ext>
            </a:extLst>
          </p:cNvPr>
          <p:cNvSpPr txBox="1"/>
          <p:nvPr/>
        </p:nvSpPr>
        <p:spPr>
          <a:xfrm>
            <a:off x="659202" y="4073620"/>
            <a:ext cx="108735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statements are correct in cloud computing?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Cloud providers allow users to pay as they go.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Data centers are usually distributed globally.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Cloud computing is built upon data centers.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Cooling may not be needed for data centers.</a:t>
            </a:r>
            <a:br>
              <a:rPr lang="en-US" dirty="0"/>
            </a:b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340EB1-1AA1-45B0-8651-7D13BEB645F6}"/>
              </a:ext>
            </a:extLst>
          </p:cNvPr>
          <p:cNvSpPr txBox="1">
            <a:spLocks/>
          </p:cNvSpPr>
          <p:nvPr/>
        </p:nvSpPr>
        <p:spPr>
          <a:xfrm>
            <a:off x="659202" y="3485357"/>
            <a:ext cx="1867618" cy="588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AU" sz="2600" dirty="0"/>
              <a:t>Part 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004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C73D1F-F2E4-45BC-99DB-5BD980DEFC5F}"/>
              </a:ext>
            </a:extLst>
          </p:cNvPr>
          <p:cNvSpPr txBox="1"/>
          <p:nvPr/>
        </p:nvSpPr>
        <p:spPr>
          <a:xfrm>
            <a:off x="659202" y="4073620"/>
            <a:ext cx="108735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statements are correct in cloud computing?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Cloud providers allow users to pay as they go.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Data centers are usually distributed globally.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Cloud computing is built upon data centers.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Cooling may not be needed for data centers.</a:t>
            </a:r>
          </a:p>
          <a:p>
            <a:pPr indent="228600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 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ABC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2D0845-8E1E-46FD-923E-E593E42DA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02" y="252812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38970B-571E-4375-A4B2-7028616C6088}"/>
              </a:ext>
            </a:extLst>
          </p:cNvPr>
          <p:cNvSpPr txBox="1">
            <a:spLocks/>
          </p:cNvSpPr>
          <p:nvPr/>
        </p:nvSpPr>
        <p:spPr>
          <a:xfrm>
            <a:off x="659202" y="3485357"/>
            <a:ext cx="1867618" cy="588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AU" sz="2600" dirty="0"/>
              <a:t>Part 2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7DDDD-DF13-4623-9EB5-DFDF0C0BC3AF}"/>
              </a:ext>
            </a:extLst>
          </p:cNvPr>
          <p:cNvSpPr txBox="1"/>
          <p:nvPr/>
        </p:nvSpPr>
        <p:spPr>
          <a:xfrm>
            <a:off x="659202" y="841075"/>
            <a:ext cx="87493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is the main feature of EBS?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A cloud-based email service for sending and receiving messages.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A service for launching and managing virtual servers in the cloud.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A block storage service that provides persistent storage.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A service that manages domain names and translates them to IP addresses.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 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C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429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463671" y="823823"/>
            <a:ext cx="1030209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are the types of application architecture?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Monolithic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Client/Server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Three-tier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Cloud-based serverless architecture.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BA29-CD9B-41A3-9A84-F29C68583E3E}"/>
              </a:ext>
            </a:extLst>
          </p:cNvPr>
          <p:cNvSpPr txBox="1">
            <a:spLocks/>
          </p:cNvSpPr>
          <p:nvPr/>
        </p:nvSpPr>
        <p:spPr>
          <a:xfrm>
            <a:off x="463671" y="283005"/>
            <a:ext cx="1867618" cy="588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AU" sz="2600" dirty="0"/>
              <a:t>Part 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612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446418" y="961846"/>
            <a:ext cx="103020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are the types of application architecture?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Monolithic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Client/Server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Three-tier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Cloud-based serverless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    Answer: ABCD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86E1-230D-4229-9661-253860BE6020}"/>
              </a:ext>
            </a:extLst>
          </p:cNvPr>
          <p:cNvSpPr txBox="1">
            <a:spLocks/>
          </p:cNvSpPr>
          <p:nvPr/>
        </p:nvSpPr>
        <p:spPr>
          <a:xfrm>
            <a:off x="509678" y="373583"/>
            <a:ext cx="1867618" cy="588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AU" sz="2600" dirty="0"/>
              <a:t>Part 2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D3685-FF03-4DC6-BF5B-3D5C9C29C0B3}"/>
              </a:ext>
            </a:extLst>
          </p:cNvPr>
          <p:cNvSpPr txBox="1"/>
          <p:nvPr/>
        </p:nvSpPr>
        <p:spPr>
          <a:xfrm>
            <a:off x="509678" y="3796878"/>
            <a:ext cx="106148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statements are correct?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Page tables translate virtual memory into physical memory in modern OS.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When translating a 32-bit linear address, two levels of page tables are needed.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Ring 0 is the least privileged and Ring 3 is the most privileged.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The number of processes is much smaller than the number of physical CPUs.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0233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le:X86 Paging 4K.svg">
            <a:extLst>
              <a:ext uri="{FF2B5EF4-FFF2-40B4-BE49-F238E27FC236}">
                <a16:creationId xmlns:a16="http://schemas.microsoft.com/office/drawing/2014/main" id="{08DFFB48-3E30-48BB-93B0-292D94FB3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63548" y="1602493"/>
            <a:ext cx="6611772" cy="4147253"/>
          </a:xfrm>
          <a:prstGeom prst="rect">
            <a:avLst/>
          </a:prstGeom>
          <a:noFill/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E9DC655-E0BD-432D-92A4-2F913ABFE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972" y="6596390"/>
            <a:ext cx="4474028" cy="2616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+mn-lt"/>
              </a:rPr>
              <a:t>https://www.cs.virginia.edu/~bjc8c/class/cs6456-s20/slides/01-intro.pptx </a:t>
            </a:r>
            <a:endParaRPr lang="en-US" altLang="en-US" sz="2200" dirty="0">
              <a:latin typeface="+mn-lt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6C7E9C0-D8B5-4B8B-9EDF-4011E1023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61" y="190297"/>
            <a:ext cx="10515600" cy="1238580"/>
          </a:xfrm>
        </p:spPr>
        <p:txBody>
          <a:bodyPr>
            <a:normAutofit/>
          </a:bodyPr>
          <a:lstStyle/>
          <a:p>
            <a:r>
              <a:rPr lang="en-US" sz="2200" dirty="0"/>
              <a:t>Page table:</a:t>
            </a:r>
          </a:p>
          <a:p>
            <a:pPr lvl="1"/>
            <a:r>
              <a:rPr lang="en-US" sz="2200" dirty="0"/>
              <a:t>A modern OS uses a set of page tables to map virtual memory within a process to their corresponding physical memory in main memory.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8BE45C-E7C2-4783-A593-14F3D08E1E1A}"/>
              </a:ext>
            </a:extLst>
          </p:cNvPr>
          <p:cNvSpPr/>
          <p:nvPr/>
        </p:nvSpPr>
        <p:spPr>
          <a:xfrm>
            <a:off x="4186082" y="2986493"/>
            <a:ext cx="3693322" cy="293686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585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446418" y="961846"/>
            <a:ext cx="103020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are the types of application architecture?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Monolithic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Client/Server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Three-tier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Cloud-based serverless architecture.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b="0" dirty="0">
              <a:effectLst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    Answer: ABCD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86E1-230D-4229-9661-253860BE6020}"/>
              </a:ext>
            </a:extLst>
          </p:cNvPr>
          <p:cNvSpPr txBox="1">
            <a:spLocks/>
          </p:cNvSpPr>
          <p:nvPr/>
        </p:nvSpPr>
        <p:spPr>
          <a:xfrm>
            <a:off x="509678" y="373583"/>
            <a:ext cx="1867618" cy="588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AU" sz="2600" dirty="0"/>
              <a:t>Part 2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3D7CAA-0474-41B2-8550-473327BF2BD1}"/>
              </a:ext>
            </a:extLst>
          </p:cNvPr>
          <p:cNvSpPr txBox="1"/>
          <p:nvPr/>
        </p:nvSpPr>
        <p:spPr>
          <a:xfrm>
            <a:off x="509678" y="3796878"/>
            <a:ext cx="106148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statements are correct?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Page tables translate virtual memory into physical memory in modern OS.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When translating a 32-bit virtual address, two levels of page tables are needed.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Ring 0 is the least privileged and Ring 3 is the most privileged.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The number of processes is much smaller than the number of physical CPUs.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AB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9437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1906B6-DE8A-44C8-B824-8AE6D3C05219}"/>
              </a:ext>
            </a:extLst>
          </p:cNvPr>
          <p:cNvSpPr txBox="1"/>
          <p:nvPr/>
        </p:nvSpPr>
        <p:spPr>
          <a:xfrm>
            <a:off x="422988" y="584684"/>
            <a:ext cx="1061480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statements are correct?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The number of processes is the same as that of physical CPUs.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Page tables translate virtual addresses into physical addresses in modern OS.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A virtual address and its corresponding physical address have the same page offset.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Both Intel VT-x and AMD SVM allow a guest OS to run directly on hardware without being trapped into the VMM.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BC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E2BA23-D316-4CAA-91C7-58F765B920BE}"/>
              </a:ext>
            </a:extLst>
          </p:cNvPr>
          <p:cNvSpPr txBox="1">
            <a:spLocks/>
          </p:cNvSpPr>
          <p:nvPr/>
        </p:nvSpPr>
        <p:spPr>
          <a:xfrm>
            <a:off x="422988" y="121327"/>
            <a:ext cx="1867618" cy="588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AU" sz="2600" dirty="0"/>
              <a:t>Part 2</a:t>
            </a:r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C7FA9-E403-403C-8653-689AF92917FC}"/>
              </a:ext>
            </a:extLst>
          </p:cNvPr>
          <p:cNvSpPr txBox="1"/>
          <p:nvPr/>
        </p:nvSpPr>
        <p:spPr>
          <a:xfrm>
            <a:off x="422988" y="3340492"/>
            <a:ext cx="106148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Which of the following statements are correct about IAM?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A. A principal must be authorized to access AWS resources after being authenticated.</a:t>
            </a:r>
          </a:p>
          <a:p>
            <a:pPr indent="228600" algn="l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B.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An AWS root user account can create many IAM users and grant them access </a:t>
            </a:r>
            <a:r>
              <a:rPr lang="en-US" b="0" i="0">
                <a:solidFill>
                  <a:srgbClr val="16191F"/>
                </a:solidFill>
                <a:effectLst/>
                <a:latin typeface="Amazon Ember"/>
              </a:rPr>
              <a:t>to AWS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resources. The root user does not have to share their login credentials</a:t>
            </a:r>
            <a:r>
              <a:rPr lang="en-US" dirty="0">
                <a:latin typeface="+mn-lt"/>
              </a:rPr>
              <a:t>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C. IAM policies define both permissions for an action and the method used to perform the action.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D. IAM allows fine-grained permissions, e.g., specifying actions that an IAM user or role can perform on specific AWS resources.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ABD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5687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C215C3-3091-4FD7-A469-01B9381C2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89" y="196718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3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719AB-5520-4E75-855B-34E845C5DD6C}"/>
              </a:ext>
            </a:extLst>
          </p:cNvPr>
          <p:cNvSpPr txBox="1"/>
          <p:nvPr/>
        </p:nvSpPr>
        <p:spPr>
          <a:xfrm>
            <a:off x="593389" y="3044279"/>
            <a:ext cx="76971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n-lt"/>
              </a:rPr>
              <a:t>Read the python code snippet above. Explain Line 3 and Line4 and conclude what essential file operation has been performed.</a:t>
            </a:r>
            <a:endParaRPr lang="en-AU" sz="22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49C1B-695C-41AA-BE49-EFDEA6671BB4}"/>
              </a:ext>
            </a:extLst>
          </p:cNvPr>
          <p:cNvSpPr txBox="1"/>
          <p:nvPr/>
        </p:nvSpPr>
        <p:spPr>
          <a:xfrm>
            <a:off x="700069" y="789216"/>
            <a:ext cx="9556474" cy="2074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  import boto3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  s3_resource = boto3.resource('s3’)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</a:rPr>
              <a:t>3  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s3_resource.Object('bucket-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mst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', 'A2.txt').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copy_from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CopySource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='bucket-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mst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/A1.txt’)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 s3_resource.Object('bucket-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mst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', 'A1.txt').delete() 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715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C215C3-3091-4FD7-A469-01B9381C2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94" y="200953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3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CFC07-D02E-4EF7-85CC-AD984F73B1A8}"/>
              </a:ext>
            </a:extLst>
          </p:cNvPr>
          <p:cNvSpPr txBox="1"/>
          <p:nvPr/>
        </p:nvSpPr>
        <p:spPr>
          <a:xfrm>
            <a:off x="700069" y="789216"/>
            <a:ext cx="9556474" cy="20742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  import boto3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2  s3_resource = boto3.resource('s3’)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AU" dirty="0">
                <a:latin typeface="Calibri" panose="020F0502020204030204" pitchFamily="34" charset="0"/>
                <a:ea typeface="Times New Roman" panose="02020603050405020304" pitchFamily="18" charset="0"/>
              </a:rPr>
              <a:t>3  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s3_resource.Object('bucket-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mst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', 'A2.txt').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copy_from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CopySource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='bucket-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mst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/A1.txt’)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4  s3_resource.Object('bucket-</a:t>
            </a:r>
            <a:r>
              <a:rPr lang="en-AU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mst</a:t>
            </a:r>
            <a:r>
              <a:rPr lang="en-AU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', 'A1.txt').delete() 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B32205-06D1-4686-8760-E67E157DDA54}"/>
              </a:ext>
            </a:extLst>
          </p:cNvPr>
          <p:cNvSpPr txBox="1">
            <a:spLocks/>
          </p:cNvSpPr>
          <p:nvPr/>
        </p:nvSpPr>
        <p:spPr>
          <a:xfrm>
            <a:off x="444037" y="3429000"/>
            <a:ext cx="9157164" cy="2074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Answer</a:t>
            </a:r>
          </a:p>
          <a:p>
            <a:pPr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/>
              <a:t>Line 3 copies the object named 'A1.txt' from the 'bucket-</a:t>
            </a:r>
            <a:r>
              <a:rPr lang="en-US" sz="2000" dirty="0" err="1"/>
              <a:t>mst</a:t>
            </a:r>
            <a:r>
              <a:rPr lang="en-US" sz="2000" dirty="0"/>
              <a:t>' bucket to a new object named 'A2.txt' within the same bucket. </a:t>
            </a:r>
          </a:p>
          <a:p>
            <a:pPr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/>
              <a:t>Line 4 deletes 'A1.txt' from the 'bucket-</a:t>
            </a:r>
            <a:r>
              <a:rPr lang="en-US" sz="2000" dirty="0" err="1"/>
              <a:t>mst</a:t>
            </a:r>
            <a:r>
              <a:rPr lang="en-US" sz="2000" dirty="0"/>
              <a:t>' bucket. </a:t>
            </a:r>
          </a:p>
          <a:p>
            <a:pPr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/>
              <a:t>The operation is to rename the object from A1.txt to A2.txt.</a:t>
            </a:r>
          </a:p>
        </p:txBody>
      </p:sp>
    </p:spTree>
    <p:extLst>
      <p:ext uri="{BB962C8B-B14F-4D97-AF65-F5344CB8AC3E}">
        <p14:creationId xmlns:p14="http://schemas.microsoft.com/office/powerpoint/2010/main" val="279589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06" y="162608"/>
            <a:ext cx="7007643" cy="725844"/>
          </a:xfrm>
        </p:spPr>
        <p:txBody>
          <a:bodyPr>
            <a:normAutofit fontScale="90000"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 (5:30pm-6:30pm on 26/08/25)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D9B41B-42FA-4E44-8154-336195997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8447"/>
              </p:ext>
            </p:extLst>
          </p:nvPr>
        </p:nvGraphicFramePr>
        <p:xfrm>
          <a:off x="567266" y="1091652"/>
          <a:ext cx="11057467" cy="3378748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3261804">
                  <a:extLst>
                    <a:ext uri="{9D8B030D-6E8A-4147-A177-3AD203B41FA5}">
                      <a16:colId xmlns:a16="http://schemas.microsoft.com/office/drawing/2014/main" val="1035774814"/>
                    </a:ext>
                  </a:extLst>
                </a:gridCol>
                <a:gridCol w="7795663">
                  <a:extLst>
                    <a:ext uri="{9D8B030D-6E8A-4147-A177-3AD203B41FA5}">
                      <a16:colId xmlns:a16="http://schemas.microsoft.com/office/drawing/2014/main" val="1413030760"/>
                    </a:ext>
                  </a:extLst>
                </a:gridCol>
              </a:tblGrid>
              <a:tr h="47135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200" b="0" dirty="0">
                          <a:effectLst/>
                        </a:rPr>
                        <a:t>Student Number</a:t>
                      </a:r>
                      <a:endParaRPr lang="en-AU" sz="2200" b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2200" b="0" dirty="0">
                          <a:effectLst/>
                        </a:rPr>
                        <a:t>Venues</a:t>
                      </a:r>
                      <a:endParaRPr lang="en-AU" sz="2200" b="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929678"/>
                  </a:ext>
                </a:extLst>
              </a:tr>
              <a:tr h="644827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21000000 - 23870000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ENCM: [ G06] Harold and Margaret Clough Engineering Lecture Theatre 1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675260"/>
                  </a:ext>
                </a:extLst>
              </a:tr>
              <a:tr h="436400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0" i="0" u="none" strike="noStrike">
                          <a:solidFill>
                            <a:srgbClr val="242424"/>
                          </a:solidFill>
                          <a:effectLst/>
                          <a:latin typeface="+mn-lt"/>
                        </a:rPr>
                        <a:t>23870001 - 24142000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ENCM: [ G04] Harold and Margaret Clough Engineering Lecture Theatre 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834369"/>
                  </a:ext>
                </a:extLst>
              </a:tr>
              <a:tr h="471499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0" i="0" u="none" strike="noStrike">
                          <a:solidFill>
                            <a:srgbClr val="242424"/>
                          </a:solidFill>
                          <a:effectLst/>
                          <a:latin typeface="+mn-lt"/>
                        </a:rPr>
                        <a:t>24142001 - 24386400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WTLTS:[ G106] Tattersall Lecture Theatre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9962039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24386401 - 24560000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ARTS:[ 159] Austin Lecture Hall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616060"/>
                  </a:ext>
                </a:extLst>
              </a:tr>
              <a:tr h="474133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0" i="0" u="none" strike="noStrike" dirty="0">
                          <a:solidFill>
                            <a:srgbClr val="242424"/>
                          </a:solidFill>
                          <a:effectLst/>
                          <a:latin typeface="+mn-lt"/>
                        </a:rPr>
                        <a:t>24560001 - 25100000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ARTS:[ 160] Arts Lecture Room 8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132561"/>
                  </a:ext>
                </a:extLst>
              </a:tr>
              <a:tr h="440268"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Students with UAAP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CSSE:[ 207] Seminar Room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920178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BFFD1E-596E-4C57-8768-944770281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06" y="4752709"/>
            <a:ext cx="10948858" cy="1013639"/>
          </a:xfrm>
        </p:spPr>
        <p:txBody>
          <a:bodyPr>
            <a:normAutofit/>
          </a:bodyPr>
          <a:lstStyle/>
          <a:p>
            <a:r>
              <a:rPr lang="en-US" sz="2000" dirty="0"/>
              <a:t>If a student is 30 minutes late to the </a:t>
            </a:r>
            <a:r>
              <a:rPr lang="en-US" altLang="zh-CN" sz="2000" dirty="0"/>
              <a:t>test</a:t>
            </a:r>
            <a:r>
              <a:rPr lang="en-US" sz="2000" dirty="0"/>
              <a:t>, they are not allowed to sit for it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983672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C215C3-3091-4FD7-A469-01B9381C2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89" y="196718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3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719AB-5520-4E75-855B-34E845C5DD6C}"/>
              </a:ext>
            </a:extLst>
          </p:cNvPr>
          <p:cNvSpPr txBox="1"/>
          <p:nvPr/>
        </p:nvSpPr>
        <p:spPr>
          <a:xfrm>
            <a:off x="593389" y="746990"/>
            <a:ext cx="85895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+mn-lt"/>
              </a:rPr>
              <a:t>Read the following JSON code snippet and explain what it primarily does based on Effect, Principal, Action, Resource and Condition.</a:t>
            </a:r>
            <a:endParaRPr lang="en-AU" sz="22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5BE04-51BF-4016-9034-ED6154714361}"/>
              </a:ext>
            </a:extLst>
          </p:cNvPr>
          <p:cNvSpPr txBox="1"/>
          <p:nvPr/>
        </p:nvSpPr>
        <p:spPr>
          <a:xfrm>
            <a:off x="810231" y="1660561"/>
            <a:ext cx="5858584" cy="470282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400" dirty="0">
                <a:latin typeface="+mn-lt"/>
              </a:rPr>
              <a:t>{</a:t>
            </a:r>
          </a:p>
          <a:p>
            <a:pPr marL="49213" lvl="2" algn="l"/>
            <a:r>
              <a:rPr lang="en-US" sz="14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4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400" dirty="0">
                <a:latin typeface="+mn-lt"/>
              </a:rPr>
              <a:t>        {</a:t>
            </a:r>
          </a:p>
          <a:p>
            <a:pPr marL="49213" lvl="2" algn="l"/>
            <a:r>
              <a:rPr lang="en-US" sz="1400" dirty="0">
                <a:latin typeface="+mn-lt"/>
              </a:rPr>
              <a:t>            "Effect": “Allow",</a:t>
            </a:r>
          </a:p>
          <a:p>
            <a:pPr marL="49213" lvl="2" algn="l"/>
            <a:r>
              <a:rPr lang="en-US" sz="1400" dirty="0">
                <a:latin typeface="+mn-lt"/>
              </a:rPr>
              <a:t>            "Principal": {</a:t>
            </a:r>
          </a:p>
          <a:p>
            <a:pPr marL="49213" lvl="2" algn="l"/>
            <a:r>
              <a:rPr lang="en-US" sz="1400" dirty="0">
                <a:latin typeface="+mn-lt"/>
              </a:rPr>
              <a:t>	         "AWS": "</a:t>
            </a:r>
            <a:r>
              <a:rPr lang="en-US" sz="1400" dirty="0" err="1">
                <a:latin typeface="+mn-lt"/>
              </a:rPr>
              <a:t>arn</a:t>
            </a:r>
            <a:r>
              <a:rPr lang="en-US" sz="1400" dirty="0">
                <a:latin typeface="+mn-lt"/>
              </a:rPr>
              <a:t>: </a:t>
            </a:r>
            <a:r>
              <a:rPr lang="en-US" sz="1400" dirty="0" err="1">
                <a:latin typeface="+mn-lt"/>
              </a:rPr>
              <a:t>aws</a:t>
            </a:r>
            <a:r>
              <a:rPr lang="en-US" sz="1400" dirty="0">
                <a:latin typeface="+mn-lt"/>
              </a:rPr>
              <a:t>: </a:t>
            </a:r>
            <a:r>
              <a:rPr lang="en-US" sz="1400" dirty="0" err="1">
                <a:latin typeface="+mn-lt"/>
              </a:rPr>
              <a:t>iam</a:t>
            </a:r>
            <a:r>
              <a:rPr lang="en-US" sz="1400" dirty="0">
                <a:latin typeface="+mn-lt"/>
              </a:rPr>
              <a:t>: :12345:user/</a:t>
            </a:r>
            <a:r>
              <a:rPr lang="en-US" sz="1400" dirty="0" err="1">
                <a:latin typeface="+mn-lt"/>
              </a:rPr>
              <a:t>dave</a:t>
            </a:r>
            <a:r>
              <a:rPr lang="en-US" sz="1400" dirty="0">
                <a:latin typeface="+mn-lt"/>
              </a:rPr>
              <a:t>"</a:t>
            </a:r>
          </a:p>
          <a:p>
            <a:pPr marL="49213" lvl="2" algn="l"/>
            <a:r>
              <a:rPr lang="en-US" sz="1400" dirty="0">
                <a:latin typeface="+mn-lt"/>
              </a:rPr>
              <a:t>             },</a:t>
            </a:r>
          </a:p>
          <a:p>
            <a:pPr marL="49213" lvl="2" algn="l"/>
            <a:r>
              <a:rPr lang="en-US" sz="1400" dirty="0">
                <a:latin typeface="+mn-lt"/>
              </a:rPr>
              <a:t>            "Action": "*",</a:t>
            </a:r>
          </a:p>
          <a:p>
            <a:pPr marL="49213" lvl="2" algn="l"/>
            <a:r>
              <a:rPr lang="en-US" sz="1400" dirty="0">
                <a:latin typeface="+mn-lt"/>
              </a:rPr>
              <a:t>            "Resource": "*",	</a:t>
            </a:r>
          </a:p>
          <a:p>
            <a:pPr marL="49213" lvl="2" algn="l"/>
            <a:r>
              <a:rPr lang="en-US" sz="1400" dirty="0">
                <a:latin typeface="+mn-lt"/>
              </a:rPr>
              <a:t>            "Condition": {</a:t>
            </a:r>
          </a:p>
          <a:p>
            <a:pPr marL="49213" lvl="2" algn="l"/>
            <a:r>
              <a:rPr lang="en-US" sz="1400" dirty="0">
                <a:latin typeface="+mn-lt"/>
              </a:rPr>
              <a:t>		"</a:t>
            </a:r>
            <a:r>
              <a:rPr lang="en-US" sz="1400" dirty="0" err="1">
                <a:latin typeface="+mn-lt"/>
              </a:rPr>
              <a:t>IpAddress</a:t>
            </a:r>
            <a:r>
              <a:rPr lang="en-US" sz="1400" dirty="0">
                <a:latin typeface="+mn-lt"/>
              </a:rPr>
              <a:t>": {</a:t>
            </a:r>
          </a:p>
          <a:p>
            <a:pPr marL="49213" lvl="2" algn="l"/>
            <a:r>
              <a:rPr lang="en-US" sz="1400" dirty="0">
                <a:latin typeface="+mn-lt"/>
              </a:rPr>
              <a:t>			"</a:t>
            </a:r>
            <a:r>
              <a:rPr lang="en-US" sz="1400" dirty="0" err="1">
                <a:latin typeface="+mn-lt"/>
              </a:rPr>
              <a:t>aws</a:t>
            </a:r>
            <a:r>
              <a:rPr lang="en-US" sz="1400" dirty="0">
                <a:latin typeface="+mn-lt"/>
              </a:rPr>
              <a:t>: </a:t>
            </a:r>
            <a:r>
              <a:rPr lang="en-US" sz="1400" dirty="0" err="1">
                <a:latin typeface="+mn-lt"/>
              </a:rPr>
              <a:t>SourceIp</a:t>
            </a:r>
            <a:r>
              <a:rPr lang="en-US" sz="1400" dirty="0">
                <a:latin typeface="+mn-lt"/>
              </a:rPr>
              <a:t>": "192.168.110.110"</a:t>
            </a:r>
          </a:p>
          <a:p>
            <a:pPr marL="49213" lvl="2" algn="l"/>
            <a:r>
              <a:rPr lang="en-US" sz="1400" dirty="0">
                <a:latin typeface="+mn-lt"/>
              </a:rPr>
              <a:t>		}</a:t>
            </a:r>
          </a:p>
          <a:p>
            <a:pPr marL="49213" lvl="2" algn="l"/>
            <a:r>
              <a:rPr lang="en-US" sz="1400" dirty="0">
                <a:latin typeface="+mn-lt"/>
              </a:rPr>
              <a:t>	}</a:t>
            </a:r>
          </a:p>
          <a:p>
            <a:pPr marL="49213" lvl="2" algn="l"/>
            <a:r>
              <a:rPr lang="en-US" sz="1400" dirty="0">
                <a:latin typeface="+mn-lt"/>
              </a:rPr>
              <a:t>        }</a:t>
            </a:r>
          </a:p>
          <a:p>
            <a:pPr marL="49213" lvl="2" algn="l"/>
            <a:r>
              <a:rPr lang="en-US" sz="1400" dirty="0">
                <a:latin typeface="+mn-lt"/>
              </a:rPr>
              <a:t>    ]</a:t>
            </a:r>
          </a:p>
          <a:p>
            <a:pPr marL="49213" lvl="2" algn="l"/>
            <a:r>
              <a:rPr lang="en-US" sz="1400" dirty="0">
                <a:latin typeface="+mn-lt"/>
              </a:rPr>
              <a:t>}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0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C215C3-3091-4FD7-A469-01B9381C2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89" y="196718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3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719AB-5520-4E75-855B-34E845C5DD6C}"/>
              </a:ext>
            </a:extLst>
          </p:cNvPr>
          <p:cNvSpPr txBox="1"/>
          <p:nvPr/>
        </p:nvSpPr>
        <p:spPr>
          <a:xfrm>
            <a:off x="593389" y="746990"/>
            <a:ext cx="85895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dirty="0">
                <a:latin typeface="+mn-lt"/>
              </a:rPr>
              <a:t>Read the following JSON code snippet and explain what it primarily does based on Effect, Principal, Action, Resource and Condition.</a:t>
            </a:r>
            <a:endParaRPr lang="en-AU" sz="22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B5BE04-51BF-4016-9034-ED6154714361}"/>
              </a:ext>
            </a:extLst>
          </p:cNvPr>
          <p:cNvSpPr txBox="1"/>
          <p:nvPr/>
        </p:nvSpPr>
        <p:spPr>
          <a:xfrm>
            <a:off x="810231" y="1660561"/>
            <a:ext cx="5858584" cy="470282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400" dirty="0">
                <a:latin typeface="+mn-lt"/>
              </a:rPr>
              <a:t>{</a:t>
            </a:r>
          </a:p>
          <a:p>
            <a:pPr marL="49213" lvl="2" algn="l"/>
            <a:r>
              <a:rPr lang="en-US" sz="14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4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400" dirty="0">
                <a:latin typeface="+mn-lt"/>
              </a:rPr>
              <a:t>        {</a:t>
            </a:r>
          </a:p>
          <a:p>
            <a:pPr marL="49213" lvl="2" algn="l"/>
            <a:r>
              <a:rPr lang="en-US" sz="1400" dirty="0">
                <a:latin typeface="+mn-lt"/>
              </a:rPr>
              <a:t>            "Effect": “Allow",</a:t>
            </a:r>
          </a:p>
          <a:p>
            <a:pPr marL="49213" lvl="2" algn="l"/>
            <a:r>
              <a:rPr lang="en-US" sz="1400" dirty="0">
                <a:latin typeface="+mn-lt"/>
              </a:rPr>
              <a:t>            "Principal": {</a:t>
            </a:r>
          </a:p>
          <a:p>
            <a:pPr marL="49213" lvl="2" algn="l"/>
            <a:r>
              <a:rPr lang="en-US" sz="1400" dirty="0">
                <a:latin typeface="+mn-lt"/>
              </a:rPr>
              <a:t>	         "AWS": "</a:t>
            </a:r>
            <a:r>
              <a:rPr lang="en-US" sz="1400" dirty="0" err="1">
                <a:latin typeface="+mn-lt"/>
              </a:rPr>
              <a:t>arn</a:t>
            </a:r>
            <a:r>
              <a:rPr lang="en-US" sz="1400" dirty="0">
                <a:latin typeface="+mn-lt"/>
              </a:rPr>
              <a:t>: </a:t>
            </a:r>
            <a:r>
              <a:rPr lang="en-US" sz="1400" dirty="0" err="1">
                <a:latin typeface="+mn-lt"/>
              </a:rPr>
              <a:t>aws</a:t>
            </a:r>
            <a:r>
              <a:rPr lang="en-US" sz="1400" dirty="0">
                <a:latin typeface="+mn-lt"/>
              </a:rPr>
              <a:t>: </a:t>
            </a:r>
            <a:r>
              <a:rPr lang="en-US" sz="1400" dirty="0" err="1">
                <a:latin typeface="+mn-lt"/>
              </a:rPr>
              <a:t>iam</a:t>
            </a:r>
            <a:r>
              <a:rPr lang="en-US" sz="1400" dirty="0">
                <a:latin typeface="+mn-lt"/>
              </a:rPr>
              <a:t>: :12345:user/</a:t>
            </a:r>
            <a:r>
              <a:rPr lang="en-US" sz="1400" dirty="0" err="1">
                <a:latin typeface="+mn-lt"/>
              </a:rPr>
              <a:t>dave</a:t>
            </a:r>
            <a:r>
              <a:rPr lang="en-US" sz="1400" dirty="0">
                <a:latin typeface="+mn-lt"/>
              </a:rPr>
              <a:t>"</a:t>
            </a:r>
          </a:p>
          <a:p>
            <a:pPr marL="49213" lvl="2" algn="l"/>
            <a:r>
              <a:rPr lang="en-US" sz="1400" dirty="0">
                <a:latin typeface="+mn-lt"/>
              </a:rPr>
              <a:t>             },</a:t>
            </a:r>
          </a:p>
          <a:p>
            <a:pPr marL="49213" lvl="2" algn="l"/>
            <a:r>
              <a:rPr lang="en-US" sz="1400" dirty="0">
                <a:latin typeface="+mn-lt"/>
              </a:rPr>
              <a:t>            "Action": "*",</a:t>
            </a:r>
          </a:p>
          <a:p>
            <a:pPr marL="49213" lvl="2" algn="l"/>
            <a:r>
              <a:rPr lang="en-US" sz="1400" dirty="0">
                <a:latin typeface="+mn-lt"/>
              </a:rPr>
              <a:t>            "Resource": "*",	</a:t>
            </a:r>
          </a:p>
          <a:p>
            <a:pPr marL="49213" lvl="2" algn="l"/>
            <a:r>
              <a:rPr lang="en-US" sz="1400" dirty="0">
                <a:latin typeface="+mn-lt"/>
              </a:rPr>
              <a:t>            "Condition": {</a:t>
            </a:r>
          </a:p>
          <a:p>
            <a:pPr marL="49213" lvl="2" algn="l"/>
            <a:r>
              <a:rPr lang="en-US" sz="1400" dirty="0">
                <a:latin typeface="+mn-lt"/>
              </a:rPr>
              <a:t>		"</a:t>
            </a:r>
            <a:r>
              <a:rPr lang="en-US" sz="1400" dirty="0" err="1">
                <a:latin typeface="+mn-lt"/>
              </a:rPr>
              <a:t>IpAddress</a:t>
            </a:r>
            <a:r>
              <a:rPr lang="en-US" sz="1400" dirty="0">
                <a:latin typeface="+mn-lt"/>
              </a:rPr>
              <a:t>": {</a:t>
            </a:r>
          </a:p>
          <a:p>
            <a:pPr marL="49213" lvl="2" algn="l"/>
            <a:r>
              <a:rPr lang="en-US" sz="1400" dirty="0">
                <a:latin typeface="+mn-lt"/>
              </a:rPr>
              <a:t>			"</a:t>
            </a:r>
            <a:r>
              <a:rPr lang="en-US" sz="1400" dirty="0" err="1">
                <a:latin typeface="+mn-lt"/>
              </a:rPr>
              <a:t>aws</a:t>
            </a:r>
            <a:r>
              <a:rPr lang="en-US" sz="1400" dirty="0">
                <a:latin typeface="+mn-lt"/>
              </a:rPr>
              <a:t>: </a:t>
            </a:r>
            <a:r>
              <a:rPr lang="en-US" sz="1400" dirty="0" err="1">
                <a:latin typeface="+mn-lt"/>
              </a:rPr>
              <a:t>SourceIp</a:t>
            </a:r>
            <a:r>
              <a:rPr lang="en-US" sz="1400" dirty="0">
                <a:latin typeface="+mn-lt"/>
              </a:rPr>
              <a:t>": "192.168.110.110"</a:t>
            </a:r>
          </a:p>
          <a:p>
            <a:pPr marL="49213" lvl="2" algn="l"/>
            <a:r>
              <a:rPr lang="en-US" sz="1400" dirty="0">
                <a:latin typeface="+mn-lt"/>
              </a:rPr>
              <a:t>		}</a:t>
            </a:r>
          </a:p>
          <a:p>
            <a:pPr marL="49213" lvl="2" algn="l"/>
            <a:r>
              <a:rPr lang="en-US" sz="1400" dirty="0">
                <a:latin typeface="+mn-lt"/>
              </a:rPr>
              <a:t>	}</a:t>
            </a:r>
          </a:p>
          <a:p>
            <a:pPr marL="49213" lvl="2" algn="l"/>
            <a:r>
              <a:rPr lang="en-US" sz="1400" dirty="0">
                <a:latin typeface="+mn-lt"/>
              </a:rPr>
              <a:t>        }</a:t>
            </a:r>
          </a:p>
          <a:p>
            <a:pPr marL="49213" lvl="2" algn="l"/>
            <a:r>
              <a:rPr lang="en-US" sz="1400" dirty="0">
                <a:latin typeface="+mn-lt"/>
              </a:rPr>
              <a:t>    ]</a:t>
            </a:r>
          </a:p>
          <a:p>
            <a:pPr marL="49213" lvl="2" algn="l"/>
            <a:r>
              <a:rPr lang="en-US" sz="1400" dirty="0">
                <a:latin typeface="+mn-lt"/>
              </a:rPr>
              <a:t>}</a:t>
            </a:r>
            <a:endParaRPr lang="en-US" sz="24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0491C-6FA3-4898-9683-7538DA5F9A41}"/>
              </a:ext>
            </a:extLst>
          </p:cNvPr>
          <p:cNvSpPr txBox="1"/>
          <p:nvPr/>
        </p:nvSpPr>
        <p:spPr>
          <a:xfrm>
            <a:off x="6436272" y="2211481"/>
            <a:ext cx="5261741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 rtl="0">
              <a:spcBef>
                <a:spcPts val="1200"/>
              </a:spcBef>
              <a:spcAft>
                <a:spcPts val="1200"/>
              </a:spcAft>
            </a:pPr>
            <a:r>
              <a:rPr lang="en-US" sz="2200" dirty="0">
                <a:solidFill>
                  <a:srgbClr val="FF0000"/>
                </a:solidFill>
                <a:latin typeface="+mn-lt"/>
              </a:rPr>
              <a:t>Answer</a:t>
            </a:r>
          </a:p>
          <a:p>
            <a:pPr marL="457200" algn="l" rtl="0">
              <a:spcBef>
                <a:spcPts val="1200"/>
              </a:spcBef>
              <a:spcAft>
                <a:spcPts val="1200"/>
              </a:spcAft>
            </a:pPr>
            <a:r>
              <a:rPr lang="en-US" sz="2200" dirty="0">
                <a:latin typeface="+mn-lt"/>
              </a:rPr>
              <a:t>This policy </a:t>
            </a:r>
            <a:r>
              <a:rPr lang="en-US" sz="2200" b="1" dirty="0">
                <a:latin typeface="+mn-lt"/>
              </a:rPr>
              <a:t>allows</a:t>
            </a:r>
            <a:r>
              <a:rPr lang="en-US" sz="2200" dirty="0">
                <a:latin typeface="+mn-lt"/>
              </a:rPr>
              <a:t> a specific IAM user (</a:t>
            </a:r>
            <a:r>
              <a:rPr lang="en-US" sz="2200" b="1" dirty="0" err="1">
                <a:latin typeface="+mn-lt"/>
              </a:rPr>
              <a:t>arn:aws:iam</a:t>
            </a:r>
            <a:r>
              <a:rPr lang="en-US" sz="2200" b="1" dirty="0">
                <a:latin typeface="+mn-lt"/>
              </a:rPr>
              <a:t>::12345:user/Alice</a:t>
            </a:r>
            <a:r>
              <a:rPr lang="en-US" sz="2200" dirty="0">
                <a:latin typeface="+mn-lt"/>
              </a:rPr>
              <a:t>) to do </a:t>
            </a:r>
            <a:r>
              <a:rPr lang="en-US" sz="2200" b="1" dirty="0">
                <a:latin typeface="+mn-lt"/>
              </a:rPr>
              <a:t>anything</a:t>
            </a:r>
            <a:r>
              <a:rPr lang="en-US" sz="2200" dirty="0">
                <a:latin typeface="+mn-lt"/>
              </a:rPr>
              <a:t> on </a:t>
            </a:r>
            <a:r>
              <a:rPr lang="en-US" sz="2200" b="1" dirty="0">
                <a:latin typeface="+mn-lt"/>
              </a:rPr>
              <a:t>any</a:t>
            </a:r>
            <a:r>
              <a:rPr lang="en-US" sz="2200" dirty="0">
                <a:latin typeface="+mn-lt"/>
              </a:rPr>
              <a:t> (AWS) </a:t>
            </a:r>
            <a:r>
              <a:rPr lang="en-US" sz="2200" b="1" dirty="0">
                <a:latin typeface="+mn-lt"/>
              </a:rPr>
              <a:t>resources</a:t>
            </a:r>
            <a:r>
              <a:rPr lang="en-US" sz="2200" dirty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from</a:t>
            </a:r>
            <a:r>
              <a:rPr lang="en-US" sz="2200" dirty="0">
                <a:latin typeface="+mn-lt"/>
              </a:rPr>
              <a:t> a specific IP address of </a:t>
            </a:r>
            <a:r>
              <a:rPr lang="en-US" sz="2200" b="1" dirty="0">
                <a:latin typeface="+mn-lt"/>
              </a:rPr>
              <a:t>192.168.110.110</a:t>
            </a:r>
            <a:r>
              <a:rPr lang="en-US" sz="2200" dirty="0">
                <a:latin typeface="+mn-lt"/>
              </a:rPr>
              <a:t>.</a:t>
            </a:r>
          </a:p>
          <a:p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922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8626BF48-081B-4DC9-853C-01F03540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24901"/>
            <a:ext cx="65074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n-lt"/>
              </a:rPr>
              <a:t>Read the code snippet below.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A02F26-1BED-44BE-BC72-6C90DFE8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6638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3</a:t>
            </a:r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49A220-4BBA-4001-A56E-A715DBE3D0F4}"/>
              </a:ext>
            </a:extLst>
          </p:cNvPr>
          <p:cNvSpPr txBox="1"/>
          <p:nvPr/>
        </p:nvSpPr>
        <p:spPr>
          <a:xfrm>
            <a:off x="1199248" y="1416721"/>
            <a:ext cx="9297118" cy="203132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800" dirty="0" err="1">
                <a:latin typeface="Calibri" panose="020F0502020204030204" pitchFamily="34" charset="0"/>
              </a:rPr>
              <a:t>aws</a:t>
            </a:r>
            <a:r>
              <a:rPr lang="en-AU" sz="1800" dirty="0">
                <a:latin typeface="Calibri" panose="020F0502020204030204" pitchFamily="34" charset="0"/>
              </a:rPr>
              <a:t> </a:t>
            </a:r>
            <a:r>
              <a:rPr lang="en-AU" sz="1800" dirty="0" err="1">
                <a:latin typeface="Calibri" panose="020F0502020204030204" pitchFamily="34" charset="0"/>
              </a:rPr>
              <a:t>dynamodb</a:t>
            </a:r>
            <a:r>
              <a:rPr lang="en-AU" sz="1800" dirty="0">
                <a:latin typeface="Calibri" panose="020F0502020204030204" pitchFamily="34" charset="0"/>
              </a:rPr>
              <a:t> create-table --table-name </a:t>
            </a:r>
            <a:r>
              <a:rPr lang="en-AU" sz="1800" dirty="0" err="1">
                <a:latin typeface="Calibri" panose="020F0502020204030204" pitchFamily="34" charset="0"/>
              </a:rPr>
              <a:t>MusicAlbum</a:t>
            </a:r>
            <a:r>
              <a:rPr lang="en-AU" sz="1800" dirty="0">
                <a:latin typeface="Calibri" panose="020F0502020204030204" pitchFamily="34" charset="0"/>
              </a:rPr>
              <a:t> </a:t>
            </a:r>
          </a:p>
          <a:p>
            <a:pPr marL="49213" lvl="2" algn="l"/>
            <a:r>
              <a:rPr lang="en-AU" sz="1800" dirty="0">
                <a:latin typeface="Calibri" panose="020F0502020204030204" pitchFamily="34" charset="0"/>
              </a:rPr>
              <a:t>  --attribute-definitions \</a:t>
            </a:r>
          </a:p>
          <a:p>
            <a:pPr marL="49213" lvl="2" algn="l"/>
            <a:r>
              <a:rPr lang="en-AU" sz="1800" dirty="0">
                <a:latin typeface="Calibri" panose="020F0502020204030204" pitchFamily="34" charset="0"/>
              </a:rPr>
              <a:t>    </a:t>
            </a:r>
            <a:r>
              <a:rPr lang="en-AU" sz="1800" dirty="0" err="1">
                <a:latin typeface="Calibri" panose="020F0502020204030204" pitchFamily="34" charset="0"/>
              </a:rPr>
              <a:t>AttributeName</a:t>
            </a:r>
            <a:r>
              <a:rPr lang="en-AU" sz="1800" dirty="0">
                <a:latin typeface="Calibri" panose="020F0502020204030204" pitchFamily="34" charset="0"/>
              </a:rPr>
              <a:t>=</a:t>
            </a:r>
            <a:r>
              <a:rPr lang="en-AU" sz="1800" dirty="0" err="1">
                <a:latin typeface="Calibri" panose="020F0502020204030204" pitchFamily="34" charset="0"/>
              </a:rPr>
              <a:t>Artist,AttributeType</a:t>
            </a:r>
            <a:r>
              <a:rPr lang="en-AU" sz="1800" dirty="0">
                <a:latin typeface="Calibri" panose="020F0502020204030204" pitchFamily="34" charset="0"/>
              </a:rPr>
              <a:t>=S \</a:t>
            </a:r>
          </a:p>
          <a:p>
            <a:pPr marL="49213" lvl="2" algn="l"/>
            <a:r>
              <a:rPr lang="en-AU" sz="1800" dirty="0">
                <a:latin typeface="Calibri" panose="020F0502020204030204" pitchFamily="34" charset="0"/>
              </a:rPr>
              <a:t>  --key-schema </a:t>
            </a:r>
            <a:r>
              <a:rPr lang="en-AU" sz="1800" dirty="0" err="1">
                <a:latin typeface="Calibri" panose="020F0502020204030204" pitchFamily="34" charset="0"/>
              </a:rPr>
              <a:t>AttributeName</a:t>
            </a:r>
            <a:r>
              <a:rPr lang="en-AU" sz="1800" dirty="0">
                <a:latin typeface="Calibri" panose="020F0502020204030204" pitchFamily="34" charset="0"/>
              </a:rPr>
              <a:t>=</a:t>
            </a:r>
            <a:r>
              <a:rPr lang="en-AU" sz="1800" dirty="0" err="1">
                <a:latin typeface="Calibri" panose="020F0502020204030204" pitchFamily="34" charset="0"/>
              </a:rPr>
              <a:t>Artist,KeyType</a:t>
            </a:r>
            <a:r>
              <a:rPr lang="en-AU" sz="1800" dirty="0">
                <a:latin typeface="Calibri" panose="020F0502020204030204" pitchFamily="34" charset="0"/>
              </a:rPr>
              <a:t>=HASH \ </a:t>
            </a:r>
          </a:p>
          <a:p>
            <a:pPr marL="49213" lvl="2" algn="l"/>
            <a:r>
              <a:rPr lang="en-AU" sz="1800" dirty="0">
                <a:latin typeface="Calibri" panose="020F0502020204030204" pitchFamily="34" charset="0"/>
              </a:rPr>
              <a:t>  --provisioned-throughput </a:t>
            </a:r>
            <a:r>
              <a:rPr lang="en-AU" sz="1800" dirty="0" err="1">
                <a:latin typeface="Calibri" panose="020F0502020204030204" pitchFamily="34" charset="0"/>
              </a:rPr>
              <a:t>ReadCapacityUnits</a:t>
            </a:r>
            <a:r>
              <a:rPr lang="en-AU" sz="1800" dirty="0">
                <a:latin typeface="Calibri" panose="020F0502020204030204" pitchFamily="34" charset="0"/>
              </a:rPr>
              <a:t>=1,WriteCapacityUnits=1 \</a:t>
            </a:r>
          </a:p>
          <a:p>
            <a:pPr marL="7938" lvl="2" algn="l"/>
            <a:r>
              <a:rPr lang="en-AU" sz="1800" dirty="0">
                <a:latin typeface="Calibri" panose="020F0502020204030204" pitchFamily="34" charset="0"/>
              </a:rPr>
              <a:t>  --endpoint-</a:t>
            </a:r>
            <a:r>
              <a:rPr lang="en-AU" sz="1800" dirty="0" err="1">
                <a:latin typeface="Calibri" panose="020F0502020204030204" pitchFamily="34" charset="0"/>
              </a:rPr>
              <a:t>url</a:t>
            </a:r>
            <a:r>
              <a:rPr lang="en-AU" sz="1800" dirty="0">
                <a:latin typeface="Calibri" panose="020F0502020204030204" pitchFamily="34" charset="0"/>
              </a:rPr>
              <a:t>=http://localhost:8000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3A55E-267A-410E-B2E3-C53C2642A84E}"/>
              </a:ext>
            </a:extLst>
          </p:cNvPr>
          <p:cNvSpPr txBox="1"/>
          <p:nvPr/>
        </p:nvSpPr>
        <p:spPr>
          <a:xfrm>
            <a:off x="640080" y="1413164"/>
            <a:ext cx="559168" cy="203132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1</a:t>
            </a:r>
          </a:p>
          <a:p>
            <a:pPr marL="49213" lvl="2" algn="l"/>
            <a:r>
              <a:rPr lang="en-US" sz="1800" dirty="0">
                <a:latin typeface="+mn-lt"/>
              </a:rPr>
              <a:t>2</a:t>
            </a:r>
          </a:p>
          <a:p>
            <a:pPr marL="49213" lvl="2" algn="l"/>
            <a:r>
              <a:rPr lang="en-US" sz="1800" dirty="0">
                <a:latin typeface="+mn-lt"/>
              </a:rPr>
              <a:t>3</a:t>
            </a:r>
          </a:p>
          <a:p>
            <a:pPr marL="49213" lvl="2" algn="l"/>
            <a:r>
              <a:rPr lang="en-US" sz="1800" dirty="0">
                <a:latin typeface="+mn-lt"/>
              </a:rPr>
              <a:t>4</a:t>
            </a:r>
          </a:p>
          <a:p>
            <a:pPr marL="49213" lvl="2" algn="l"/>
            <a:r>
              <a:rPr lang="en-US" sz="1800" dirty="0">
                <a:latin typeface="+mn-lt"/>
              </a:rPr>
              <a:t>5</a:t>
            </a:r>
          </a:p>
          <a:p>
            <a:pPr marL="49213" lvl="2" algn="l"/>
            <a:r>
              <a:rPr lang="en-US" sz="1800" dirty="0">
                <a:latin typeface="+mn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9884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8626BF48-081B-4DC9-853C-01F03540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824901"/>
            <a:ext cx="65074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n-lt"/>
              </a:rPr>
              <a:t>Read the code snippet below and show its table output.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A02F26-1BED-44BE-BC72-6C90DFE8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6638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3</a:t>
            </a: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E2B70-B132-40A7-9D52-EFE3D6E15C97}"/>
              </a:ext>
            </a:extLst>
          </p:cNvPr>
          <p:cNvSpPr txBox="1"/>
          <p:nvPr/>
        </p:nvSpPr>
        <p:spPr>
          <a:xfrm>
            <a:off x="1252379" y="1413164"/>
            <a:ext cx="9687242" cy="50229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800" dirty="0" err="1">
                <a:latin typeface="+mn-lt"/>
              </a:rPr>
              <a:t>aws</a:t>
            </a:r>
            <a:r>
              <a:rPr lang="en-AU" sz="1800" dirty="0">
                <a:latin typeface="+mn-lt"/>
              </a:rPr>
              <a:t> </a:t>
            </a:r>
            <a:r>
              <a:rPr lang="en-AU" sz="1800" dirty="0" err="1">
                <a:latin typeface="+mn-lt"/>
              </a:rPr>
              <a:t>dynamodb</a:t>
            </a:r>
            <a:r>
              <a:rPr lang="en-AU" sz="1800" dirty="0">
                <a:latin typeface="+mn-lt"/>
              </a:rPr>
              <a:t> put-item \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--table-name </a:t>
            </a:r>
            <a:r>
              <a:rPr lang="en-AU" sz="1800" dirty="0" err="1">
                <a:latin typeface="+mn-lt"/>
              </a:rPr>
              <a:t>MusicAlbum</a:t>
            </a:r>
            <a:r>
              <a:rPr lang="en-AU" sz="1800" i="1" dirty="0">
                <a:latin typeface="+mn-lt"/>
              </a:rPr>
              <a:t> \</a:t>
            </a:r>
            <a:r>
              <a:rPr lang="en-AU" sz="1800" dirty="0">
                <a:latin typeface="+mn-lt"/>
              </a:rPr>
              <a:t>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--item </a:t>
            </a:r>
            <a:r>
              <a:rPr lang="en-AU" sz="1800" dirty="0">
                <a:latin typeface="+mn-lt"/>
              </a:rPr>
              <a:t>'{"Artist": {"S": "Tom"}, "Song": {"S": "Call me today"}}'\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--return-consumed-capacity TOTAL </a:t>
            </a:r>
            <a:r>
              <a:rPr lang="en-AU" sz="1800" dirty="0">
                <a:latin typeface="+mn-lt"/>
              </a:rPr>
              <a:t>--endpoint-</a:t>
            </a:r>
            <a:r>
              <a:rPr lang="en-AU" sz="1800" dirty="0" err="1">
                <a:latin typeface="+mn-lt"/>
              </a:rPr>
              <a:t>url</a:t>
            </a:r>
            <a:r>
              <a:rPr lang="en-AU" sz="1800" dirty="0">
                <a:latin typeface="+mn-lt"/>
              </a:rPr>
              <a:t>=http://localhost:8000</a:t>
            </a:r>
            <a:endParaRPr lang="en-AU" sz="1800" i="1" dirty="0">
              <a:latin typeface="+mn-lt"/>
            </a:endParaRPr>
          </a:p>
          <a:p>
            <a:pPr marL="49213" lvl="2" algn="l"/>
            <a:endParaRPr lang="en-AU" sz="1800" i="1" dirty="0">
              <a:latin typeface="+mn-lt"/>
            </a:endParaRPr>
          </a:p>
          <a:p>
            <a:pPr marL="49213" lvl="2" algn="l"/>
            <a:r>
              <a:rPr lang="en-AU" sz="1800" dirty="0" err="1">
                <a:latin typeface="+mn-lt"/>
              </a:rPr>
              <a:t>aws</a:t>
            </a:r>
            <a:r>
              <a:rPr lang="en-AU" sz="1800" dirty="0">
                <a:latin typeface="+mn-lt"/>
              </a:rPr>
              <a:t> </a:t>
            </a:r>
            <a:r>
              <a:rPr lang="en-AU" sz="1800" dirty="0" err="1">
                <a:latin typeface="+mn-lt"/>
              </a:rPr>
              <a:t>dynamodb</a:t>
            </a:r>
            <a:r>
              <a:rPr lang="en-AU" sz="1800" dirty="0">
                <a:latin typeface="+mn-lt"/>
              </a:rPr>
              <a:t> put-item \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--table-name </a:t>
            </a:r>
            <a:r>
              <a:rPr lang="en-AU" sz="1800" dirty="0" err="1">
                <a:latin typeface="+mn-lt"/>
              </a:rPr>
              <a:t>MusicAlbum</a:t>
            </a:r>
            <a:r>
              <a:rPr lang="en-AU" sz="1800" i="1" dirty="0">
                <a:latin typeface="+mn-lt"/>
              </a:rPr>
              <a:t> \</a:t>
            </a:r>
            <a:r>
              <a:rPr lang="en-AU" sz="1800" dirty="0">
                <a:latin typeface="+mn-lt"/>
              </a:rPr>
              <a:t>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--item </a:t>
            </a:r>
            <a:r>
              <a:rPr lang="en-AU" sz="1800" dirty="0">
                <a:latin typeface="+mn-lt"/>
              </a:rPr>
              <a:t>'</a:t>
            </a:r>
            <a:r>
              <a:rPr lang="en-AU" sz="1800" i="1" dirty="0">
                <a:latin typeface="+mn-lt"/>
              </a:rPr>
              <a:t>{</a:t>
            </a:r>
            <a:r>
              <a:rPr lang="en-AU" sz="1800" dirty="0">
                <a:latin typeface="+mn-lt"/>
              </a:rPr>
              <a:t>"Artist": {"S": "Henry"}, "Song": {"S": "Flowers"}}' \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--return-consumed-capacity TOTAL</a:t>
            </a:r>
            <a:r>
              <a:rPr lang="en-AU" sz="1800" dirty="0">
                <a:latin typeface="+mn-lt"/>
              </a:rPr>
              <a:t>  --endpoint-</a:t>
            </a:r>
            <a:r>
              <a:rPr lang="en-AU" sz="1800" dirty="0" err="1">
                <a:latin typeface="+mn-lt"/>
              </a:rPr>
              <a:t>url</a:t>
            </a:r>
            <a:r>
              <a:rPr lang="en-AU" sz="1800" dirty="0">
                <a:latin typeface="+mn-lt"/>
              </a:rPr>
              <a:t>=http://localhost:8000</a:t>
            </a:r>
            <a:endParaRPr lang="en-US" sz="1800" dirty="0">
              <a:latin typeface="+mn-lt"/>
            </a:endParaRPr>
          </a:p>
          <a:p>
            <a:pPr marL="49213" lvl="2" algn="l"/>
            <a:endParaRPr lang="en-AU" sz="1800" i="1" dirty="0">
              <a:latin typeface="+mn-lt"/>
            </a:endParaRPr>
          </a:p>
          <a:p>
            <a:pPr marL="49213" lvl="2" algn="l"/>
            <a:endParaRPr lang="en-AU" sz="1800" i="1" dirty="0">
              <a:latin typeface="+mn-lt"/>
            </a:endParaRPr>
          </a:p>
          <a:p>
            <a:pPr marL="49213" lvl="2" algn="l"/>
            <a:r>
              <a:rPr lang="en-AU" sz="1800" dirty="0" err="1">
                <a:latin typeface="+mn-lt"/>
              </a:rPr>
              <a:t>aws</a:t>
            </a:r>
            <a:r>
              <a:rPr lang="en-AU" sz="1800" dirty="0">
                <a:latin typeface="+mn-lt"/>
              </a:rPr>
              <a:t> </a:t>
            </a:r>
            <a:r>
              <a:rPr lang="en-AU" sz="1800" dirty="0" err="1">
                <a:latin typeface="+mn-lt"/>
              </a:rPr>
              <a:t>dynamodb</a:t>
            </a:r>
            <a:r>
              <a:rPr lang="en-AU" sz="1800" dirty="0">
                <a:latin typeface="+mn-lt"/>
              </a:rPr>
              <a:t> put-item \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--table-name </a:t>
            </a:r>
            <a:r>
              <a:rPr lang="en-AU" sz="1800" dirty="0" err="1">
                <a:latin typeface="+mn-lt"/>
              </a:rPr>
              <a:t>MusicAlbum</a:t>
            </a:r>
            <a:r>
              <a:rPr lang="en-AU" sz="1800" i="1" dirty="0">
                <a:latin typeface="+mn-lt"/>
              </a:rPr>
              <a:t> \</a:t>
            </a:r>
            <a:r>
              <a:rPr lang="en-AU" sz="1800" dirty="0">
                <a:latin typeface="+mn-lt"/>
              </a:rPr>
              <a:t>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--item </a:t>
            </a:r>
            <a:r>
              <a:rPr lang="en-AU" sz="1800" dirty="0">
                <a:latin typeface="+mn-lt"/>
              </a:rPr>
              <a:t>'</a:t>
            </a:r>
            <a:r>
              <a:rPr lang="en-AU" sz="1800" i="1" dirty="0">
                <a:latin typeface="+mn-lt"/>
              </a:rPr>
              <a:t>{</a:t>
            </a:r>
            <a:r>
              <a:rPr lang="en-AU" sz="1800" dirty="0">
                <a:latin typeface="+mn-lt"/>
              </a:rPr>
              <a:t>"Artist": {"S": "Jerry"}, "Song": {"S": "Happy day"}}' \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--return-consumed-capacity TOTAL</a:t>
            </a:r>
            <a:r>
              <a:rPr lang="en-AU" sz="1800" dirty="0">
                <a:latin typeface="+mn-lt"/>
              </a:rPr>
              <a:t>  --endpoint-</a:t>
            </a:r>
            <a:r>
              <a:rPr lang="en-AU" sz="1800" dirty="0" err="1">
                <a:latin typeface="+mn-lt"/>
              </a:rPr>
              <a:t>url</a:t>
            </a:r>
            <a:r>
              <a:rPr lang="en-AU" sz="1800" dirty="0">
                <a:latin typeface="+mn-lt"/>
              </a:rPr>
              <a:t>=http://localhost:8000</a:t>
            </a:r>
            <a:endParaRPr lang="en-US" sz="1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BC33F-906F-4157-AE5A-DF7FD85553F5}"/>
              </a:ext>
            </a:extLst>
          </p:cNvPr>
          <p:cNvSpPr txBox="1"/>
          <p:nvPr/>
        </p:nvSpPr>
        <p:spPr>
          <a:xfrm>
            <a:off x="693211" y="1413165"/>
            <a:ext cx="559168" cy="502291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1</a:t>
            </a:r>
          </a:p>
          <a:p>
            <a:pPr marL="49213" lvl="2" algn="l"/>
            <a:r>
              <a:rPr lang="en-US" sz="1800" dirty="0">
                <a:latin typeface="+mn-lt"/>
              </a:rPr>
              <a:t>2</a:t>
            </a:r>
          </a:p>
          <a:p>
            <a:pPr marL="49213" lvl="2" algn="l"/>
            <a:r>
              <a:rPr lang="en-US" sz="1800" dirty="0">
                <a:latin typeface="+mn-lt"/>
              </a:rPr>
              <a:t>3</a:t>
            </a:r>
          </a:p>
          <a:p>
            <a:pPr marL="49213" lvl="2" algn="l"/>
            <a:r>
              <a:rPr lang="en-US" sz="1800" dirty="0">
                <a:latin typeface="+mn-lt"/>
              </a:rPr>
              <a:t>4</a:t>
            </a:r>
          </a:p>
          <a:p>
            <a:pPr marL="49213" lvl="2" algn="l"/>
            <a:r>
              <a:rPr lang="en-US" sz="1800" dirty="0">
                <a:latin typeface="+mn-lt"/>
              </a:rPr>
              <a:t>5</a:t>
            </a:r>
          </a:p>
          <a:p>
            <a:pPr marL="49213" lvl="2" algn="l"/>
            <a:r>
              <a:rPr lang="en-US" sz="1800" dirty="0">
                <a:latin typeface="+mn-lt"/>
              </a:rPr>
              <a:t>6</a:t>
            </a:r>
          </a:p>
          <a:p>
            <a:pPr marL="49213" lvl="2" algn="l"/>
            <a:r>
              <a:rPr lang="en-US" sz="1800" dirty="0">
                <a:latin typeface="+mn-lt"/>
              </a:rPr>
              <a:t>7</a:t>
            </a:r>
          </a:p>
          <a:p>
            <a:pPr marL="49213" lvl="2" algn="l"/>
            <a:r>
              <a:rPr lang="en-US" sz="1800" dirty="0">
                <a:latin typeface="+mn-lt"/>
              </a:rPr>
              <a:t>8</a:t>
            </a:r>
          </a:p>
          <a:p>
            <a:pPr marL="49213" lvl="2" algn="l"/>
            <a:r>
              <a:rPr lang="en-US" sz="1800" dirty="0">
                <a:latin typeface="+mn-lt"/>
              </a:rPr>
              <a:t>9</a:t>
            </a:r>
          </a:p>
          <a:p>
            <a:pPr marL="49213" lvl="2" algn="l"/>
            <a:r>
              <a:rPr lang="en-US" sz="1800" dirty="0">
                <a:latin typeface="+mn-lt"/>
              </a:rPr>
              <a:t>10</a:t>
            </a:r>
          </a:p>
          <a:p>
            <a:pPr marL="49213" lvl="2" algn="l"/>
            <a:r>
              <a:rPr lang="en-US" sz="1800" dirty="0">
                <a:latin typeface="+mn-lt"/>
              </a:rPr>
              <a:t>11</a:t>
            </a:r>
          </a:p>
          <a:p>
            <a:pPr marL="49213" lvl="2" algn="l"/>
            <a:r>
              <a:rPr lang="en-US" sz="1800" dirty="0">
                <a:latin typeface="+mn-lt"/>
              </a:rPr>
              <a:t>12</a:t>
            </a:r>
          </a:p>
          <a:p>
            <a:pPr marL="49213" lvl="2" algn="l"/>
            <a:r>
              <a:rPr lang="en-US" sz="1800" dirty="0">
                <a:latin typeface="+mn-lt"/>
              </a:rPr>
              <a:t>13</a:t>
            </a:r>
          </a:p>
          <a:p>
            <a:pPr marL="49213" lvl="2" algn="l"/>
            <a:r>
              <a:rPr lang="en-US" sz="1800" dirty="0">
                <a:latin typeface="+mn-lt"/>
              </a:rPr>
              <a:t>14</a:t>
            </a:r>
          </a:p>
          <a:p>
            <a:pPr marL="49213" lvl="2" algn="l"/>
            <a:r>
              <a:rPr lang="en-US" sz="1800" dirty="0">
                <a:latin typeface="+mn-lt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852044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4F49DA-4A53-4C50-A43E-A110B48BFD50}"/>
              </a:ext>
            </a:extLst>
          </p:cNvPr>
          <p:cNvGraphicFramePr>
            <a:graphicFrameLocks noGrp="1"/>
          </p:cNvGraphicFramePr>
          <p:nvPr/>
        </p:nvGraphicFramePr>
        <p:xfrm>
          <a:off x="700069" y="1202240"/>
          <a:ext cx="5131340" cy="1908739"/>
        </p:xfrm>
        <a:graphic>
          <a:graphicData uri="http://schemas.openxmlformats.org/drawingml/2006/table">
            <a:tbl>
              <a:tblPr/>
              <a:tblGrid>
                <a:gridCol w="2597608">
                  <a:extLst>
                    <a:ext uri="{9D8B030D-6E8A-4147-A177-3AD203B41FA5}">
                      <a16:colId xmlns:a16="http://schemas.microsoft.com/office/drawing/2014/main" val="1924360048"/>
                    </a:ext>
                  </a:extLst>
                </a:gridCol>
                <a:gridCol w="2533732">
                  <a:extLst>
                    <a:ext uri="{9D8B030D-6E8A-4147-A177-3AD203B41FA5}">
                      <a16:colId xmlns:a16="http://schemas.microsoft.com/office/drawing/2014/main" val="223233917"/>
                    </a:ext>
                  </a:extLst>
                </a:gridCol>
              </a:tblGrid>
              <a:tr h="435232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Artist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Song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597333"/>
                  </a:ext>
                </a:extLst>
              </a:tr>
              <a:tr h="53138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003405"/>
                  </a:ext>
                </a:extLst>
              </a:tr>
              <a:tr h="53138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Henry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Flowers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14150"/>
                  </a:ext>
                </a:extLst>
              </a:tr>
              <a:tr h="41074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93091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DFC8B7A-204D-46E3-B7DE-63DE89EA5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15942"/>
            <a:ext cx="5750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n-lt"/>
              </a:rPr>
              <a:t>A DynamoDB table called </a:t>
            </a:r>
            <a:r>
              <a:rPr lang="en-US" altLang="en-US" dirty="0" err="1">
                <a:latin typeface="+mn-lt"/>
              </a:rPr>
              <a:t>MusicAlbum</a:t>
            </a:r>
            <a:r>
              <a:rPr lang="en-US" altLang="en-US" dirty="0">
                <a:latin typeface="+mn-lt"/>
              </a:rPr>
              <a:t> will be created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626BF48-081B-4DC9-853C-01F03540A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933511"/>
            <a:ext cx="65074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n-lt"/>
              </a:rPr>
              <a:t>Read the code snippet below and show its table output.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A02F26-1BED-44BE-BC72-6C90DFE8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36638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3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A053A3-EB21-4DB1-A2CA-254184B34B03}"/>
              </a:ext>
            </a:extLst>
          </p:cNvPr>
          <p:cNvSpPr txBox="1"/>
          <p:nvPr/>
        </p:nvSpPr>
        <p:spPr>
          <a:xfrm>
            <a:off x="1259237" y="4624772"/>
            <a:ext cx="6939883" cy="136652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 err="1">
                <a:latin typeface="Calibri" panose="020F0502020204030204" pitchFamily="34" charset="0"/>
              </a:rPr>
              <a:t>aws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dynamodb</a:t>
            </a:r>
            <a:r>
              <a:rPr lang="en-US" sz="1800" dirty="0">
                <a:latin typeface="Calibri" panose="020F0502020204030204" pitchFamily="34" charset="0"/>
              </a:rPr>
              <a:t> query \ 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  --table-name </a:t>
            </a:r>
            <a:r>
              <a:rPr lang="en-AU" sz="1800" dirty="0" err="1">
                <a:latin typeface="Calibri" panose="020F0502020204030204" pitchFamily="34" charset="0"/>
              </a:rPr>
              <a:t>MusicAlbum</a:t>
            </a:r>
            <a:r>
              <a:rPr lang="en-US" sz="1800" dirty="0">
                <a:latin typeface="Calibri" panose="020F0502020204030204" pitchFamily="34" charset="0"/>
              </a:rPr>
              <a:t> \ 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  --key-condition-expression "Artist = :A1 or Artist = </a:t>
            </a:r>
            <a:r>
              <a:rPr lang="en-AU" sz="1800" dirty="0">
                <a:latin typeface="Calibri" panose="020F0502020204030204" pitchFamily="34" charset="0"/>
              </a:rPr>
              <a:t>:A2</a:t>
            </a:r>
            <a:r>
              <a:rPr lang="en-US" sz="1800" dirty="0">
                <a:latin typeface="Calibri" panose="020F0502020204030204" pitchFamily="34" charset="0"/>
              </a:rPr>
              <a:t>" \ 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  --expression-attribute-values </a:t>
            </a:r>
            <a:r>
              <a:rPr lang="en-AU" sz="1800" dirty="0">
                <a:latin typeface="+mn-lt"/>
              </a:rPr>
              <a:t>'</a:t>
            </a:r>
            <a:r>
              <a:rPr lang="en-US" sz="1800" dirty="0">
                <a:latin typeface="Calibri" panose="020F0502020204030204" pitchFamily="34" charset="0"/>
              </a:rPr>
              <a:t>{":A1":{"</a:t>
            </a:r>
            <a:r>
              <a:rPr lang="en-US" sz="1800" dirty="0" err="1">
                <a:latin typeface="Calibri" panose="020F0502020204030204" pitchFamily="34" charset="0"/>
              </a:rPr>
              <a:t>S":"Tom</a:t>
            </a:r>
            <a:r>
              <a:rPr lang="en-US" sz="1800" dirty="0">
                <a:latin typeface="Calibri" panose="020F0502020204030204" pitchFamily="34" charset="0"/>
              </a:rPr>
              <a:t>"}, ":A2":{"</a:t>
            </a:r>
            <a:r>
              <a:rPr lang="en-US" sz="1800" dirty="0" err="1">
                <a:latin typeface="Calibri" panose="020F0502020204030204" pitchFamily="34" charset="0"/>
              </a:rPr>
              <a:t>S":"Jerry</a:t>
            </a:r>
            <a:r>
              <a:rPr lang="en-US" sz="1800" dirty="0">
                <a:latin typeface="Calibri" panose="020F0502020204030204" pitchFamily="34" charset="0"/>
              </a:rPr>
              <a:t>"}}</a:t>
            </a:r>
            <a:r>
              <a:rPr lang="en-AU" sz="1800" dirty="0">
                <a:latin typeface="+mn-lt"/>
              </a:rPr>
              <a:t>'</a:t>
            </a:r>
            <a:r>
              <a:rPr lang="en-US" sz="1800" dirty="0">
                <a:latin typeface="Calibri" panose="020F0502020204030204" pitchFamily="34" charset="0"/>
              </a:rPr>
              <a:t>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7FAE20-EAAA-4AE7-B642-752E134CF55A}"/>
              </a:ext>
            </a:extLst>
          </p:cNvPr>
          <p:cNvSpPr txBox="1"/>
          <p:nvPr/>
        </p:nvSpPr>
        <p:spPr>
          <a:xfrm>
            <a:off x="700069" y="4627756"/>
            <a:ext cx="559168" cy="136652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1</a:t>
            </a:r>
          </a:p>
          <a:p>
            <a:pPr marL="49213" lvl="2" algn="l"/>
            <a:r>
              <a:rPr lang="en-US" sz="1800" dirty="0">
                <a:latin typeface="+mn-lt"/>
              </a:rPr>
              <a:t>2</a:t>
            </a:r>
          </a:p>
          <a:p>
            <a:pPr marL="49213" lvl="2" algn="l"/>
            <a:r>
              <a:rPr lang="en-US" sz="1800" dirty="0">
                <a:latin typeface="+mn-lt"/>
              </a:rPr>
              <a:t>3</a:t>
            </a:r>
          </a:p>
          <a:p>
            <a:pPr marL="49213" lvl="2" algn="l"/>
            <a:r>
              <a:rPr lang="en-US" sz="1800" dirty="0">
                <a:latin typeface="+mn-lt"/>
              </a:rPr>
              <a:t>4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9547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F43C81-AB7E-4741-AB00-9388CECDD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634691"/>
              </p:ext>
            </p:extLst>
          </p:nvPr>
        </p:nvGraphicFramePr>
        <p:xfrm>
          <a:off x="593389" y="3405457"/>
          <a:ext cx="5898851" cy="1261200"/>
        </p:xfrm>
        <a:graphic>
          <a:graphicData uri="http://schemas.openxmlformats.org/drawingml/2006/table">
            <a:tbl>
              <a:tblPr/>
              <a:tblGrid>
                <a:gridCol w="3225302">
                  <a:extLst>
                    <a:ext uri="{9D8B030D-6E8A-4147-A177-3AD203B41FA5}">
                      <a16:colId xmlns:a16="http://schemas.microsoft.com/office/drawing/2014/main" val="3377382520"/>
                    </a:ext>
                  </a:extLst>
                </a:gridCol>
                <a:gridCol w="2673549">
                  <a:extLst>
                    <a:ext uri="{9D8B030D-6E8A-4147-A177-3AD203B41FA5}">
                      <a16:colId xmlns:a16="http://schemas.microsoft.com/office/drawing/2014/main" val="1255259023"/>
                    </a:ext>
                  </a:extLst>
                </a:gridCol>
              </a:tblGrid>
              <a:tr h="427400"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Artist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Song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130011"/>
                  </a:ext>
                </a:extLst>
              </a:tr>
              <a:tr h="427400"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210556"/>
                  </a:ext>
                </a:extLst>
              </a:tr>
              <a:tr h="405927"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19875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A02F26-1BED-44BE-BC72-6C90DFE8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49" y="283697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3</a:t>
            </a:r>
            <a:endParaRPr lang="en-US" sz="2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9C017-73AA-4452-8071-BD2E29728FF5}"/>
              </a:ext>
            </a:extLst>
          </p:cNvPr>
          <p:cNvSpPr txBox="1"/>
          <p:nvPr/>
        </p:nvSpPr>
        <p:spPr>
          <a:xfrm>
            <a:off x="1152557" y="871960"/>
            <a:ext cx="6939883" cy="136652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 err="1">
                <a:latin typeface="Calibri" panose="020F0502020204030204" pitchFamily="34" charset="0"/>
              </a:rPr>
              <a:t>aws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dynamodb</a:t>
            </a:r>
            <a:r>
              <a:rPr lang="en-US" sz="1800" dirty="0">
                <a:latin typeface="Calibri" panose="020F0502020204030204" pitchFamily="34" charset="0"/>
              </a:rPr>
              <a:t> query \ 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  --table-name </a:t>
            </a:r>
            <a:r>
              <a:rPr lang="en-AU" sz="1800" dirty="0" err="1">
                <a:latin typeface="Calibri" panose="020F0502020204030204" pitchFamily="34" charset="0"/>
              </a:rPr>
              <a:t>MusicAlbum</a:t>
            </a:r>
            <a:r>
              <a:rPr lang="en-US" sz="1800" dirty="0">
                <a:latin typeface="Calibri" panose="020F0502020204030204" pitchFamily="34" charset="0"/>
              </a:rPr>
              <a:t> \ 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  --key-condition-expression "Artist = :A1 or Artist = </a:t>
            </a:r>
            <a:r>
              <a:rPr lang="en-AU" sz="1800" dirty="0">
                <a:latin typeface="Calibri" panose="020F0502020204030204" pitchFamily="34" charset="0"/>
              </a:rPr>
              <a:t>:A2</a:t>
            </a:r>
            <a:r>
              <a:rPr lang="en-US" sz="1800" dirty="0">
                <a:latin typeface="Calibri" panose="020F0502020204030204" pitchFamily="34" charset="0"/>
              </a:rPr>
              <a:t>" \ 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  --expression-attribute-values </a:t>
            </a:r>
            <a:r>
              <a:rPr lang="en-AU" sz="1800" dirty="0">
                <a:latin typeface="+mn-lt"/>
              </a:rPr>
              <a:t>'</a:t>
            </a:r>
            <a:r>
              <a:rPr lang="en-US" sz="1800" dirty="0">
                <a:latin typeface="Calibri" panose="020F0502020204030204" pitchFamily="34" charset="0"/>
              </a:rPr>
              <a:t>{":A1":{"</a:t>
            </a:r>
            <a:r>
              <a:rPr lang="en-US" sz="1800" dirty="0" err="1">
                <a:latin typeface="Calibri" panose="020F0502020204030204" pitchFamily="34" charset="0"/>
              </a:rPr>
              <a:t>S":"Tom</a:t>
            </a:r>
            <a:r>
              <a:rPr lang="en-US" sz="1800" dirty="0">
                <a:latin typeface="Calibri" panose="020F0502020204030204" pitchFamily="34" charset="0"/>
              </a:rPr>
              <a:t>"}, ":A2":{"</a:t>
            </a:r>
            <a:r>
              <a:rPr lang="en-US" sz="1800" dirty="0" err="1">
                <a:latin typeface="Calibri" panose="020F0502020204030204" pitchFamily="34" charset="0"/>
              </a:rPr>
              <a:t>S":"Jerry</a:t>
            </a:r>
            <a:r>
              <a:rPr lang="en-US" sz="1800" dirty="0">
                <a:latin typeface="Calibri" panose="020F0502020204030204" pitchFamily="34" charset="0"/>
              </a:rPr>
              <a:t>"}}</a:t>
            </a:r>
            <a:r>
              <a:rPr lang="en-AU" sz="1800" dirty="0">
                <a:latin typeface="+mn-lt"/>
              </a:rPr>
              <a:t>'</a:t>
            </a:r>
            <a:r>
              <a:rPr lang="en-US" sz="1800" dirty="0">
                <a:latin typeface="Calibri" panose="020F0502020204030204" pitchFamily="34" charset="0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DA297F-7E0F-4C49-BE38-BCCD28A130C5}"/>
              </a:ext>
            </a:extLst>
          </p:cNvPr>
          <p:cNvSpPr txBox="1"/>
          <p:nvPr/>
        </p:nvSpPr>
        <p:spPr>
          <a:xfrm>
            <a:off x="593389" y="874944"/>
            <a:ext cx="559168" cy="136652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1</a:t>
            </a:r>
          </a:p>
          <a:p>
            <a:pPr marL="49213" lvl="2" algn="l"/>
            <a:r>
              <a:rPr lang="en-US" sz="1800" dirty="0">
                <a:latin typeface="+mn-lt"/>
              </a:rPr>
              <a:t>2</a:t>
            </a:r>
          </a:p>
          <a:p>
            <a:pPr marL="49213" lvl="2" algn="l"/>
            <a:r>
              <a:rPr lang="en-US" sz="1800" dirty="0">
                <a:latin typeface="+mn-lt"/>
              </a:rPr>
              <a:t>3</a:t>
            </a:r>
          </a:p>
          <a:p>
            <a:pPr marL="49213" lvl="2" algn="l"/>
            <a:r>
              <a:rPr lang="en-US" sz="1800" dirty="0">
                <a:latin typeface="+mn-lt"/>
              </a:rPr>
              <a:t>4</a:t>
            </a:r>
            <a:endParaRPr lang="en-US" sz="1600" dirty="0">
              <a:latin typeface="+mn-lt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0051B4-4662-40FB-B0DA-DC472D9A16EB}"/>
              </a:ext>
            </a:extLst>
          </p:cNvPr>
          <p:cNvSpPr txBox="1">
            <a:spLocks/>
          </p:cNvSpPr>
          <p:nvPr/>
        </p:nvSpPr>
        <p:spPr>
          <a:xfrm>
            <a:off x="373194" y="2566816"/>
            <a:ext cx="3067259" cy="862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34088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A02F26-1BED-44BE-BC72-6C90DFE8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89" y="230942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3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14E99-6B60-4D7A-AB48-CE8878D869D8}"/>
              </a:ext>
            </a:extLst>
          </p:cNvPr>
          <p:cNvSpPr txBox="1"/>
          <p:nvPr/>
        </p:nvSpPr>
        <p:spPr>
          <a:xfrm>
            <a:off x="1252379" y="748866"/>
            <a:ext cx="9687242" cy="136652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800" dirty="0" err="1">
                <a:latin typeface="+mn-lt"/>
              </a:rPr>
              <a:t>aws</a:t>
            </a:r>
            <a:r>
              <a:rPr lang="en-AU" sz="1800" dirty="0">
                <a:latin typeface="+mn-lt"/>
              </a:rPr>
              <a:t> </a:t>
            </a:r>
            <a:r>
              <a:rPr lang="en-AU" sz="1800" dirty="0" err="1">
                <a:latin typeface="+mn-lt"/>
              </a:rPr>
              <a:t>dynamodb</a:t>
            </a:r>
            <a:r>
              <a:rPr lang="en-AU" sz="1800" dirty="0">
                <a:latin typeface="+mn-lt"/>
              </a:rPr>
              <a:t> put-item \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--table-name </a:t>
            </a:r>
            <a:r>
              <a:rPr lang="en-AU" sz="1800" dirty="0" err="1">
                <a:latin typeface="+mn-lt"/>
              </a:rPr>
              <a:t>MusicAlbum</a:t>
            </a:r>
            <a:r>
              <a:rPr lang="en-AU" sz="1800" i="1" dirty="0">
                <a:latin typeface="+mn-lt"/>
              </a:rPr>
              <a:t> \</a:t>
            </a:r>
            <a:r>
              <a:rPr lang="en-AU" sz="1800" dirty="0">
                <a:latin typeface="+mn-lt"/>
              </a:rPr>
              <a:t>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--item </a:t>
            </a:r>
            <a:r>
              <a:rPr lang="en-AU" sz="1800" dirty="0">
                <a:latin typeface="+mn-lt"/>
              </a:rPr>
              <a:t>'{"Artist": {"S": "Eason"}}'\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--return-consumed-capacity TOTAL </a:t>
            </a:r>
            <a:r>
              <a:rPr lang="en-AU" sz="1800" dirty="0">
                <a:latin typeface="+mn-lt"/>
              </a:rPr>
              <a:t>--endpoint-</a:t>
            </a:r>
            <a:r>
              <a:rPr lang="en-AU" sz="1800" dirty="0" err="1">
                <a:latin typeface="+mn-lt"/>
              </a:rPr>
              <a:t>url</a:t>
            </a:r>
            <a:r>
              <a:rPr lang="en-AU" sz="1800" dirty="0">
                <a:latin typeface="+mn-lt"/>
              </a:rPr>
              <a:t>=http://localhost:8000</a:t>
            </a:r>
            <a:endParaRPr lang="en-AU" sz="1800" i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4B221-5502-4C03-BE25-C67BDAD7A9E0}"/>
              </a:ext>
            </a:extLst>
          </p:cNvPr>
          <p:cNvSpPr txBox="1"/>
          <p:nvPr/>
        </p:nvSpPr>
        <p:spPr>
          <a:xfrm>
            <a:off x="693211" y="748867"/>
            <a:ext cx="559168" cy="136652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1</a:t>
            </a:r>
          </a:p>
          <a:p>
            <a:pPr marL="49213" lvl="2" algn="l"/>
            <a:r>
              <a:rPr lang="en-US" sz="1800" dirty="0">
                <a:latin typeface="+mn-lt"/>
              </a:rPr>
              <a:t>2</a:t>
            </a:r>
          </a:p>
          <a:p>
            <a:pPr marL="49213" lvl="2" algn="l"/>
            <a:r>
              <a:rPr lang="en-US" sz="1800" dirty="0">
                <a:latin typeface="+mn-lt"/>
              </a:rPr>
              <a:t>3</a:t>
            </a:r>
          </a:p>
          <a:p>
            <a:pPr marL="49213" lvl="2" algn="l"/>
            <a:r>
              <a:rPr lang="en-US" sz="1800" dirty="0">
                <a:latin typeface="+mn-lt"/>
              </a:rPr>
              <a:t>4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4451328-AC89-425C-AB40-7E68C2F6E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89" y="2233208"/>
            <a:ext cx="65074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n-lt"/>
              </a:rPr>
              <a:t>Read the code snippet above and show its table output.</a:t>
            </a:r>
          </a:p>
        </p:txBody>
      </p:sp>
    </p:spTree>
    <p:extLst>
      <p:ext uri="{BB962C8B-B14F-4D97-AF65-F5344CB8AC3E}">
        <p14:creationId xmlns:p14="http://schemas.microsoft.com/office/powerpoint/2010/main" val="3727305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A02F26-1BED-44BE-BC72-6C90DFE8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89" y="230942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3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14E99-6B60-4D7A-AB48-CE8878D869D8}"/>
              </a:ext>
            </a:extLst>
          </p:cNvPr>
          <p:cNvSpPr txBox="1"/>
          <p:nvPr/>
        </p:nvSpPr>
        <p:spPr>
          <a:xfrm>
            <a:off x="1252379" y="748866"/>
            <a:ext cx="9687242" cy="136652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800" dirty="0" err="1">
                <a:latin typeface="+mn-lt"/>
              </a:rPr>
              <a:t>aws</a:t>
            </a:r>
            <a:r>
              <a:rPr lang="en-AU" sz="1800" dirty="0">
                <a:latin typeface="+mn-lt"/>
              </a:rPr>
              <a:t> </a:t>
            </a:r>
            <a:r>
              <a:rPr lang="en-AU" sz="1800" dirty="0" err="1">
                <a:latin typeface="+mn-lt"/>
              </a:rPr>
              <a:t>dynamodb</a:t>
            </a:r>
            <a:r>
              <a:rPr lang="en-AU" sz="1800" dirty="0">
                <a:latin typeface="+mn-lt"/>
              </a:rPr>
              <a:t> put-item \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--table-name </a:t>
            </a:r>
            <a:r>
              <a:rPr lang="en-AU" sz="1800" dirty="0" err="1">
                <a:latin typeface="+mn-lt"/>
              </a:rPr>
              <a:t>MusicAlbum</a:t>
            </a:r>
            <a:r>
              <a:rPr lang="en-AU" sz="1800" i="1" dirty="0">
                <a:latin typeface="+mn-lt"/>
              </a:rPr>
              <a:t> \</a:t>
            </a:r>
            <a:r>
              <a:rPr lang="en-AU" sz="1800" dirty="0">
                <a:latin typeface="+mn-lt"/>
              </a:rPr>
              <a:t>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--item </a:t>
            </a:r>
            <a:r>
              <a:rPr lang="en-AU" sz="1800" dirty="0">
                <a:latin typeface="+mn-lt"/>
              </a:rPr>
              <a:t>'{"Artist": {"S": "Eason"}}'\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--return-consumed-capacity TOTAL </a:t>
            </a:r>
            <a:r>
              <a:rPr lang="en-AU" sz="1800" dirty="0">
                <a:latin typeface="+mn-lt"/>
              </a:rPr>
              <a:t>--endpoint-</a:t>
            </a:r>
            <a:r>
              <a:rPr lang="en-AU" sz="1800" dirty="0" err="1">
                <a:latin typeface="+mn-lt"/>
              </a:rPr>
              <a:t>url</a:t>
            </a:r>
            <a:r>
              <a:rPr lang="en-AU" sz="1800" dirty="0">
                <a:latin typeface="+mn-lt"/>
              </a:rPr>
              <a:t>=http://localhost:8000</a:t>
            </a:r>
            <a:endParaRPr lang="en-AU" sz="1800" i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4B221-5502-4C03-BE25-C67BDAD7A9E0}"/>
              </a:ext>
            </a:extLst>
          </p:cNvPr>
          <p:cNvSpPr txBox="1"/>
          <p:nvPr/>
        </p:nvSpPr>
        <p:spPr>
          <a:xfrm>
            <a:off x="693211" y="748867"/>
            <a:ext cx="559168" cy="136652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1</a:t>
            </a:r>
          </a:p>
          <a:p>
            <a:pPr marL="49213" lvl="2" algn="l"/>
            <a:r>
              <a:rPr lang="en-US" sz="1800" dirty="0">
                <a:latin typeface="+mn-lt"/>
              </a:rPr>
              <a:t>2</a:t>
            </a:r>
          </a:p>
          <a:p>
            <a:pPr marL="49213" lvl="2" algn="l"/>
            <a:r>
              <a:rPr lang="en-US" sz="1800" dirty="0">
                <a:latin typeface="+mn-lt"/>
              </a:rPr>
              <a:t>3</a:t>
            </a:r>
          </a:p>
          <a:p>
            <a:pPr marL="49213" lvl="2" algn="l"/>
            <a:r>
              <a:rPr lang="en-US" sz="1800" dirty="0">
                <a:latin typeface="+mn-lt"/>
              </a:rPr>
              <a:t>4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4451328-AC89-425C-AB40-7E68C2F6E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89" y="2233208"/>
            <a:ext cx="65074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+mn-lt"/>
              </a:rPr>
              <a:t>Read the code snippet above and show its table output.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76EAE17-8047-4B7F-BCAE-0C87AEFE1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687436"/>
              </p:ext>
            </p:extLst>
          </p:nvPr>
        </p:nvGraphicFramePr>
        <p:xfrm>
          <a:off x="693211" y="3736381"/>
          <a:ext cx="5637251" cy="2372752"/>
        </p:xfrm>
        <a:graphic>
          <a:graphicData uri="http://schemas.openxmlformats.org/drawingml/2006/table">
            <a:tbl>
              <a:tblPr/>
              <a:tblGrid>
                <a:gridCol w="2853712">
                  <a:extLst>
                    <a:ext uri="{9D8B030D-6E8A-4147-A177-3AD203B41FA5}">
                      <a16:colId xmlns:a16="http://schemas.microsoft.com/office/drawing/2014/main" val="1924360048"/>
                    </a:ext>
                  </a:extLst>
                </a:gridCol>
                <a:gridCol w="2783539">
                  <a:extLst>
                    <a:ext uri="{9D8B030D-6E8A-4147-A177-3AD203B41FA5}">
                      <a16:colId xmlns:a16="http://schemas.microsoft.com/office/drawing/2014/main" val="223233917"/>
                    </a:ext>
                  </a:extLst>
                </a:gridCol>
              </a:tblGrid>
              <a:tr h="583931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Artist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Song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597333"/>
                  </a:ext>
                </a:extLst>
              </a:tr>
              <a:tr h="517413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003405"/>
                  </a:ext>
                </a:extLst>
              </a:tr>
              <a:tr h="35646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Henry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Flowers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814150"/>
                  </a:ext>
                </a:extLst>
              </a:tr>
              <a:tr h="356465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832406"/>
                  </a:ext>
                </a:extLst>
              </a:tr>
              <a:tr h="458608"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Eason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en-AU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93091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70395F-BF34-4E8C-B21F-8646AEAE6D73}"/>
              </a:ext>
            </a:extLst>
          </p:cNvPr>
          <p:cNvSpPr txBox="1">
            <a:spLocks/>
          </p:cNvSpPr>
          <p:nvPr/>
        </p:nvSpPr>
        <p:spPr>
          <a:xfrm>
            <a:off x="408001" y="2874197"/>
            <a:ext cx="3067259" cy="862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rgbClr val="FF0000"/>
                </a:solidFill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223878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95CFCB6-C71D-4989-9BBD-DDC20974EFAD}"/>
              </a:ext>
            </a:extLst>
          </p:cNvPr>
          <p:cNvSpPr txBox="1">
            <a:spLocks/>
          </p:cNvSpPr>
          <p:nvPr/>
        </p:nvSpPr>
        <p:spPr>
          <a:xfrm>
            <a:off x="588264" y="118885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Further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A1571-74FE-4469-B8FC-3AF47E1B2260}"/>
              </a:ext>
            </a:extLst>
          </p:cNvPr>
          <p:cNvSpPr txBox="1"/>
          <p:nvPr/>
        </p:nvSpPr>
        <p:spPr>
          <a:xfrm>
            <a:off x="1250305" y="1045029"/>
            <a:ext cx="9297118" cy="269612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800" dirty="0" err="1">
                <a:latin typeface="Calibri" panose="020F0502020204030204" pitchFamily="34" charset="0"/>
              </a:rPr>
              <a:t>aws</a:t>
            </a:r>
            <a:r>
              <a:rPr lang="en-AU" sz="1800" dirty="0">
                <a:latin typeface="Calibri" panose="020F0502020204030204" pitchFamily="34" charset="0"/>
              </a:rPr>
              <a:t> </a:t>
            </a:r>
            <a:r>
              <a:rPr lang="en-AU" sz="1800" dirty="0" err="1">
                <a:latin typeface="Calibri" panose="020F0502020204030204" pitchFamily="34" charset="0"/>
              </a:rPr>
              <a:t>dynamodb</a:t>
            </a:r>
            <a:r>
              <a:rPr lang="en-AU" sz="1800" dirty="0">
                <a:latin typeface="Calibri" panose="020F0502020204030204" pitchFamily="34" charset="0"/>
              </a:rPr>
              <a:t> create-table --table-name </a:t>
            </a:r>
            <a:r>
              <a:rPr lang="en-AU" sz="1800" dirty="0" err="1">
                <a:latin typeface="Calibri" panose="020F0502020204030204" pitchFamily="34" charset="0"/>
              </a:rPr>
              <a:t>MusicAlbum</a:t>
            </a:r>
            <a:r>
              <a:rPr lang="en-AU" sz="1800" dirty="0">
                <a:latin typeface="Calibri" panose="020F0502020204030204" pitchFamily="34" charset="0"/>
              </a:rPr>
              <a:t> </a:t>
            </a:r>
          </a:p>
          <a:p>
            <a:pPr marL="49213" lvl="2" algn="l"/>
            <a:r>
              <a:rPr lang="en-AU" sz="1800" dirty="0">
                <a:latin typeface="Calibri" panose="020F0502020204030204" pitchFamily="34" charset="0"/>
              </a:rPr>
              <a:t>  --attribute-definitions \</a:t>
            </a:r>
          </a:p>
          <a:p>
            <a:pPr marL="49213" lvl="2" algn="l"/>
            <a:r>
              <a:rPr lang="en-AU" sz="1800" dirty="0">
                <a:latin typeface="Calibri" panose="020F0502020204030204" pitchFamily="34" charset="0"/>
              </a:rPr>
              <a:t>    </a:t>
            </a:r>
            <a:r>
              <a:rPr lang="en-AU" sz="1800" dirty="0" err="1">
                <a:latin typeface="Calibri" panose="020F0502020204030204" pitchFamily="34" charset="0"/>
              </a:rPr>
              <a:t>AttributeName</a:t>
            </a:r>
            <a:r>
              <a:rPr lang="en-AU" sz="1800" dirty="0">
                <a:latin typeface="Calibri" panose="020F0502020204030204" pitchFamily="34" charset="0"/>
              </a:rPr>
              <a:t>=</a:t>
            </a:r>
            <a:r>
              <a:rPr lang="en-AU" sz="1800" dirty="0" err="1">
                <a:latin typeface="Calibri" panose="020F0502020204030204" pitchFamily="34" charset="0"/>
              </a:rPr>
              <a:t>Artist,AttributeType</a:t>
            </a:r>
            <a:r>
              <a:rPr lang="en-AU" sz="1800" dirty="0">
                <a:latin typeface="Calibri" panose="020F0502020204030204" pitchFamily="34" charset="0"/>
              </a:rPr>
              <a:t>=S \</a:t>
            </a:r>
          </a:p>
          <a:p>
            <a:pPr marL="49213" lvl="2" algn="l"/>
            <a:r>
              <a:rPr lang="en-AU" sz="1800" dirty="0">
                <a:latin typeface="Calibri" panose="020F0502020204030204" pitchFamily="34" charset="0"/>
              </a:rPr>
              <a:t>    </a:t>
            </a:r>
            <a:r>
              <a:rPr lang="en-AU" sz="1800" dirty="0" err="1">
                <a:latin typeface="Calibri" panose="020F0502020204030204" pitchFamily="34" charset="0"/>
              </a:rPr>
              <a:t>AttributeName</a:t>
            </a:r>
            <a:r>
              <a:rPr lang="en-AU" sz="1800" dirty="0">
                <a:latin typeface="Calibri" panose="020F0502020204030204" pitchFamily="34" charset="0"/>
              </a:rPr>
              <a:t>=</a:t>
            </a:r>
            <a:r>
              <a:rPr lang="en-AU" sz="1800" dirty="0" err="1">
                <a:latin typeface="Calibri" panose="020F0502020204030204" pitchFamily="34" charset="0"/>
              </a:rPr>
              <a:t>Song,AttributeType</a:t>
            </a:r>
            <a:r>
              <a:rPr lang="en-AU" sz="1800" dirty="0">
                <a:latin typeface="Calibri" panose="020F0502020204030204" pitchFamily="34" charset="0"/>
              </a:rPr>
              <a:t>=S \ </a:t>
            </a:r>
          </a:p>
          <a:p>
            <a:pPr marL="49213" lvl="2" algn="l"/>
            <a:r>
              <a:rPr lang="en-AU" sz="1800" dirty="0">
                <a:latin typeface="Calibri" panose="020F0502020204030204" pitchFamily="34" charset="0"/>
              </a:rPr>
              <a:t>  --key-schema </a:t>
            </a:r>
            <a:r>
              <a:rPr lang="en-AU" sz="1800" dirty="0" err="1">
                <a:latin typeface="Calibri" panose="020F0502020204030204" pitchFamily="34" charset="0"/>
              </a:rPr>
              <a:t>AttributeName</a:t>
            </a:r>
            <a:r>
              <a:rPr lang="en-AU" sz="1800" dirty="0">
                <a:latin typeface="Calibri" panose="020F0502020204030204" pitchFamily="34" charset="0"/>
              </a:rPr>
              <a:t>=</a:t>
            </a:r>
            <a:r>
              <a:rPr lang="en-AU" sz="1800" dirty="0" err="1">
                <a:latin typeface="Calibri" panose="020F0502020204030204" pitchFamily="34" charset="0"/>
              </a:rPr>
              <a:t>Artist,KeyType</a:t>
            </a:r>
            <a:r>
              <a:rPr lang="en-AU" sz="1800" dirty="0">
                <a:latin typeface="Calibri" panose="020F0502020204030204" pitchFamily="34" charset="0"/>
              </a:rPr>
              <a:t>=HASH \ </a:t>
            </a:r>
          </a:p>
          <a:p>
            <a:pPr marL="49213" lvl="2" algn="l"/>
            <a:r>
              <a:rPr lang="en-AU" sz="1800" dirty="0">
                <a:latin typeface="Calibri" panose="020F0502020204030204" pitchFamily="34" charset="0"/>
              </a:rPr>
              <a:t>               </a:t>
            </a:r>
            <a:r>
              <a:rPr lang="en-AU" sz="1800" dirty="0" err="1">
                <a:latin typeface="Calibri" panose="020F0502020204030204" pitchFamily="34" charset="0"/>
              </a:rPr>
              <a:t>AttributeName</a:t>
            </a:r>
            <a:r>
              <a:rPr lang="en-AU" sz="1800" dirty="0">
                <a:latin typeface="Calibri" panose="020F0502020204030204" pitchFamily="34" charset="0"/>
              </a:rPr>
              <a:t>=</a:t>
            </a:r>
            <a:r>
              <a:rPr lang="en-AU" sz="1800" dirty="0" err="1">
                <a:latin typeface="Calibri" panose="020F0502020204030204" pitchFamily="34" charset="0"/>
              </a:rPr>
              <a:t>Song,KeyType</a:t>
            </a:r>
            <a:r>
              <a:rPr lang="en-AU" sz="1800" dirty="0">
                <a:latin typeface="Calibri" panose="020F0502020204030204" pitchFamily="34" charset="0"/>
              </a:rPr>
              <a:t>=RANGE  \</a:t>
            </a:r>
          </a:p>
          <a:p>
            <a:pPr marL="7938" lvl="2" algn="l"/>
            <a:r>
              <a:rPr lang="en-AU" sz="1800" dirty="0">
                <a:latin typeface="Calibri" panose="020F0502020204030204" pitchFamily="34" charset="0"/>
              </a:rPr>
              <a:t>  --provisioned-throughput </a:t>
            </a:r>
            <a:r>
              <a:rPr lang="en-AU" sz="1800" dirty="0" err="1">
                <a:latin typeface="Calibri" panose="020F0502020204030204" pitchFamily="34" charset="0"/>
              </a:rPr>
              <a:t>ReadCapacityUnits</a:t>
            </a:r>
            <a:r>
              <a:rPr lang="en-AU" sz="1800" dirty="0">
                <a:latin typeface="Calibri" panose="020F0502020204030204" pitchFamily="34" charset="0"/>
              </a:rPr>
              <a:t>=1,WriteCapacityUnits=1 \</a:t>
            </a:r>
          </a:p>
          <a:p>
            <a:pPr marL="7938" lvl="2" algn="l"/>
            <a:r>
              <a:rPr lang="en-AU" sz="1800" dirty="0">
                <a:latin typeface="Calibri" panose="020F0502020204030204" pitchFamily="34" charset="0"/>
              </a:rPr>
              <a:t>  --endpoint-</a:t>
            </a:r>
            <a:r>
              <a:rPr lang="en-AU" sz="1800" dirty="0" err="1">
                <a:latin typeface="Calibri" panose="020F0502020204030204" pitchFamily="34" charset="0"/>
              </a:rPr>
              <a:t>url</a:t>
            </a:r>
            <a:r>
              <a:rPr lang="en-AU" sz="1800" dirty="0">
                <a:latin typeface="Calibri" panose="020F0502020204030204" pitchFamily="34" charset="0"/>
              </a:rPr>
              <a:t>=http://localhost:8000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56143-998A-4DA9-ADF7-48C9419DE713}"/>
              </a:ext>
            </a:extLst>
          </p:cNvPr>
          <p:cNvSpPr txBox="1"/>
          <p:nvPr/>
        </p:nvSpPr>
        <p:spPr>
          <a:xfrm>
            <a:off x="691137" y="1045090"/>
            <a:ext cx="559168" cy="269612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1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2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3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4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5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6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7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2A3208-12E5-4F35-A6D4-9EC3FAC0C370}"/>
              </a:ext>
            </a:extLst>
          </p:cNvPr>
          <p:cNvSpPr txBox="1">
            <a:spLocks/>
          </p:cNvSpPr>
          <p:nvPr/>
        </p:nvSpPr>
        <p:spPr>
          <a:xfrm>
            <a:off x="588264" y="3904012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What will the table be like if we put an item by adding a value of “Jason” to the “Artist” key? 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053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95CFCB6-C71D-4989-9BBD-DDC20974EFAD}"/>
              </a:ext>
            </a:extLst>
          </p:cNvPr>
          <p:cNvSpPr txBox="1">
            <a:spLocks/>
          </p:cNvSpPr>
          <p:nvPr/>
        </p:nvSpPr>
        <p:spPr>
          <a:xfrm>
            <a:off x="588264" y="118885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Further 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7A1571-74FE-4469-B8FC-3AF47E1B2260}"/>
              </a:ext>
            </a:extLst>
          </p:cNvPr>
          <p:cNvSpPr txBox="1"/>
          <p:nvPr/>
        </p:nvSpPr>
        <p:spPr>
          <a:xfrm>
            <a:off x="1250305" y="1045029"/>
            <a:ext cx="9297118" cy="269612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800" dirty="0" err="1">
                <a:latin typeface="Calibri" panose="020F0502020204030204" pitchFamily="34" charset="0"/>
              </a:rPr>
              <a:t>aws</a:t>
            </a:r>
            <a:r>
              <a:rPr lang="en-AU" sz="1800" dirty="0">
                <a:latin typeface="Calibri" panose="020F0502020204030204" pitchFamily="34" charset="0"/>
              </a:rPr>
              <a:t> </a:t>
            </a:r>
            <a:r>
              <a:rPr lang="en-AU" sz="1800" dirty="0" err="1">
                <a:latin typeface="Calibri" panose="020F0502020204030204" pitchFamily="34" charset="0"/>
              </a:rPr>
              <a:t>dynamodb</a:t>
            </a:r>
            <a:r>
              <a:rPr lang="en-AU" sz="1800" dirty="0">
                <a:latin typeface="Calibri" panose="020F0502020204030204" pitchFamily="34" charset="0"/>
              </a:rPr>
              <a:t> create-table --table-name </a:t>
            </a:r>
            <a:r>
              <a:rPr lang="en-AU" sz="1800" dirty="0" err="1">
                <a:latin typeface="Calibri" panose="020F0502020204030204" pitchFamily="34" charset="0"/>
              </a:rPr>
              <a:t>MusicAlbum</a:t>
            </a:r>
            <a:r>
              <a:rPr lang="en-AU" sz="1800" dirty="0">
                <a:latin typeface="Calibri" panose="020F0502020204030204" pitchFamily="34" charset="0"/>
              </a:rPr>
              <a:t> </a:t>
            </a:r>
          </a:p>
          <a:p>
            <a:pPr marL="49213" lvl="2" algn="l"/>
            <a:r>
              <a:rPr lang="en-AU" sz="1800" dirty="0">
                <a:latin typeface="Calibri" panose="020F0502020204030204" pitchFamily="34" charset="0"/>
              </a:rPr>
              <a:t>  --attribute-definitions \</a:t>
            </a:r>
          </a:p>
          <a:p>
            <a:pPr marL="49213" lvl="2" algn="l"/>
            <a:r>
              <a:rPr lang="en-AU" sz="1800" dirty="0">
                <a:latin typeface="Calibri" panose="020F0502020204030204" pitchFamily="34" charset="0"/>
              </a:rPr>
              <a:t>    </a:t>
            </a:r>
            <a:r>
              <a:rPr lang="en-AU" sz="1800" dirty="0" err="1">
                <a:latin typeface="Calibri" panose="020F0502020204030204" pitchFamily="34" charset="0"/>
              </a:rPr>
              <a:t>AttributeName</a:t>
            </a:r>
            <a:r>
              <a:rPr lang="en-AU" sz="1800" dirty="0">
                <a:latin typeface="Calibri" panose="020F0502020204030204" pitchFamily="34" charset="0"/>
              </a:rPr>
              <a:t>=</a:t>
            </a:r>
            <a:r>
              <a:rPr lang="en-AU" sz="1800" dirty="0" err="1">
                <a:latin typeface="Calibri" panose="020F0502020204030204" pitchFamily="34" charset="0"/>
              </a:rPr>
              <a:t>Artist,AttributeType</a:t>
            </a:r>
            <a:r>
              <a:rPr lang="en-AU" sz="1800" dirty="0">
                <a:latin typeface="Calibri" panose="020F0502020204030204" pitchFamily="34" charset="0"/>
              </a:rPr>
              <a:t>=S \</a:t>
            </a:r>
          </a:p>
          <a:p>
            <a:pPr marL="49213" lvl="2" algn="l"/>
            <a:r>
              <a:rPr lang="en-AU" sz="1800" dirty="0">
                <a:latin typeface="Calibri" panose="020F0502020204030204" pitchFamily="34" charset="0"/>
              </a:rPr>
              <a:t>    </a:t>
            </a:r>
            <a:r>
              <a:rPr lang="en-AU" sz="1800" dirty="0" err="1">
                <a:latin typeface="Calibri" panose="020F0502020204030204" pitchFamily="34" charset="0"/>
              </a:rPr>
              <a:t>AttributeName</a:t>
            </a:r>
            <a:r>
              <a:rPr lang="en-AU" sz="1800" dirty="0">
                <a:latin typeface="Calibri" panose="020F0502020204030204" pitchFamily="34" charset="0"/>
              </a:rPr>
              <a:t>=</a:t>
            </a:r>
            <a:r>
              <a:rPr lang="en-AU" sz="1800" dirty="0" err="1">
                <a:latin typeface="Calibri" panose="020F0502020204030204" pitchFamily="34" charset="0"/>
              </a:rPr>
              <a:t>Song,AttributeType</a:t>
            </a:r>
            <a:r>
              <a:rPr lang="en-AU" sz="1800" dirty="0">
                <a:latin typeface="Calibri" panose="020F0502020204030204" pitchFamily="34" charset="0"/>
              </a:rPr>
              <a:t>=S \ </a:t>
            </a:r>
          </a:p>
          <a:p>
            <a:pPr marL="49213" lvl="2" algn="l"/>
            <a:r>
              <a:rPr lang="en-AU" sz="1800" dirty="0">
                <a:latin typeface="Calibri" panose="020F0502020204030204" pitchFamily="34" charset="0"/>
              </a:rPr>
              <a:t>  --key-schema </a:t>
            </a:r>
            <a:r>
              <a:rPr lang="en-AU" sz="1800" dirty="0" err="1">
                <a:latin typeface="Calibri" panose="020F0502020204030204" pitchFamily="34" charset="0"/>
              </a:rPr>
              <a:t>AttributeName</a:t>
            </a:r>
            <a:r>
              <a:rPr lang="en-AU" sz="1800" dirty="0">
                <a:latin typeface="Calibri" panose="020F0502020204030204" pitchFamily="34" charset="0"/>
              </a:rPr>
              <a:t>=</a:t>
            </a:r>
            <a:r>
              <a:rPr lang="en-AU" sz="1800" dirty="0" err="1">
                <a:latin typeface="Calibri" panose="020F0502020204030204" pitchFamily="34" charset="0"/>
              </a:rPr>
              <a:t>Artist,KeyType</a:t>
            </a:r>
            <a:r>
              <a:rPr lang="en-AU" sz="1800" dirty="0">
                <a:latin typeface="Calibri" panose="020F0502020204030204" pitchFamily="34" charset="0"/>
              </a:rPr>
              <a:t>=HASH \ </a:t>
            </a:r>
          </a:p>
          <a:p>
            <a:pPr marL="49213" lvl="2" algn="l"/>
            <a:r>
              <a:rPr lang="en-AU" sz="1800" dirty="0">
                <a:latin typeface="Calibri" panose="020F0502020204030204" pitchFamily="34" charset="0"/>
              </a:rPr>
              <a:t>               </a:t>
            </a:r>
            <a:r>
              <a:rPr lang="en-AU" sz="1800" dirty="0" err="1">
                <a:latin typeface="Calibri" panose="020F0502020204030204" pitchFamily="34" charset="0"/>
              </a:rPr>
              <a:t>AttributeName</a:t>
            </a:r>
            <a:r>
              <a:rPr lang="en-AU" sz="1800" dirty="0">
                <a:latin typeface="Calibri" panose="020F0502020204030204" pitchFamily="34" charset="0"/>
              </a:rPr>
              <a:t>=</a:t>
            </a:r>
            <a:r>
              <a:rPr lang="en-AU" sz="1800" dirty="0" err="1">
                <a:latin typeface="Calibri" panose="020F0502020204030204" pitchFamily="34" charset="0"/>
              </a:rPr>
              <a:t>Song,KeyType</a:t>
            </a:r>
            <a:r>
              <a:rPr lang="en-AU" sz="1800" dirty="0">
                <a:latin typeface="Calibri" panose="020F0502020204030204" pitchFamily="34" charset="0"/>
              </a:rPr>
              <a:t>=RANGE  \</a:t>
            </a:r>
          </a:p>
          <a:p>
            <a:pPr marL="7938" lvl="2" algn="l"/>
            <a:r>
              <a:rPr lang="en-AU" sz="1800" dirty="0">
                <a:latin typeface="Calibri" panose="020F0502020204030204" pitchFamily="34" charset="0"/>
              </a:rPr>
              <a:t>  --provisioned-throughput </a:t>
            </a:r>
            <a:r>
              <a:rPr lang="en-AU" sz="1800" dirty="0" err="1">
                <a:latin typeface="Calibri" panose="020F0502020204030204" pitchFamily="34" charset="0"/>
              </a:rPr>
              <a:t>ReadCapacityUnits</a:t>
            </a:r>
            <a:r>
              <a:rPr lang="en-AU" sz="1800" dirty="0">
                <a:latin typeface="Calibri" panose="020F0502020204030204" pitchFamily="34" charset="0"/>
              </a:rPr>
              <a:t>=1,WriteCapacityUnits=1 \</a:t>
            </a:r>
          </a:p>
          <a:p>
            <a:pPr marL="7938" lvl="2" algn="l"/>
            <a:r>
              <a:rPr lang="en-AU" sz="1800" dirty="0">
                <a:latin typeface="Calibri" panose="020F0502020204030204" pitchFamily="34" charset="0"/>
              </a:rPr>
              <a:t>  --endpoint-</a:t>
            </a:r>
            <a:r>
              <a:rPr lang="en-AU" sz="1800" dirty="0" err="1">
                <a:latin typeface="Calibri" panose="020F0502020204030204" pitchFamily="34" charset="0"/>
              </a:rPr>
              <a:t>url</a:t>
            </a:r>
            <a:r>
              <a:rPr lang="en-AU" sz="1800" dirty="0">
                <a:latin typeface="Calibri" panose="020F0502020204030204" pitchFamily="34" charset="0"/>
              </a:rPr>
              <a:t>=http://localhost:8000</a:t>
            </a:r>
            <a:endParaRPr lang="en-US" sz="1800" dirty="0">
              <a:latin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56143-998A-4DA9-ADF7-48C9419DE713}"/>
              </a:ext>
            </a:extLst>
          </p:cNvPr>
          <p:cNvSpPr txBox="1"/>
          <p:nvPr/>
        </p:nvSpPr>
        <p:spPr>
          <a:xfrm>
            <a:off x="691137" y="1045090"/>
            <a:ext cx="559168" cy="269612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1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2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3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4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5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6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7</a:t>
            </a:r>
          </a:p>
          <a:p>
            <a:pPr marL="49213" lvl="2" algn="l"/>
            <a:r>
              <a:rPr lang="en-US" sz="1800" dirty="0"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2F41A2-418F-42E6-9EB6-30D4FBE5BA64}"/>
              </a:ext>
            </a:extLst>
          </p:cNvPr>
          <p:cNvSpPr txBox="1">
            <a:spLocks/>
          </p:cNvSpPr>
          <p:nvPr/>
        </p:nvSpPr>
        <p:spPr>
          <a:xfrm>
            <a:off x="610640" y="4097553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>
                <a:latin typeface="+mn-lt"/>
                <a:ea typeface="+mn-ea"/>
                <a:cs typeface="+mn-cs"/>
              </a:rPr>
              <a:t>An error occurred (</a:t>
            </a:r>
            <a:r>
              <a:rPr lang="en-US" sz="2400" dirty="0" err="1">
                <a:latin typeface="+mn-lt"/>
                <a:ea typeface="+mn-ea"/>
                <a:cs typeface="+mn-cs"/>
              </a:rPr>
              <a:t>ValidationException</a:t>
            </a:r>
            <a:r>
              <a:rPr lang="en-US" sz="2400" dirty="0">
                <a:latin typeface="+mn-lt"/>
                <a:ea typeface="+mn-ea"/>
                <a:cs typeface="+mn-cs"/>
              </a:rPr>
              <a:t>) when calling the </a:t>
            </a:r>
            <a:r>
              <a:rPr lang="en-US" sz="2400" dirty="0" err="1">
                <a:latin typeface="+mn-lt"/>
                <a:ea typeface="+mn-ea"/>
                <a:cs typeface="+mn-cs"/>
              </a:rPr>
              <a:t>PutItem</a:t>
            </a:r>
            <a:r>
              <a:rPr lang="en-US" sz="2400" dirty="0">
                <a:latin typeface="+mn-lt"/>
                <a:ea typeface="+mn-ea"/>
                <a:cs typeface="+mn-cs"/>
              </a:rPr>
              <a:t> operation: One of the required keys was not given a value.</a:t>
            </a:r>
          </a:p>
        </p:txBody>
      </p:sp>
    </p:spTree>
    <p:extLst>
      <p:ext uri="{BB962C8B-B14F-4D97-AF65-F5344CB8AC3E}">
        <p14:creationId xmlns:p14="http://schemas.microsoft.com/office/powerpoint/2010/main" val="48312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0226063" cy="393531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</a:p>
          <a:p>
            <a:pPr lvl="1"/>
            <a:r>
              <a:rPr lang="en-AU" sz="2600" dirty="0"/>
              <a:t>15 questions</a:t>
            </a:r>
          </a:p>
          <a:p>
            <a:r>
              <a:rPr lang="en-AU" sz="2600" dirty="0"/>
              <a:t>Part 2: Multi-answer questions (15 marks)</a:t>
            </a:r>
          </a:p>
          <a:p>
            <a:pPr lvl="1"/>
            <a:r>
              <a:rPr lang="en-AU" sz="2600" dirty="0"/>
              <a:t>5 questions</a:t>
            </a:r>
          </a:p>
          <a:p>
            <a:r>
              <a:rPr lang="en-AU" sz="2600" dirty="0"/>
              <a:t>Part 3: Short answer questions including reading code (30 marks) </a:t>
            </a:r>
          </a:p>
          <a:p>
            <a:pPr lvl="1"/>
            <a:r>
              <a:rPr lang="en-AU" sz="2600" dirty="0"/>
              <a:t>5 </a:t>
            </a:r>
            <a:r>
              <a:rPr lang="en-US" sz="2600" dirty="0"/>
              <a:t>themed questions</a:t>
            </a:r>
          </a:p>
          <a:p>
            <a:r>
              <a:rPr lang="en-AU" sz="2600" dirty="0"/>
              <a:t>Practice</a:t>
            </a:r>
          </a:p>
          <a:p>
            <a:pPr lvl="2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25F2ED-E391-4808-804E-4D92756B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700764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901163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4E2B70-B132-40A7-9D52-EFE3D6E15C97}"/>
              </a:ext>
            </a:extLst>
          </p:cNvPr>
          <p:cNvSpPr txBox="1"/>
          <p:nvPr/>
        </p:nvSpPr>
        <p:spPr>
          <a:xfrm>
            <a:off x="1310745" y="1031192"/>
            <a:ext cx="8626845" cy="136652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800" dirty="0" err="1">
                <a:latin typeface="+mn-lt"/>
              </a:rPr>
              <a:t>aws</a:t>
            </a:r>
            <a:r>
              <a:rPr lang="en-AU" sz="1800" dirty="0">
                <a:latin typeface="+mn-lt"/>
              </a:rPr>
              <a:t> </a:t>
            </a:r>
            <a:r>
              <a:rPr lang="en-AU" sz="1800" dirty="0" err="1">
                <a:latin typeface="+mn-lt"/>
              </a:rPr>
              <a:t>dynamodb</a:t>
            </a:r>
            <a:r>
              <a:rPr lang="en-AU" sz="1800" dirty="0">
                <a:latin typeface="+mn-lt"/>
              </a:rPr>
              <a:t> put-item \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--table-name </a:t>
            </a:r>
            <a:r>
              <a:rPr lang="en-AU" sz="1800" dirty="0" err="1">
                <a:latin typeface="+mn-lt"/>
              </a:rPr>
              <a:t>MusicAlbum</a:t>
            </a:r>
            <a:r>
              <a:rPr lang="en-AU" sz="1800" i="1" dirty="0">
                <a:latin typeface="+mn-lt"/>
              </a:rPr>
              <a:t> \</a:t>
            </a:r>
            <a:r>
              <a:rPr lang="en-AU" sz="1800" dirty="0">
                <a:latin typeface="+mn-lt"/>
              </a:rPr>
              <a:t>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--item </a:t>
            </a:r>
            <a:r>
              <a:rPr lang="en-AU" sz="1800" dirty="0">
                <a:latin typeface="+mn-lt"/>
              </a:rPr>
              <a:t>'{"Artist": {"S": "Tom"}, "Song": {"S": "Call me today"}}'\ </a:t>
            </a:r>
          </a:p>
          <a:p>
            <a:pPr marL="49213" lvl="2" algn="l"/>
            <a:r>
              <a:rPr lang="en-AU" sz="1800" i="1" dirty="0">
                <a:latin typeface="+mn-lt"/>
              </a:rPr>
              <a:t>  --return-consumed-capacity TOTAL </a:t>
            </a:r>
            <a:r>
              <a:rPr lang="en-AU" sz="1800" dirty="0">
                <a:latin typeface="+mn-lt"/>
              </a:rPr>
              <a:t>--endpoint-</a:t>
            </a:r>
            <a:r>
              <a:rPr lang="en-AU" sz="1800" dirty="0" err="1">
                <a:latin typeface="+mn-lt"/>
              </a:rPr>
              <a:t>url</a:t>
            </a:r>
            <a:r>
              <a:rPr lang="en-AU" sz="1800" dirty="0">
                <a:latin typeface="+mn-lt"/>
              </a:rPr>
              <a:t>=http://localhost:8000</a:t>
            </a:r>
            <a:endParaRPr lang="en-AU" sz="1800" i="1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BC33F-906F-4157-AE5A-DF7FD85553F5}"/>
              </a:ext>
            </a:extLst>
          </p:cNvPr>
          <p:cNvSpPr txBox="1"/>
          <p:nvPr/>
        </p:nvSpPr>
        <p:spPr>
          <a:xfrm>
            <a:off x="751577" y="1031193"/>
            <a:ext cx="559168" cy="1366528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1</a:t>
            </a:r>
          </a:p>
          <a:p>
            <a:pPr marL="49213" lvl="2" algn="l"/>
            <a:r>
              <a:rPr lang="en-US" sz="1800" dirty="0">
                <a:latin typeface="+mn-lt"/>
              </a:rPr>
              <a:t>2</a:t>
            </a:r>
          </a:p>
          <a:p>
            <a:pPr marL="49213" lvl="2" algn="l"/>
            <a:r>
              <a:rPr lang="en-US" sz="1800" dirty="0">
                <a:latin typeface="+mn-lt"/>
              </a:rPr>
              <a:t>3</a:t>
            </a:r>
          </a:p>
          <a:p>
            <a:pPr marL="49213" lvl="2" algn="l"/>
            <a:r>
              <a:rPr lang="en-US" sz="1800" dirty="0">
                <a:latin typeface="+mn-lt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C8AEA-9829-47E2-AB70-B623A7B05FCD}"/>
              </a:ext>
            </a:extLst>
          </p:cNvPr>
          <p:cNvSpPr txBox="1"/>
          <p:nvPr/>
        </p:nvSpPr>
        <p:spPr>
          <a:xfrm>
            <a:off x="1346040" y="3009574"/>
            <a:ext cx="8591550" cy="169892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 err="1">
                <a:latin typeface="+mn-lt"/>
              </a:rPr>
              <a:t>aws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dynamodb</a:t>
            </a:r>
            <a:r>
              <a:rPr lang="en-US" sz="1800" dirty="0">
                <a:latin typeface="+mn-lt"/>
              </a:rPr>
              <a:t> query \ </a:t>
            </a:r>
          </a:p>
          <a:p>
            <a:pPr marL="49213" lvl="2" algn="l"/>
            <a:r>
              <a:rPr lang="en-US" sz="1800" dirty="0">
                <a:latin typeface="+mn-lt"/>
              </a:rPr>
              <a:t>  --table-name </a:t>
            </a:r>
            <a:r>
              <a:rPr lang="en-AU" sz="1800" dirty="0" err="1">
                <a:latin typeface="+mn-lt"/>
              </a:rPr>
              <a:t>MusicAlbum</a:t>
            </a:r>
            <a:r>
              <a:rPr lang="en-US" sz="1800" dirty="0">
                <a:latin typeface="+mn-lt"/>
              </a:rPr>
              <a:t> \ </a:t>
            </a:r>
          </a:p>
          <a:p>
            <a:pPr marL="49213" lvl="2" algn="l"/>
            <a:r>
              <a:rPr lang="en-US" sz="1800" dirty="0">
                <a:latin typeface="+mn-lt"/>
              </a:rPr>
              <a:t>  --key-condition-expression "Artist = :</a:t>
            </a:r>
            <a:r>
              <a:rPr lang="en-US" sz="1800" b="1" dirty="0">
                <a:latin typeface="+mn-lt"/>
              </a:rPr>
              <a:t>artist</a:t>
            </a:r>
            <a:r>
              <a:rPr lang="en-US" sz="1800" dirty="0">
                <a:latin typeface="+mn-lt"/>
              </a:rPr>
              <a:t>" \ </a:t>
            </a:r>
          </a:p>
          <a:p>
            <a:pPr marL="49213" lvl="2" algn="l"/>
            <a:r>
              <a:rPr lang="en-US" sz="1800" dirty="0">
                <a:latin typeface="+mn-lt"/>
              </a:rPr>
              <a:t>  --expression-attribute-values '{":</a:t>
            </a:r>
            <a:r>
              <a:rPr lang="en-US" sz="1800" b="1" dirty="0">
                <a:latin typeface="+mn-lt"/>
              </a:rPr>
              <a:t>artist</a:t>
            </a:r>
            <a:r>
              <a:rPr lang="en-US" sz="1800" dirty="0">
                <a:latin typeface="+mn-lt"/>
              </a:rPr>
              <a:t>":{"</a:t>
            </a:r>
            <a:r>
              <a:rPr lang="en-US" sz="1800" dirty="0" err="1">
                <a:latin typeface="+mn-lt"/>
              </a:rPr>
              <a:t>S":"Tom</a:t>
            </a:r>
            <a:r>
              <a:rPr lang="en-US" sz="1800" dirty="0">
                <a:latin typeface="+mn-lt"/>
              </a:rPr>
              <a:t>"}}</a:t>
            </a:r>
            <a:r>
              <a:rPr lang="en-AU" sz="1800" dirty="0">
                <a:latin typeface="+mn-lt"/>
              </a:rPr>
              <a:t>'</a:t>
            </a:r>
            <a:r>
              <a:rPr lang="en-US" sz="1800" dirty="0">
                <a:latin typeface="+mn-lt"/>
              </a:rPr>
              <a:t> \ </a:t>
            </a:r>
          </a:p>
          <a:p>
            <a:pPr marL="49213" lvl="2" algn="l"/>
            <a:r>
              <a:rPr lang="en-US" sz="1800" dirty="0">
                <a:latin typeface="+mn-lt"/>
              </a:rPr>
              <a:t>  --endpoint-</a:t>
            </a:r>
            <a:r>
              <a:rPr lang="en-US" sz="1800" dirty="0" err="1">
                <a:latin typeface="+mn-lt"/>
              </a:rPr>
              <a:t>url</a:t>
            </a:r>
            <a:r>
              <a:rPr lang="en-US" sz="1800" dirty="0">
                <a:latin typeface="+mn-lt"/>
              </a:rPr>
              <a:t>=http://localhost:8000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533D1-6834-4E3A-9FA2-7513A8B5197D}"/>
              </a:ext>
            </a:extLst>
          </p:cNvPr>
          <p:cNvSpPr txBox="1"/>
          <p:nvPr/>
        </p:nvSpPr>
        <p:spPr>
          <a:xfrm>
            <a:off x="786872" y="3012558"/>
            <a:ext cx="559168" cy="169892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1</a:t>
            </a:r>
          </a:p>
          <a:p>
            <a:pPr marL="49213" lvl="2" algn="l"/>
            <a:r>
              <a:rPr lang="en-US" sz="1800" dirty="0">
                <a:latin typeface="+mn-lt"/>
              </a:rPr>
              <a:t>2</a:t>
            </a:r>
          </a:p>
          <a:p>
            <a:pPr marL="49213" lvl="2" algn="l"/>
            <a:r>
              <a:rPr lang="en-US" sz="1800" dirty="0">
                <a:latin typeface="+mn-lt"/>
              </a:rPr>
              <a:t>3</a:t>
            </a:r>
          </a:p>
          <a:p>
            <a:pPr marL="49213" lvl="2" algn="l"/>
            <a:r>
              <a:rPr lang="en-US" sz="1800" dirty="0">
                <a:latin typeface="+mn-lt"/>
              </a:rPr>
              <a:t>4</a:t>
            </a:r>
          </a:p>
          <a:p>
            <a:pPr marL="49213" lvl="2" algn="l"/>
            <a:r>
              <a:rPr lang="en-US" sz="1800" dirty="0">
                <a:latin typeface="+mn-lt"/>
              </a:rPr>
              <a:t>5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B1797B-774C-4B88-A91F-04340E9C1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14302"/>
              </p:ext>
            </p:extLst>
          </p:nvPr>
        </p:nvGraphicFramePr>
        <p:xfrm>
          <a:off x="786872" y="5141844"/>
          <a:ext cx="5898851" cy="854800"/>
        </p:xfrm>
        <a:graphic>
          <a:graphicData uri="http://schemas.openxmlformats.org/drawingml/2006/table">
            <a:tbl>
              <a:tblPr/>
              <a:tblGrid>
                <a:gridCol w="3225302">
                  <a:extLst>
                    <a:ext uri="{9D8B030D-6E8A-4147-A177-3AD203B41FA5}">
                      <a16:colId xmlns:a16="http://schemas.microsoft.com/office/drawing/2014/main" val="3377382520"/>
                    </a:ext>
                  </a:extLst>
                </a:gridCol>
                <a:gridCol w="2673549">
                  <a:extLst>
                    <a:ext uri="{9D8B030D-6E8A-4147-A177-3AD203B41FA5}">
                      <a16:colId xmlns:a16="http://schemas.microsoft.com/office/drawing/2014/main" val="1255259023"/>
                    </a:ext>
                  </a:extLst>
                </a:gridCol>
              </a:tblGrid>
              <a:tr h="427400"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Artist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Song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130011"/>
                  </a:ext>
                </a:extLst>
              </a:tr>
              <a:tr h="427400"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46100" marR="88900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AU" sz="2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 marL="88900" marR="88900" marT="50800" marB="508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9210556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4E870DA3-0B06-4D59-B6AD-0C58073F1FDF}"/>
              </a:ext>
            </a:extLst>
          </p:cNvPr>
          <p:cNvSpPr txBox="1">
            <a:spLocks/>
          </p:cNvSpPr>
          <p:nvPr/>
        </p:nvSpPr>
        <p:spPr>
          <a:xfrm>
            <a:off x="588264" y="118885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Further questions</a:t>
            </a:r>
          </a:p>
        </p:txBody>
      </p:sp>
    </p:spTree>
    <p:extLst>
      <p:ext uri="{BB962C8B-B14F-4D97-AF65-F5344CB8AC3E}">
        <p14:creationId xmlns:p14="http://schemas.microsoft.com/office/powerpoint/2010/main" val="1865111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093122" y="1044587"/>
            <a:ext cx="8591550" cy="169892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 err="1">
                <a:latin typeface="+mn-lt"/>
              </a:rPr>
              <a:t>aws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dynamodb</a:t>
            </a:r>
            <a:r>
              <a:rPr lang="en-US" sz="1800" dirty="0">
                <a:latin typeface="+mn-lt"/>
              </a:rPr>
              <a:t> query \ </a:t>
            </a:r>
          </a:p>
          <a:p>
            <a:pPr marL="49213" lvl="2" algn="l"/>
            <a:r>
              <a:rPr lang="en-US" sz="1800" dirty="0">
                <a:latin typeface="+mn-lt"/>
              </a:rPr>
              <a:t>  --table-name </a:t>
            </a:r>
            <a:r>
              <a:rPr lang="en-AU" sz="1800" dirty="0" err="1">
                <a:latin typeface="+mn-lt"/>
              </a:rPr>
              <a:t>MusicAlbum</a:t>
            </a:r>
            <a:r>
              <a:rPr lang="en-US" sz="1800" dirty="0">
                <a:latin typeface="+mn-lt"/>
              </a:rPr>
              <a:t> \ </a:t>
            </a:r>
          </a:p>
          <a:p>
            <a:pPr marL="49213" lvl="2" algn="l"/>
            <a:r>
              <a:rPr lang="en-US" sz="1800" dirty="0">
                <a:latin typeface="+mn-lt"/>
              </a:rPr>
              <a:t>  --key-condition-expression "Song = :</a:t>
            </a:r>
            <a:r>
              <a:rPr lang="en-US" sz="1800" b="1" dirty="0">
                <a:latin typeface="+mn-lt"/>
              </a:rPr>
              <a:t>song</a:t>
            </a:r>
            <a:r>
              <a:rPr lang="en-US" sz="1800" dirty="0">
                <a:latin typeface="+mn-lt"/>
              </a:rPr>
              <a:t>" \ </a:t>
            </a:r>
          </a:p>
          <a:p>
            <a:pPr marL="49213" lvl="2" algn="l"/>
            <a:r>
              <a:rPr lang="en-US" sz="1800" dirty="0">
                <a:latin typeface="+mn-lt"/>
              </a:rPr>
              <a:t>  --expression-attribute-values </a:t>
            </a:r>
            <a:r>
              <a:rPr lang="en-AU" sz="1800" dirty="0">
                <a:latin typeface="+mn-lt"/>
              </a:rPr>
              <a:t>' </a:t>
            </a:r>
            <a:r>
              <a:rPr lang="en-US" sz="1800" dirty="0">
                <a:latin typeface="+mn-lt"/>
              </a:rPr>
              <a:t>{":</a:t>
            </a:r>
            <a:r>
              <a:rPr lang="en-US" sz="1800" b="1" dirty="0">
                <a:latin typeface="+mn-lt"/>
              </a:rPr>
              <a:t>song</a:t>
            </a:r>
            <a:r>
              <a:rPr lang="en-US" sz="1800" dirty="0">
                <a:latin typeface="+mn-lt"/>
              </a:rPr>
              <a:t>":{"</a:t>
            </a:r>
            <a:r>
              <a:rPr lang="en-US" sz="1800" dirty="0" err="1">
                <a:latin typeface="+mn-lt"/>
              </a:rPr>
              <a:t>S":"Call</a:t>
            </a:r>
            <a:r>
              <a:rPr lang="en-US" sz="1800" dirty="0">
                <a:latin typeface="+mn-lt"/>
              </a:rPr>
              <a:t> me today"}}</a:t>
            </a:r>
            <a:r>
              <a:rPr lang="en-AU" sz="1800" dirty="0">
                <a:latin typeface="+mn-lt"/>
              </a:rPr>
              <a:t>'</a:t>
            </a:r>
            <a:r>
              <a:rPr lang="en-US" sz="1800" dirty="0">
                <a:latin typeface="+mn-lt"/>
              </a:rPr>
              <a:t> \ </a:t>
            </a:r>
          </a:p>
          <a:p>
            <a:pPr marL="49213" lvl="2" algn="l"/>
            <a:r>
              <a:rPr lang="en-US" sz="1800" dirty="0">
                <a:latin typeface="+mn-lt"/>
              </a:rPr>
              <a:t>  --endpoint-</a:t>
            </a:r>
            <a:r>
              <a:rPr lang="en-US" sz="1800" dirty="0" err="1">
                <a:latin typeface="+mn-lt"/>
              </a:rPr>
              <a:t>url</a:t>
            </a:r>
            <a:r>
              <a:rPr lang="en-US" sz="1800" dirty="0">
                <a:latin typeface="+mn-lt"/>
              </a:rPr>
              <a:t>=http://localhost:8000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B7A14-D235-4D28-B14E-B13E5C7C7351}"/>
              </a:ext>
            </a:extLst>
          </p:cNvPr>
          <p:cNvSpPr txBox="1"/>
          <p:nvPr/>
        </p:nvSpPr>
        <p:spPr>
          <a:xfrm>
            <a:off x="533954" y="1047571"/>
            <a:ext cx="559168" cy="1698927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8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8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8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800" dirty="0">
                <a:latin typeface="Courier" pitchFamily="2" charset="0"/>
              </a:rPr>
              <a:t>5</a:t>
            </a:r>
            <a:endParaRPr lang="en-US" sz="1600" dirty="0">
              <a:latin typeface="Courier" pitchFamily="2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AB88CA5-88F9-4E70-951F-583E1C1CCB65}"/>
              </a:ext>
            </a:extLst>
          </p:cNvPr>
          <p:cNvSpPr txBox="1">
            <a:spLocks/>
          </p:cNvSpPr>
          <p:nvPr/>
        </p:nvSpPr>
        <p:spPr>
          <a:xfrm>
            <a:off x="553094" y="118885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Further questions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7C57F61-7B1B-44E7-8933-7BC5D41E9BEB}"/>
              </a:ext>
            </a:extLst>
          </p:cNvPr>
          <p:cNvSpPr txBox="1">
            <a:spLocks/>
          </p:cNvSpPr>
          <p:nvPr/>
        </p:nvSpPr>
        <p:spPr>
          <a:xfrm>
            <a:off x="533954" y="2831041"/>
            <a:ext cx="10576448" cy="7738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If we use the query command above: 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93DD08-46BC-463B-BF5B-505AADC8D75D}"/>
              </a:ext>
            </a:extLst>
          </p:cNvPr>
          <p:cNvSpPr txBox="1">
            <a:spLocks/>
          </p:cNvSpPr>
          <p:nvPr/>
        </p:nvSpPr>
        <p:spPr>
          <a:xfrm>
            <a:off x="533954" y="3867898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>
                <a:latin typeface="+mn-lt"/>
                <a:ea typeface="+mn-ea"/>
                <a:cs typeface="+mn-cs"/>
              </a:rPr>
              <a:t>An error occurred (</a:t>
            </a:r>
            <a:r>
              <a:rPr lang="en-US" sz="2400" dirty="0" err="1">
                <a:latin typeface="+mn-lt"/>
                <a:ea typeface="+mn-ea"/>
                <a:cs typeface="+mn-cs"/>
              </a:rPr>
              <a:t>ValidationException</a:t>
            </a:r>
            <a:r>
              <a:rPr lang="en-US" sz="2400" dirty="0">
                <a:latin typeface="+mn-lt"/>
                <a:ea typeface="+mn-ea"/>
                <a:cs typeface="+mn-cs"/>
              </a:rPr>
              <a:t>) when calling the Query operation: Query condition missed key schema element</a:t>
            </a:r>
          </a:p>
        </p:txBody>
      </p:sp>
    </p:spTree>
    <p:extLst>
      <p:ext uri="{BB962C8B-B14F-4D97-AF65-F5344CB8AC3E}">
        <p14:creationId xmlns:p14="http://schemas.microsoft.com/office/powerpoint/2010/main" val="4180290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5" y="1683012"/>
            <a:ext cx="7765322" cy="1745988"/>
          </a:xfrm>
        </p:spPr>
        <p:txBody>
          <a:bodyPr>
            <a:normAutofit/>
          </a:bodyPr>
          <a:lstStyle/>
          <a:p>
            <a:r>
              <a:rPr lang="en-AU" sz="2800" i="0" dirty="0">
                <a:solidFill>
                  <a:srgbClr val="000000"/>
                </a:solidFill>
                <a:effectLst/>
              </a:rPr>
              <a:t>Cryptography</a:t>
            </a:r>
          </a:p>
          <a:p>
            <a:r>
              <a:rPr lang="en-AU" dirty="0">
                <a:solidFill>
                  <a:srgbClr val="000000"/>
                </a:solidFill>
              </a:rPr>
              <a:t>IAM (Identity Access Management)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17593"/>
            <a:ext cx="3258393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68183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62" y="280094"/>
            <a:ext cx="3475892" cy="621476"/>
          </a:xfrm>
        </p:spPr>
        <p:txBody>
          <a:bodyPr>
            <a:normAutofit/>
          </a:bodyPr>
          <a:lstStyle/>
          <a:p>
            <a:r>
              <a:rPr lang="en-AU" sz="3200" b="1" dirty="0"/>
              <a:t>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62" y="1368001"/>
            <a:ext cx="10515600" cy="1065150"/>
          </a:xfrm>
        </p:spPr>
        <p:txBody>
          <a:bodyPr>
            <a:normAutofit/>
          </a:bodyPr>
          <a:lstStyle/>
          <a:p>
            <a:r>
              <a:rPr lang="en-AU" sz="2800" dirty="0">
                <a:effectLst/>
                <a:cs typeface="Arial" panose="020B0604020202020204" pitchFamily="34" charset="0"/>
              </a:rPr>
              <a:t>It is about the protection of </a:t>
            </a:r>
            <a:r>
              <a:rPr lang="en-AU" dirty="0">
                <a:cs typeface="Arial" panose="020B0604020202020204" pitchFamily="34" charset="0"/>
              </a:rPr>
              <a:t>digital </a:t>
            </a:r>
            <a:r>
              <a:rPr lang="en-AU" sz="2800" dirty="0">
                <a:effectLst/>
                <a:cs typeface="Arial" panose="020B0604020202020204" pitchFamily="34" charset="0"/>
              </a:rPr>
              <a:t>information from unauthorised access, harm or misuse.</a:t>
            </a:r>
          </a:p>
          <a:p>
            <a:endParaRPr lang="en-AU" dirty="0">
              <a:effectLst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5C00F6-0D13-428F-85AF-DA2592554DEF}"/>
              </a:ext>
            </a:extLst>
          </p:cNvPr>
          <p:cNvSpPr txBox="1">
            <a:spLocks/>
          </p:cNvSpPr>
          <p:nvPr/>
        </p:nvSpPr>
        <p:spPr>
          <a:xfrm>
            <a:off x="463062" y="2216274"/>
            <a:ext cx="10515600" cy="99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dirty="0">
                <a:cs typeface="Arial" panose="020B0604020202020204" pitchFamily="34" charset="0"/>
              </a:rPr>
              <a:t>This is done by preserving the CIA triad of the information, i.e., </a:t>
            </a:r>
            <a:r>
              <a:rPr lang="en-AU" u="sng" dirty="0">
                <a:solidFill>
                  <a:srgbClr val="00B0F0"/>
                </a:solidFill>
                <a:cs typeface="Arial" panose="020B0604020202020204" pitchFamily="34" charset="0"/>
              </a:rPr>
              <a:t>C</a:t>
            </a:r>
            <a:r>
              <a:rPr lang="en-AU" dirty="0">
                <a:cs typeface="Arial" panose="020B0604020202020204" pitchFamily="34" charset="0"/>
              </a:rPr>
              <a:t>onfidentiality, </a:t>
            </a:r>
            <a:r>
              <a:rPr lang="en-AU" u="sng" dirty="0">
                <a:solidFill>
                  <a:srgbClr val="00B0F0"/>
                </a:solidFill>
                <a:cs typeface="Arial" panose="020B0604020202020204" pitchFamily="34" charset="0"/>
              </a:rPr>
              <a:t>I</a:t>
            </a:r>
            <a:r>
              <a:rPr lang="en-AU" dirty="0">
                <a:cs typeface="Arial" panose="020B0604020202020204" pitchFamily="34" charset="0"/>
              </a:rPr>
              <a:t>ntegrity and </a:t>
            </a:r>
            <a:r>
              <a:rPr lang="en-AU" u="sng" dirty="0">
                <a:solidFill>
                  <a:srgbClr val="00B0F0"/>
                </a:solidFill>
                <a:cs typeface="Arial" panose="020B0604020202020204" pitchFamily="34" charset="0"/>
              </a:rPr>
              <a:t>A</a:t>
            </a:r>
            <a:r>
              <a:rPr lang="en-AU" dirty="0">
                <a:cs typeface="Arial" panose="020B0604020202020204" pitchFamily="34" charset="0"/>
              </a:rPr>
              <a:t>vailability.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19B1AC-AE0F-42B6-B4BA-8AECAB6A10CC}"/>
              </a:ext>
            </a:extLst>
          </p:cNvPr>
          <p:cNvSpPr txBox="1">
            <a:spLocks/>
          </p:cNvSpPr>
          <p:nvPr/>
        </p:nvSpPr>
        <p:spPr>
          <a:xfrm>
            <a:off x="463062" y="3281424"/>
            <a:ext cx="11353800" cy="252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Confidentiality</a:t>
            </a:r>
            <a:r>
              <a:rPr lang="en-AU" dirty="0">
                <a:cs typeface="Arial" panose="020B0604020202020204" pitchFamily="34" charset="0"/>
              </a:rPr>
              <a:t>: </a:t>
            </a:r>
            <a:r>
              <a:rPr lang="en-US" dirty="0">
                <a:cs typeface="Arial" panose="020B0604020202020204" pitchFamily="34" charset="0"/>
              </a:rPr>
              <a:t>keeps sensitive information private and ensures that only authorized individuals or entities have access to it.</a:t>
            </a:r>
            <a:endParaRPr lang="en-A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Integrity</a:t>
            </a:r>
            <a:r>
              <a:rPr lang="en-AU" dirty="0">
                <a:cs typeface="Arial" panose="020B0604020202020204" pitchFamily="34" charset="0"/>
              </a:rPr>
              <a:t>: </a:t>
            </a:r>
            <a:r>
              <a:rPr lang="en-US" dirty="0">
                <a:cs typeface="Arial" panose="020B0604020202020204" pitchFamily="34" charset="0"/>
              </a:rPr>
              <a:t>maintains the accuracy, and reliability of information. </a:t>
            </a:r>
            <a:endParaRPr lang="en-A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Availability: </a:t>
            </a:r>
            <a:r>
              <a:rPr lang="en-AU" dirty="0">
                <a:cs typeface="Arial" panose="020B0604020202020204" pitchFamily="34" charset="0"/>
              </a:rPr>
              <a:t>ensures that information such as services </a:t>
            </a:r>
            <a:r>
              <a:rPr lang="en-US" dirty="0">
                <a:cs typeface="Arial" panose="020B0604020202020204" pitchFamily="34" charset="0"/>
              </a:rPr>
              <a:t>and data are accessible and operational for authorized users. </a:t>
            </a:r>
            <a:endParaRPr lang="en-A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90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50324"/>
            <a:ext cx="6871386" cy="887644"/>
          </a:xfrm>
        </p:spPr>
        <p:txBody>
          <a:bodyPr>
            <a:normAutofit/>
          </a:bodyPr>
          <a:lstStyle/>
          <a:p>
            <a:r>
              <a:rPr lang="en-AU" sz="3200" b="1" dirty="0"/>
              <a:t>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53331"/>
            <a:ext cx="11092962" cy="5030238"/>
          </a:xfrm>
        </p:spPr>
        <p:txBody>
          <a:bodyPr>
            <a:normAutofit/>
          </a:bodyPr>
          <a:lstStyle/>
          <a:p>
            <a:r>
              <a:rPr lang="en-AU" dirty="0">
                <a:effectLst/>
                <a:cs typeface="Arial" panose="020B0604020202020204" pitchFamily="34" charset="0"/>
              </a:rPr>
              <a:t>CIA </a:t>
            </a:r>
            <a:r>
              <a:rPr lang="en-AU" dirty="0">
                <a:cs typeface="Arial" panose="020B0604020202020204" pitchFamily="34" charset="0"/>
              </a:rPr>
              <a:t>can be </a:t>
            </a:r>
            <a:r>
              <a:rPr lang="en-AU" dirty="0">
                <a:effectLst/>
                <a:cs typeface="Arial" panose="020B0604020202020204" pitchFamily="34" charset="0"/>
              </a:rPr>
              <a:t>extended to include such as Authentication, Authorization and Non-Repudiation. </a:t>
            </a:r>
          </a:p>
          <a:p>
            <a:endParaRPr lang="en-AU" dirty="0">
              <a:cs typeface="Arial" panose="020B0604020202020204" pitchFamily="34" charset="0"/>
            </a:endParaRP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054097-D8C8-48D2-A6BC-010249B4666F}"/>
              </a:ext>
            </a:extLst>
          </p:cNvPr>
          <p:cNvSpPr txBox="1">
            <a:spLocks/>
          </p:cNvSpPr>
          <p:nvPr/>
        </p:nvSpPr>
        <p:spPr>
          <a:xfrm>
            <a:off x="419100" y="2166145"/>
            <a:ext cx="11353800" cy="343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Authentication:</a:t>
            </a:r>
            <a:r>
              <a:rPr lang="en-AU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verifies the identity of a user, system, or entity trying to access a resource or system.</a:t>
            </a:r>
            <a:endParaRPr lang="en-A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cs typeface="Arial" panose="020B0604020202020204" pitchFamily="34" charset="0"/>
              </a:rPr>
              <a:t>Authorization: </a:t>
            </a:r>
            <a:r>
              <a:rPr lang="en-US" dirty="0">
                <a:cs typeface="Arial" panose="020B0604020202020204" pitchFamily="34" charset="0"/>
              </a:rPr>
              <a:t>determines what actions or resources an authenticated user or system is allowed to perform or access. </a:t>
            </a:r>
            <a:endParaRPr lang="en-AU" dirty="0">
              <a:cs typeface="Arial" panose="020B0604020202020204" pitchFamily="34" charset="0"/>
            </a:endParaRP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AU" b="1" dirty="0">
                <a:effectLst/>
                <a:cs typeface="Arial" panose="020B0604020202020204" pitchFamily="34" charset="0"/>
              </a:rPr>
              <a:t>Non-Repudiation</a:t>
            </a:r>
            <a:r>
              <a:rPr lang="en-AU" b="1" dirty="0">
                <a:cs typeface="Arial" panose="020B0604020202020204" pitchFamily="34" charset="0"/>
              </a:rPr>
              <a:t>: </a:t>
            </a:r>
            <a:r>
              <a:rPr lang="en-US" dirty="0">
                <a:cs typeface="Arial" panose="020B0604020202020204" pitchFamily="34" charset="0"/>
              </a:rPr>
              <a:t>prevents individuals or entities from denying their involvement in a particular digital transaction. </a:t>
            </a:r>
            <a:endParaRPr lang="en-AU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26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99" y="231165"/>
            <a:ext cx="3098878" cy="64361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99" y="1070435"/>
            <a:ext cx="10485120" cy="4943503"/>
          </a:xfrm>
        </p:spPr>
        <p:txBody>
          <a:bodyPr>
            <a:normAutofit/>
          </a:bodyPr>
          <a:lstStyle/>
          <a:p>
            <a:r>
              <a:rPr lang="en-US" sz="2400" dirty="0"/>
              <a:t>It is the practice and study of techniques for secure communication in the presence of adversaries or potential threats.</a:t>
            </a: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97B5D676-8165-4AB6-86C1-7ED7C8C5C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3038" y="2518343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18937-93F2-4C1B-8079-9C9D809E3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867" y="4055589"/>
            <a:ext cx="1056640" cy="1229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78CC75-CBB3-43C3-895C-796D42D9C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945" y="2527597"/>
            <a:ext cx="1249312" cy="12293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0FF4A7F-7021-4D04-8A60-9BDC9954E3D1}"/>
              </a:ext>
            </a:extLst>
          </p:cNvPr>
          <p:cNvSpPr txBox="1">
            <a:spLocks/>
          </p:cNvSpPr>
          <p:nvPr/>
        </p:nvSpPr>
        <p:spPr>
          <a:xfrm>
            <a:off x="2208420" y="3728851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54AAC5-33F4-4FCE-97B6-3A6CC598322D}"/>
              </a:ext>
            </a:extLst>
          </p:cNvPr>
          <p:cNvSpPr txBox="1">
            <a:spLocks/>
          </p:cNvSpPr>
          <p:nvPr/>
        </p:nvSpPr>
        <p:spPr>
          <a:xfrm>
            <a:off x="7681872" y="3728850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8938EE-5BBD-4B75-9B12-87F9EFB33AE3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5736187" y="3439852"/>
            <a:ext cx="0" cy="61573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48760C-D898-4EF7-9397-042D2DBA3C8E}"/>
              </a:ext>
            </a:extLst>
          </p:cNvPr>
          <p:cNvSpPr/>
          <p:nvPr/>
        </p:nvSpPr>
        <p:spPr>
          <a:xfrm>
            <a:off x="4321408" y="2841102"/>
            <a:ext cx="2829558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Insecure Channel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4C8282E-53ED-4386-BC16-856EE69715AF}"/>
              </a:ext>
            </a:extLst>
          </p:cNvPr>
          <p:cNvSpPr txBox="1">
            <a:spLocks/>
          </p:cNvSpPr>
          <p:nvPr/>
        </p:nvSpPr>
        <p:spPr>
          <a:xfrm>
            <a:off x="4670331" y="5257023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Attacker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CB84C0-BCEC-44D9-A22C-FBAFE387295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3569677" y="3140477"/>
            <a:ext cx="751731" cy="61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3032F4-50CC-43A5-B112-87A3754F3379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7150966" y="3140477"/>
            <a:ext cx="692979" cy="1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328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99" y="231165"/>
            <a:ext cx="3098878" cy="64361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98" y="1070435"/>
            <a:ext cx="10979983" cy="4943503"/>
          </a:xfrm>
        </p:spPr>
        <p:txBody>
          <a:bodyPr>
            <a:normAutofit/>
          </a:bodyPr>
          <a:lstStyle/>
          <a:p>
            <a:r>
              <a:rPr lang="en-US" sz="2400" dirty="0"/>
              <a:t>It is the practice and study of techniques for secure communication in the presence of adversaries or potential threats.</a:t>
            </a:r>
          </a:p>
          <a:p>
            <a:r>
              <a:rPr lang="en-US" sz="2400" dirty="0"/>
              <a:t>It is mainly about the use of mathematical algorithms to transform plain, readable data (i.e., plaintext) into an unintelligible data (i.e., ciphertext) and vise versa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958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99" y="231165"/>
            <a:ext cx="3098878" cy="64361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98" y="1070435"/>
            <a:ext cx="10979983" cy="4943503"/>
          </a:xfrm>
        </p:spPr>
        <p:txBody>
          <a:bodyPr>
            <a:normAutofit/>
          </a:bodyPr>
          <a:lstStyle/>
          <a:p>
            <a:r>
              <a:rPr lang="en-US" sz="2400" dirty="0"/>
              <a:t>It is the practice and study of techniques for secure communication in the presence of adversaries or potential threats.</a:t>
            </a:r>
          </a:p>
          <a:p>
            <a:r>
              <a:rPr lang="en-US" sz="2400" dirty="0"/>
              <a:t>It is mainly about the use of mathematical algorithms to transform plain, readable data (i.e., plaintext) into an unintelligible data (i.e., ciphertext) and vise versa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504F4F-ADC4-4427-AD62-1EDEA48FD741}"/>
              </a:ext>
            </a:extLst>
          </p:cNvPr>
          <p:cNvSpPr txBox="1">
            <a:spLocks/>
          </p:cNvSpPr>
          <p:nvPr/>
        </p:nvSpPr>
        <p:spPr>
          <a:xfrm>
            <a:off x="945364" y="2793644"/>
            <a:ext cx="10301271" cy="2039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en-US" sz="2400" b="1" dirty="0"/>
              <a:t>Caesar cipher</a:t>
            </a:r>
            <a:r>
              <a:rPr lang="en-US" sz="2400" dirty="0"/>
              <a:t>: an old-fashion substitution cipher where each letter in the plaintext is shifted a certain number of positions down the alphabet.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sz="2400" dirty="0"/>
              <a:t>ROT3</a:t>
            </a:r>
          </a:p>
          <a:p>
            <a:pPr lvl="3" fontAlgn="auto">
              <a:spcAft>
                <a:spcPts val="0"/>
              </a:spcAft>
              <a:buClrTx/>
              <a:buSzTx/>
            </a:pPr>
            <a:r>
              <a:rPr lang="en-US" sz="2400" dirty="0">
                <a:ea typeface="Courier" charset="0"/>
                <a:cs typeface="Courier" charset="0"/>
              </a:rPr>
              <a:t>plaintext :   HELLO </a:t>
            </a:r>
          </a:p>
          <a:p>
            <a:pPr lvl="3" fontAlgn="auto">
              <a:spcAft>
                <a:spcPts val="0"/>
              </a:spcAft>
              <a:buClrTx/>
              <a:buSzTx/>
            </a:pPr>
            <a:r>
              <a:rPr lang="en-US" sz="2400" dirty="0">
                <a:ea typeface="Courier" charset="0"/>
                <a:cs typeface="Courier" charset="0"/>
              </a:rPr>
              <a:t>ciphertext : KHOOR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393093-F1DD-4F3D-AF3C-0A55F4A21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722" y="3813552"/>
            <a:ext cx="47053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+mn-lt"/>
              </a:rPr>
              <a:t>H becomes K (H → I → J → 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+mn-lt"/>
              </a:rPr>
              <a:t>E becomes H (E → F → G → 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+mn-lt"/>
              </a:rPr>
              <a:t>L becomes O (L →M → N → 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+mn-lt"/>
              </a:rPr>
              <a:t>L becomes O (L → M → N → 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+mn-lt"/>
              </a:rPr>
              <a:t>O becomes R (O → P → Q → R) </a:t>
            </a:r>
          </a:p>
        </p:txBody>
      </p:sp>
    </p:spTree>
    <p:extLst>
      <p:ext uri="{BB962C8B-B14F-4D97-AF65-F5344CB8AC3E}">
        <p14:creationId xmlns:p14="http://schemas.microsoft.com/office/powerpoint/2010/main" val="2305892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55" y="95855"/>
            <a:ext cx="4452893" cy="652959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55" y="914400"/>
            <a:ext cx="11434690" cy="539988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Symmetric key cryptography: the same key is used for data transformation.</a:t>
            </a:r>
          </a:p>
          <a:p>
            <a:r>
              <a:rPr lang="en-US" sz="2400" dirty="0"/>
              <a:t> The transformation involve encryption and decryption.</a:t>
            </a:r>
          </a:p>
          <a:p>
            <a:pPr lvl="1"/>
            <a:r>
              <a:rPr lang="en-US" dirty="0"/>
              <a:t>Encryption: takes plaintext and converts it into ciphertext</a:t>
            </a:r>
          </a:p>
          <a:p>
            <a:pPr lvl="1"/>
            <a:r>
              <a:rPr lang="en-US" dirty="0"/>
              <a:t>Decryption: reverses the encryption process</a:t>
            </a:r>
          </a:p>
          <a:p>
            <a:endParaRPr lang="en-US" sz="2400" dirty="0"/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Examples?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F1C2A-D8FA-49CD-9769-6123FCD3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101" y="2369621"/>
            <a:ext cx="7177467" cy="30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80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009" y="168327"/>
            <a:ext cx="4452893" cy="85908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399" y="1042269"/>
            <a:ext cx="11721202" cy="5399881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cryptography: the same key is used for data transformation.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Examples: </a:t>
            </a:r>
            <a:r>
              <a:rPr lang="en-US" dirty="0"/>
              <a:t>DES (insecure), 3DES (insecure), AES (</a:t>
            </a:r>
            <a:r>
              <a:rPr lang="en-AU" sz="2400" dirty="0"/>
              <a:t>AES-128, AES-192, AES-256)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Applications: data (file, network packets) encryption (AES-256 used by S3)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F1C2A-D8FA-49CD-9769-6123FCD33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708" y="1907675"/>
            <a:ext cx="7134584" cy="3042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0F79E-153C-4A45-93B6-B08E2356CD4E}"/>
              </a:ext>
            </a:extLst>
          </p:cNvPr>
          <p:cNvSpPr txBox="1"/>
          <p:nvPr/>
        </p:nvSpPr>
        <p:spPr>
          <a:xfrm>
            <a:off x="4346212" y="6442150"/>
            <a:ext cx="784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https://www.cisco.com/c/en/us/products/security/encryption-explained.html#~encryption-algorithms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271304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FFCBF6-9F99-46B5-A265-A32CB9CE9E26}"/>
              </a:ext>
            </a:extLst>
          </p:cNvPr>
          <p:cNvSpPr txBox="1"/>
          <p:nvPr/>
        </p:nvSpPr>
        <p:spPr>
          <a:xfrm>
            <a:off x="357997" y="826021"/>
            <a:ext cx="108218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How does virtualization contribute to the benefits of cloud computing?</a:t>
            </a:r>
            <a:endParaRPr lang="en-US" b="0" dirty="0">
              <a:effectLst/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A. Virtualization eliminates the need for internet connectivity.</a:t>
            </a:r>
            <a:endParaRPr lang="en-US" b="0" dirty="0">
              <a:effectLst/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B. Virtualization increases hardware resource costs.</a:t>
            </a:r>
            <a:endParaRPr lang="en-US" b="0" dirty="0">
              <a:effectLst/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C. Virtualization enables efficient utilization of physical hardware by creating multiple virtual instances on a single server.</a:t>
            </a:r>
            <a:endParaRPr lang="en-US" b="0" dirty="0">
              <a:effectLst/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+mn-lt"/>
              </a:rPr>
              <a:t>D. Virtualization limits the scalability of cloud services.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CCB75-6F48-43A5-A4C2-4EA807F3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97" y="230606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73564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64" y="108073"/>
            <a:ext cx="4452893" cy="85908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664" y="967155"/>
            <a:ext cx="11564112" cy="5404656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cryptography: the same key is used for encryption and decryption of data. </a:t>
            </a:r>
          </a:p>
          <a:p>
            <a:r>
              <a:rPr lang="en-US" sz="2400" dirty="0"/>
              <a:t>Asymmetric key cryptography (public key cryptography): a pair of distinct keys is used for encryption and decryption.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Examples?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91398-964D-41DD-8C09-FC0560ED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808" y="2404870"/>
            <a:ext cx="6670755" cy="2918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B766B6-1FF9-4645-9C86-89007D426304}"/>
              </a:ext>
            </a:extLst>
          </p:cNvPr>
          <p:cNvSpPr txBox="1"/>
          <p:nvPr/>
        </p:nvSpPr>
        <p:spPr>
          <a:xfrm>
            <a:off x="4346212" y="6442150"/>
            <a:ext cx="784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https://www.cisco.com/c/en/us/products/security/encryption-explained.html#~encryption-algorithms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1969054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98" y="108073"/>
            <a:ext cx="4452893" cy="859082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98" y="1037494"/>
            <a:ext cx="11544418" cy="540465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Symmetric key cryptography: the same key is used for encryption and decryption of data. </a:t>
            </a:r>
          </a:p>
          <a:p>
            <a:r>
              <a:rPr lang="en-US" sz="2400" dirty="0"/>
              <a:t>Asymmetric key cryptography (public key cryptography): a pair of distinct keys is used for encryption and decryption. 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Examples:</a:t>
            </a:r>
            <a:r>
              <a:rPr lang="en-AU" dirty="0">
                <a:solidFill>
                  <a:srgbClr val="C00000"/>
                </a:solidFill>
              </a:rPr>
              <a:t> </a:t>
            </a:r>
            <a:r>
              <a:rPr lang="en-AU" dirty="0"/>
              <a:t>ECC, </a:t>
            </a:r>
            <a:r>
              <a:rPr lang="en-US" dirty="0"/>
              <a:t>RSA</a:t>
            </a:r>
            <a:endParaRPr lang="en-AU" dirty="0"/>
          </a:p>
          <a:p>
            <a:pPr lvl="1"/>
            <a:r>
              <a:rPr lang="en-US" dirty="0"/>
              <a:t>Application: remote authentication (SSH communication)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91398-964D-41DD-8C09-FC0560ED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925" y="2326370"/>
            <a:ext cx="6506163" cy="2846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B766B6-1FF9-4645-9C86-89007D426304}"/>
              </a:ext>
            </a:extLst>
          </p:cNvPr>
          <p:cNvSpPr txBox="1"/>
          <p:nvPr/>
        </p:nvSpPr>
        <p:spPr>
          <a:xfrm>
            <a:off x="4346212" y="6442150"/>
            <a:ext cx="78457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https://www.cisco.com/c/en/us/products/security/encryption-explained.html#~encryption-algorithms</a:t>
            </a:r>
          </a:p>
        </p:txBody>
      </p:sp>
    </p:spTree>
    <p:extLst>
      <p:ext uri="{BB962C8B-B14F-4D97-AF65-F5344CB8AC3E}">
        <p14:creationId xmlns:p14="http://schemas.microsoft.com/office/powerpoint/2010/main" val="3048608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83" y="103910"/>
            <a:ext cx="4452893" cy="624910"/>
          </a:xfrm>
        </p:spPr>
        <p:txBody>
          <a:bodyPr>
            <a:normAutofit/>
          </a:bodyPr>
          <a:lstStyle/>
          <a:p>
            <a:r>
              <a:rPr lang="en-US" sz="3200" b="1" dirty="0"/>
              <a:t>Cryptography today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02672"/>
            <a:ext cx="11831633" cy="1533735"/>
          </a:xfrm>
        </p:spPr>
        <p:txBody>
          <a:bodyPr>
            <a:normAutofit/>
          </a:bodyPr>
          <a:lstStyle/>
          <a:p>
            <a:r>
              <a:rPr lang="en-US" sz="2400" dirty="0"/>
              <a:t>Symmetric key cryptography</a:t>
            </a:r>
          </a:p>
          <a:p>
            <a:r>
              <a:rPr lang="en-US" sz="2400" dirty="0"/>
              <a:t>Asymmetric key cryptography</a:t>
            </a:r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lvl="2"/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10E97-1F01-4865-859B-855C1D4669E2}"/>
              </a:ext>
            </a:extLst>
          </p:cNvPr>
          <p:cNvSpPr txBox="1"/>
          <p:nvPr/>
        </p:nvSpPr>
        <p:spPr>
          <a:xfrm>
            <a:off x="304800" y="2262555"/>
            <a:ext cx="980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</a:rPr>
              <a:t>Which aspect of the CIA triad do the cryptography techniques above protect?</a:t>
            </a:r>
            <a:endParaRPr lang="en-AU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478D5D2F-A814-4C6F-AB54-B68F0A6699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59038" y="3229543"/>
            <a:ext cx="1056639" cy="125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0A2A2-81A9-4194-BF6E-AAEA5457C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867" y="4766789"/>
            <a:ext cx="1056640" cy="1229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FD0796-6020-4385-BE70-2B4CE4AA7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945" y="3238797"/>
            <a:ext cx="1249312" cy="122936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9B491C5-9ED7-4F2D-8CD8-2DEE5D5A5D09}"/>
              </a:ext>
            </a:extLst>
          </p:cNvPr>
          <p:cNvSpPr txBox="1">
            <a:spLocks/>
          </p:cNvSpPr>
          <p:nvPr/>
        </p:nvSpPr>
        <p:spPr>
          <a:xfrm>
            <a:off x="1954420" y="4440051"/>
            <a:ext cx="1665874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Alice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FABE0C-08C5-4A95-B6A5-A580E871026A}"/>
              </a:ext>
            </a:extLst>
          </p:cNvPr>
          <p:cNvSpPr txBox="1">
            <a:spLocks/>
          </p:cNvSpPr>
          <p:nvPr/>
        </p:nvSpPr>
        <p:spPr>
          <a:xfrm>
            <a:off x="7427872" y="4440050"/>
            <a:ext cx="1704980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70C69F-ACE3-4B37-906E-A5F6279A6D6A}"/>
              </a:ext>
            </a:extLst>
          </p:cNvPr>
          <p:cNvCxnSpPr>
            <a:cxnSpLocks/>
            <a:stCxn id="7" idx="0"/>
            <a:endCxn id="12" idx="2"/>
          </p:cNvCxnSpPr>
          <p:nvPr/>
        </p:nvCxnSpPr>
        <p:spPr>
          <a:xfrm flipV="1">
            <a:off x="5482187" y="4151052"/>
            <a:ext cx="0" cy="61573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C03B0E-7022-48AD-9D9C-BAF9EE059207}"/>
              </a:ext>
            </a:extLst>
          </p:cNvPr>
          <p:cNvSpPr/>
          <p:nvPr/>
        </p:nvSpPr>
        <p:spPr>
          <a:xfrm>
            <a:off x="4067408" y="3552302"/>
            <a:ext cx="2829558" cy="598750"/>
          </a:xfrm>
          <a:prstGeom prst="round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dirty="0">
                <a:solidFill>
                  <a:schemeClr val="tx1"/>
                </a:solidFill>
              </a:rPr>
              <a:t>Secure Channel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7028910-4132-4FF1-9D1F-E01B9CDCAD56}"/>
              </a:ext>
            </a:extLst>
          </p:cNvPr>
          <p:cNvSpPr txBox="1">
            <a:spLocks/>
          </p:cNvSpPr>
          <p:nvPr/>
        </p:nvSpPr>
        <p:spPr>
          <a:xfrm>
            <a:off x="4416331" y="5968223"/>
            <a:ext cx="2184295" cy="75691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U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Attacker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958E04-5729-402E-8441-F5F1D519BF6D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3315677" y="3851677"/>
            <a:ext cx="751731" cy="613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7F2160-D20C-451F-A256-C65DB44916EF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>
            <a:off x="6896966" y="3851677"/>
            <a:ext cx="692979" cy="1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6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04" y="349121"/>
            <a:ext cx="8242005" cy="634335"/>
          </a:xfrm>
        </p:spPr>
        <p:txBody>
          <a:bodyPr>
            <a:normAutofit/>
          </a:bodyPr>
          <a:lstStyle/>
          <a:p>
            <a:r>
              <a:rPr lang="en-US" sz="3200" b="1" dirty="0"/>
              <a:t>What is IAM (identity access management)?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1299411"/>
            <a:ext cx="10645391" cy="482494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 is</a:t>
            </a:r>
            <a:r>
              <a:rPr lang="en-US" sz="2400" b="0" i="0" dirty="0">
                <a:solidFill>
                  <a:srgbClr val="16191F"/>
                </a:solidFill>
                <a:effectLst/>
              </a:rPr>
              <a:t> a service that helps us securely control access to AWS resources. </a:t>
            </a:r>
            <a:endParaRPr lang="en-AU" sz="2400" dirty="0"/>
          </a:p>
          <a:p>
            <a:pPr>
              <a:defRPr/>
            </a:pPr>
            <a:r>
              <a:rPr lang="en-AU" sz="2400" dirty="0"/>
              <a:t>It is used to control </a:t>
            </a:r>
            <a:r>
              <a:rPr lang="en-US" sz="2400" b="0" i="0" dirty="0">
                <a:solidFill>
                  <a:srgbClr val="16191F"/>
                </a:solidFill>
                <a:effectLst/>
              </a:rPr>
              <a:t>who is authenticated (signed in) and authorized (has permissions) to use AWS resources.</a:t>
            </a:r>
          </a:p>
          <a:p>
            <a:pPr marL="0" indent="0">
              <a:buNone/>
              <a:defRPr/>
            </a:pPr>
            <a:endParaRPr lang="en-AU" sz="2400" dirty="0"/>
          </a:p>
          <a:p>
            <a:pPr>
              <a:defRPr/>
            </a:pPr>
            <a:endParaRPr lang="en-AU" sz="2400" dirty="0"/>
          </a:p>
          <a:p>
            <a:pPr>
              <a:defRPr/>
            </a:pPr>
            <a:endParaRPr lang="en-AU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A79EF-2B18-42D5-988E-51061AD80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691" y="2307345"/>
            <a:ext cx="4219311" cy="3817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BF3C21-F117-4C68-99C9-0832D234D817}"/>
              </a:ext>
            </a:extLst>
          </p:cNvPr>
          <p:cNvSpPr txBox="1"/>
          <p:nvPr/>
        </p:nvSpPr>
        <p:spPr>
          <a:xfrm>
            <a:off x="1060699" y="2891960"/>
            <a:ext cx="5299597" cy="1323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rgbClr val="16191F"/>
                </a:solidFill>
                <a:latin typeface="+mn-lt"/>
              </a:rPr>
              <a:t>Root user</a:t>
            </a:r>
            <a:r>
              <a:rPr lang="en-US" sz="2400" dirty="0">
                <a:solidFill>
                  <a:srgbClr val="16191F"/>
                </a:solidFill>
                <a:latin typeface="+mn-lt"/>
              </a:rPr>
              <a:t>: complete access to all AWS services and resources in the account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2" y="154152"/>
            <a:ext cx="3627474" cy="582451"/>
          </a:xfrm>
        </p:spPr>
        <p:txBody>
          <a:bodyPr>
            <a:normAutofit/>
          </a:bodyPr>
          <a:lstStyle/>
          <a:p>
            <a:r>
              <a:rPr lang="en-US" sz="3200" b="1" dirty="0"/>
              <a:t>IAM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22033"/>
            <a:ext cx="11282916" cy="5013933"/>
          </a:xfrm>
        </p:spPr>
        <p:txBody>
          <a:bodyPr>
            <a:normAutofit/>
          </a:bodyPr>
          <a:lstStyle/>
          <a:p>
            <a:r>
              <a:rPr lang="en-US" sz="2200" b="1" dirty="0"/>
              <a:t>IAM user</a:t>
            </a:r>
            <a:r>
              <a:rPr lang="en-US" sz="2200" dirty="0"/>
              <a:t>: an identity within a root user account that has specific permissions for a single person or application:</a:t>
            </a:r>
          </a:p>
          <a:p>
            <a:pPr lvl="1"/>
            <a:r>
              <a:rPr lang="en-US" sz="2200" dirty="0"/>
              <a:t>Each user has an ARN:</a:t>
            </a:r>
          </a:p>
          <a:p>
            <a:pPr marL="457200" lvl="1" indent="0">
              <a:buNone/>
            </a:pPr>
            <a:r>
              <a:rPr lang="en-AU" sz="2200" dirty="0">
                <a:solidFill>
                  <a:srgbClr val="16191F"/>
                </a:solidFill>
              </a:rPr>
              <a:t>	e.g., </a:t>
            </a:r>
            <a:r>
              <a:rPr lang="en-AU" sz="2200" b="0" i="0" u="sng" dirty="0" err="1">
                <a:solidFill>
                  <a:srgbClr val="16191F"/>
                </a:solidFill>
                <a:effectLst/>
              </a:rPr>
              <a:t>arn:aws:iam</a:t>
            </a:r>
            <a:r>
              <a:rPr lang="en-AU" sz="2200" b="0" i="0" u="sng" dirty="0">
                <a:solidFill>
                  <a:srgbClr val="16191F"/>
                </a:solidFill>
                <a:effectLst/>
              </a:rPr>
              <a:t>::489389878001</a:t>
            </a:r>
            <a:r>
              <a:rPr lang="en-AU" sz="2200" b="0" i="0" dirty="0">
                <a:solidFill>
                  <a:srgbClr val="16191F"/>
                </a:solidFill>
                <a:effectLst/>
              </a:rPr>
              <a:t>:</a:t>
            </a:r>
            <a:r>
              <a:rPr lang="en-AU" sz="2200" b="0" i="0" u="sng" dirty="0">
                <a:solidFill>
                  <a:srgbClr val="16191F"/>
                </a:solidFill>
                <a:effectLst/>
              </a:rPr>
              <a:t>user/12345678@student.uwa.edu.au</a:t>
            </a:r>
          </a:p>
          <a:p>
            <a:pPr lvl="1"/>
            <a:endParaRPr lang="en-AU" sz="2200" u="sng" dirty="0">
              <a:solidFill>
                <a:srgbClr val="16191F"/>
              </a:solidFill>
            </a:endParaRPr>
          </a:p>
          <a:p>
            <a:r>
              <a:rPr lang="en-US" sz="2200" b="1" dirty="0"/>
              <a:t>IAM user group</a:t>
            </a:r>
            <a:r>
              <a:rPr lang="en-US" sz="2200" dirty="0"/>
              <a:t>: an identity that specifies a set of IAM users:</a:t>
            </a:r>
          </a:p>
          <a:p>
            <a:pPr lvl="1"/>
            <a:r>
              <a:rPr lang="en-AU" sz="2200" dirty="0"/>
              <a:t>Users within the same group are given the same set of permissions.</a:t>
            </a:r>
          </a:p>
          <a:p>
            <a:pPr lvl="1"/>
            <a:r>
              <a:rPr lang="en-AU" sz="2200" dirty="0"/>
              <a:t>Users can belong to different groups.</a:t>
            </a:r>
          </a:p>
          <a:p>
            <a:pPr lvl="1"/>
            <a:r>
              <a:rPr lang="en-AU" sz="2200" dirty="0"/>
              <a:t>Each group has an ARN, e.g., </a:t>
            </a:r>
            <a:r>
              <a:rPr lang="en-US" sz="2200" dirty="0" err="1"/>
              <a:t>arn:aws:iam</a:t>
            </a:r>
            <a:r>
              <a:rPr lang="en-US" sz="2200" dirty="0"/>
              <a:t>::489389878001:group/admins</a:t>
            </a:r>
          </a:p>
          <a:p>
            <a:pPr marL="457200" lvl="1" indent="0">
              <a:buNone/>
            </a:pPr>
            <a:endParaRPr lang="en-AU" sz="2200" dirty="0"/>
          </a:p>
          <a:p>
            <a:pPr marL="914400" lvl="2" indent="0">
              <a:buNone/>
            </a:pPr>
            <a:endParaRPr lang="en-US" sz="2400" u="sng" dirty="0"/>
          </a:p>
          <a:p>
            <a:pPr lvl="1"/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049597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2" y="154152"/>
            <a:ext cx="3627474" cy="582451"/>
          </a:xfrm>
        </p:spPr>
        <p:txBody>
          <a:bodyPr>
            <a:normAutofit/>
          </a:bodyPr>
          <a:lstStyle/>
          <a:p>
            <a:r>
              <a:rPr lang="en-US" sz="3200" b="1" dirty="0"/>
              <a:t>IAM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16A9C-2324-5945-B4B8-0E9FCC57A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542" y="922033"/>
            <a:ext cx="11282916" cy="5013933"/>
          </a:xfrm>
        </p:spPr>
        <p:txBody>
          <a:bodyPr>
            <a:normAutofit/>
          </a:bodyPr>
          <a:lstStyle/>
          <a:p>
            <a:r>
              <a:rPr lang="en-US" sz="2200" b="1" dirty="0"/>
              <a:t>IAM user</a:t>
            </a:r>
            <a:r>
              <a:rPr lang="en-US" sz="2200" dirty="0"/>
              <a:t>: an identity within a root user account that has specific permissions for a single person or application.</a:t>
            </a:r>
            <a:endParaRPr lang="en-AU" sz="2200" u="sng" dirty="0">
              <a:solidFill>
                <a:srgbClr val="16191F"/>
              </a:solidFill>
            </a:endParaRPr>
          </a:p>
          <a:p>
            <a:r>
              <a:rPr lang="en-US" sz="2200" b="1" dirty="0"/>
              <a:t>IAM user group</a:t>
            </a:r>
            <a:r>
              <a:rPr lang="en-US" sz="2200" dirty="0"/>
              <a:t>: an identity that specifies a set of IAM users.</a:t>
            </a:r>
            <a:endParaRPr lang="en-AU" sz="2200" u="sng" dirty="0"/>
          </a:p>
          <a:p>
            <a:r>
              <a:rPr lang="en-US" sz="2200" b="1" dirty="0"/>
              <a:t>IAM role</a:t>
            </a:r>
            <a:r>
              <a:rPr lang="en-US" sz="2200" dirty="0"/>
              <a:t>: an identity that has specific permissions, </a:t>
            </a:r>
            <a:r>
              <a:rPr lang="en-AU" sz="2200" dirty="0"/>
              <a:t>similar to IAM user but not relevant to a specific person/application.</a:t>
            </a:r>
          </a:p>
          <a:p>
            <a:pPr lvl="1"/>
            <a:r>
              <a:rPr lang="en-AU" sz="2200" dirty="0"/>
              <a:t>Any users/applications can assume a role to complete a specific task.</a:t>
            </a:r>
          </a:p>
          <a:p>
            <a:pPr lvl="2"/>
            <a:r>
              <a:rPr lang="en-AU" sz="2200" dirty="0"/>
              <a:t>User case: an IAM role </a:t>
            </a:r>
            <a:r>
              <a:rPr lang="en-US" sz="2200" dirty="0"/>
              <a:t>grants permissions to applications running on an EC2 instance</a:t>
            </a:r>
            <a:endParaRPr lang="en-AU" sz="2200" dirty="0"/>
          </a:p>
          <a:p>
            <a:pPr lvl="1"/>
            <a:r>
              <a:rPr lang="en-AU" sz="2200" dirty="0"/>
              <a:t>Each role has an ARN, e.g., </a:t>
            </a:r>
            <a:r>
              <a:rPr lang="en-AU" sz="2200" dirty="0" err="1"/>
              <a:t>arn:aws:iam</a:t>
            </a:r>
            <a:r>
              <a:rPr lang="en-AU" sz="2200" dirty="0"/>
              <a:t>::</a:t>
            </a:r>
            <a:r>
              <a:rPr lang="en-US" sz="2200" dirty="0"/>
              <a:t> 489389878001 </a:t>
            </a:r>
            <a:r>
              <a:rPr lang="en-AU" sz="2200" dirty="0"/>
              <a:t>:role/apps4ec2</a:t>
            </a:r>
          </a:p>
          <a:p>
            <a:pPr lvl="1"/>
            <a:endParaRPr lang="en-AU" sz="2200" dirty="0"/>
          </a:p>
          <a:p>
            <a:pPr marL="914400" lvl="2" indent="0">
              <a:buNone/>
            </a:pPr>
            <a:endParaRPr lang="en-US" sz="2400" u="sng" dirty="0"/>
          </a:p>
          <a:p>
            <a:pPr lvl="1"/>
            <a:endParaRPr lang="en-US" u="sng" dirty="0"/>
          </a:p>
          <a:p>
            <a:pPr marL="457200" lvl="1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499781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F8D7-86BD-1F45-AFCF-101895A32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42" y="97002"/>
            <a:ext cx="3627474" cy="582451"/>
          </a:xfrm>
        </p:spPr>
        <p:txBody>
          <a:bodyPr>
            <a:normAutofit/>
          </a:bodyPr>
          <a:lstStyle/>
          <a:p>
            <a:r>
              <a:rPr lang="en-US" sz="3200" b="1" dirty="0"/>
              <a:t>IAM role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B6C2B-8ED6-484C-A800-A0369EAC8915}"/>
              </a:ext>
            </a:extLst>
          </p:cNvPr>
          <p:cNvSpPr txBox="1"/>
          <p:nvPr/>
        </p:nvSpPr>
        <p:spPr>
          <a:xfrm>
            <a:off x="2486542" y="679453"/>
            <a:ext cx="6765408" cy="557075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dirty="0">
                <a:latin typeface="+mn-lt"/>
              </a:rPr>
              <a:t>{</a:t>
            </a:r>
          </a:p>
          <a:p>
            <a:pPr marL="49213" lvl="2" algn="l"/>
            <a:r>
              <a:rPr lang="en-US" dirty="0">
                <a:latin typeface="+mn-lt"/>
              </a:rPr>
              <a:t>  "Version": "2012-10-17",</a:t>
            </a:r>
          </a:p>
          <a:p>
            <a:pPr marL="49213" lvl="2" algn="l"/>
            <a:r>
              <a:rPr lang="en-US" dirty="0">
                <a:latin typeface="+mn-lt"/>
              </a:rPr>
              <a:t>  "Statement": [</a:t>
            </a:r>
          </a:p>
          <a:p>
            <a:pPr marL="49213" lvl="2" algn="l"/>
            <a:r>
              <a:rPr lang="en-US" dirty="0">
                <a:latin typeface="+mn-lt"/>
              </a:rPr>
              <a:t>    {</a:t>
            </a:r>
          </a:p>
          <a:p>
            <a:pPr marL="49213" lvl="2" algn="l"/>
            <a:r>
              <a:rPr lang="en-US" dirty="0">
                <a:latin typeface="+mn-lt"/>
              </a:rPr>
              <a:t>      "Effect": "Allow",</a:t>
            </a:r>
          </a:p>
          <a:p>
            <a:pPr marL="49213" lvl="2" algn="l"/>
            <a:r>
              <a:rPr lang="en-US" dirty="0">
                <a:latin typeface="+mn-lt"/>
              </a:rPr>
              <a:t>      "Action": [</a:t>
            </a:r>
          </a:p>
          <a:p>
            <a:pPr marL="49213" lvl="2" algn="l"/>
            <a:r>
              <a:rPr lang="en-US" dirty="0">
                <a:latin typeface="+mn-lt"/>
              </a:rPr>
              <a:t>        "s3:GetObject", </a:t>
            </a:r>
          </a:p>
          <a:p>
            <a:pPr marL="49213" lvl="2" algn="l"/>
            <a:r>
              <a:rPr lang="en-US" dirty="0">
                <a:latin typeface="+mn-lt"/>
              </a:rPr>
              <a:t>        "s3:PutObject"</a:t>
            </a:r>
          </a:p>
          <a:p>
            <a:pPr marL="49213" lvl="2" algn="l"/>
            <a:r>
              <a:rPr lang="en-US" dirty="0">
                <a:latin typeface="+mn-lt"/>
              </a:rPr>
              <a:t>      ],</a:t>
            </a:r>
          </a:p>
          <a:p>
            <a:pPr marL="49213" lvl="2" algn="l"/>
            <a:r>
              <a:rPr lang="en-US" dirty="0">
                <a:latin typeface="+mn-lt"/>
              </a:rPr>
              <a:t>      "Resource": [</a:t>
            </a:r>
          </a:p>
          <a:p>
            <a:pPr marL="49213" lvl="2" algn="l"/>
            <a:r>
              <a:rPr lang="en-US" dirty="0">
                <a:latin typeface="+mn-lt"/>
              </a:rPr>
              <a:t>        "arn:aws:s3:::my-app-bucket/*",</a:t>
            </a:r>
          </a:p>
          <a:p>
            <a:pPr marL="49213" lvl="2" algn="l"/>
            <a:r>
              <a:rPr lang="en-US" dirty="0">
                <a:latin typeface="+mn-lt"/>
              </a:rPr>
              <a:t>        "arn:aws:s3:::my-app-bucket/*"</a:t>
            </a:r>
          </a:p>
          <a:p>
            <a:pPr marL="49213" lvl="2" algn="l"/>
            <a:r>
              <a:rPr lang="en-US" dirty="0">
                <a:latin typeface="+mn-lt"/>
              </a:rPr>
              <a:t>    }</a:t>
            </a:r>
          </a:p>
          <a:p>
            <a:pPr marL="49213" lvl="2" algn="l"/>
            <a:r>
              <a:rPr lang="en-US" dirty="0">
                <a:latin typeface="+mn-lt"/>
              </a:rPr>
              <a:t>  ]</a:t>
            </a:r>
          </a:p>
          <a:p>
            <a:pPr marL="49213" lvl="2" algn="l"/>
            <a:r>
              <a:rPr lang="en-US" dirty="0">
                <a:latin typeface="+mn-lt"/>
              </a:rPr>
              <a:t>}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7871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79" y="258422"/>
            <a:ext cx="3075519" cy="634335"/>
          </a:xfrm>
        </p:spPr>
        <p:txBody>
          <a:bodyPr>
            <a:normAutofit/>
          </a:bodyPr>
          <a:lstStyle/>
          <a:p>
            <a:r>
              <a:rPr lang="en-US" sz="3200" b="1" dirty="0"/>
              <a:t>How IAM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1CC7C-1255-423F-9333-BEF38E9F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768" y="554836"/>
            <a:ext cx="7333628" cy="57483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94980C-4790-438E-BE00-60E7F6CDCE65}"/>
              </a:ext>
            </a:extLst>
          </p:cNvPr>
          <p:cNvSpPr txBox="1">
            <a:spLocks/>
          </p:cNvSpPr>
          <p:nvPr/>
        </p:nvSpPr>
        <p:spPr>
          <a:xfrm>
            <a:off x="329604" y="1542826"/>
            <a:ext cx="4199164" cy="283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1: Authenticate a principal.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AU" sz="2000" b="1" dirty="0">
                <a:solidFill>
                  <a:srgbClr val="16191F"/>
                </a:solidFill>
              </a:rPr>
              <a:t>Principal</a:t>
            </a:r>
            <a:r>
              <a:rPr lang="en-AU" sz="2000" dirty="0">
                <a:solidFill>
                  <a:srgbClr val="16191F"/>
                </a:solidFill>
              </a:rPr>
              <a:t>: </a:t>
            </a:r>
            <a:r>
              <a:rPr lang="en-US" sz="2000" dirty="0">
                <a:solidFill>
                  <a:srgbClr val="16191F"/>
                </a:solidFill>
              </a:rPr>
              <a:t>a person or application that uses an IAM user, a root user, or an IAM role to sign in and make requests to AWS.</a:t>
            </a:r>
            <a:endParaRPr lang="en-AU" sz="2000" u="sng" dirty="0">
              <a:solidFill>
                <a:srgbClr val="16191F"/>
              </a:solidFill>
            </a:endParaRPr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5D513C-5DCB-4B43-8020-1A695B882F80}"/>
              </a:ext>
            </a:extLst>
          </p:cNvPr>
          <p:cNvSpPr txBox="1">
            <a:spLocks/>
          </p:cNvSpPr>
          <p:nvPr/>
        </p:nvSpPr>
        <p:spPr>
          <a:xfrm>
            <a:off x="637795" y="3656422"/>
            <a:ext cx="3582781" cy="7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ClrTx/>
              <a:buSzTx/>
            </a:pPr>
            <a:endParaRPr lang="en-AU" sz="2200" dirty="0"/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690151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79" y="258422"/>
            <a:ext cx="3075519" cy="634335"/>
          </a:xfrm>
        </p:spPr>
        <p:txBody>
          <a:bodyPr>
            <a:normAutofit/>
          </a:bodyPr>
          <a:lstStyle/>
          <a:p>
            <a:r>
              <a:rPr lang="en-US" sz="3200" b="1" dirty="0"/>
              <a:t>How IAM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1CC7C-1255-423F-9333-BEF38E9F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684" y="554836"/>
            <a:ext cx="7025437" cy="57483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94980C-4790-438E-BE00-60E7F6CDCE65}"/>
              </a:ext>
            </a:extLst>
          </p:cNvPr>
          <p:cNvSpPr txBox="1">
            <a:spLocks/>
          </p:cNvSpPr>
          <p:nvPr/>
        </p:nvSpPr>
        <p:spPr>
          <a:xfrm>
            <a:off x="329604" y="1542826"/>
            <a:ext cx="4507354" cy="283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1: Authenticate a principal.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2: Authorize a principal.</a:t>
            </a:r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5D513C-5DCB-4B43-8020-1A695B882F80}"/>
              </a:ext>
            </a:extLst>
          </p:cNvPr>
          <p:cNvSpPr txBox="1">
            <a:spLocks/>
          </p:cNvSpPr>
          <p:nvPr/>
        </p:nvSpPr>
        <p:spPr>
          <a:xfrm>
            <a:off x="637795" y="3656422"/>
            <a:ext cx="3582781" cy="7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ClrTx/>
              <a:buSzTx/>
            </a:pPr>
            <a:endParaRPr lang="en-AU" sz="2200" dirty="0"/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64397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879" y="258422"/>
            <a:ext cx="3075519" cy="634335"/>
          </a:xfrm>
        </p:spPr>
        <p:txBody>
          <a:bodyPr>
            <a:normAutofit/>
          </a:bodyPr>
          <a:lstStyle/>
          <a:p>
            <a:r>
              <a:rPr lang="en-US" sz="3200" b="1" dirty="0"/>
              <a:t>How IAM 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1CC7C-1255-423F-9333-BEF38E9F7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58" y="554836"/>
            <a:ext cx="7025437" cy="574832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094980C-4790-438E-BE00-60E7F6CDCE65}"/>
              </a:ext>
            </a:extLst>
          </p:cNvPr>
          <p:cNvSpPr txBox="1">
            <a:spLocks/>
          </p:cNvSpPr>
          <p:nvPr/>
        </p:nvSpPr>
        <p:spPr>
          <a:xfrm>
            <a:off x="329604" y="1542826"/>
            <a:ext cx="4507354" cy="2839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1: Authenticate a principal.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2: Authorize a principal.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Step 3: Take actions/operations on AWS resources.</a:t>
            </a:r>
            <a:endParaRPr lang="en-AU" sz="2400" dirty="0"/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5D513C-5DCB-4B43-8020-1A695B882F80}"/>
              </a:ext>
            </a:extLst>
          </p:cNvPr>
          <p:cNvSpPr txBox="1">
            <a:spLocks/>
          </p:cNvSpPr>
          <p:nvPr/>
        </p:nvSpPr>
        <p:spPr>
          <a:xfrm>
            <a:off x="637795" y="3656422"/>
            <a:ext cx="3582781" cy="7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ClrTx/>
              <a:buSzTx/>
            </a:pPr>
            <a:endParaRPr lang="en-AU" sz="2200" dirty="0"/>
          </a:p>
          <a:p>
            <a:pPr marL="914400" lvl="2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sz="2400" u="sng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u="sng" dirty="0"/>
          </a:p>
          <a:p>
            <a:pPr marL="457200" lvl="1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23226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FFCBF6-9F99-46B5-A265-A32CB9CE9E26}"/>
              </a:ext>
            </a:extLst>
          </p:cNvPr>
          <p:cNvSpPr txBox="1"/>
          <p:nvPr/>
        </p:nvSpPr>
        <p:spPr>
          <a:xfrm>
            <a:off x="306238" y="733246"/>
            <a:ext cx="108218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How does virtualization contribute to the benefits of cloud computing?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Virtualization eliminates the need for internet connectivity.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Virtualization increases hardware resource costs.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Virtualization enables efficient utilization of physical hardware by creating multiple virtual instances on a single server.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Virtualization limits the scalability of cloud services.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463670" y="3634908"/>
            <a:ext cx="87493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What is EC2 used for in AWS?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Managing DNS records for domains.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Storing and managing relational databases.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Scaling compute capacity and launching virtual servers in the cloud.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Sending and receiving emails.</a:t>
            </a:r>
            <a:br>
              <a:rPr lang="en-US" dirty="0"/>
            </a:b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D2AE13-8920-432E-A393-0AC75496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97" y="230606"/>
            <a:ext cx="1608826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774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04" y="330513"/>
            <a:ext cx="3842239" cy="955121"/>
          </a:xfrm>
        </p:spPr>
        <p:txBody>
          <a:bodyPr>
            <a:normAutofit/>
          </a:bodyPr>
          <a:lstStyle/>
          <a:p>
            <a:r>
              <a:rPr lang="en-US" sz="3200" b="1" dirty="0"/>
              <a:t>Main features of IAM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808074"/>
            <a:ext cx="10645391" cy="531627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AU" sz="2400" dirty="0"/>
          </a:p>
          <a:p>
            <a:pPr>
              <a:lnSpc>
                <a:spcPct val="81000"/>
              </a:lnSpc>
              <a:defRPr sz="2500"/>
            </a:pPr>
            <a:r>
              <a:rPr lang="en-US" sz="2400" i="0" dirty="0">
                <a:solidFill>
                  <a:srgbClr val="16191F"/>
                </a:solidFill>
                <a:effectLst/>
              </a:rPr>
              <a:t>Shared access to AWS root user account</a:t>
            </a:r>
            <a:endParaRPr lang="en-US" sz="2400" dirty="0">
              <a:solidFill>
                <a:srgbClr val="16191F"/>
              </a:solidFill>
            </a:endParaRPr>
          </a:p>
          <a:p>
            <a:pPr lvl="2">
              <a:lnSpc>
                <a:spcPct val="81000"/>
              </a:lnSpc>
              <a:defRPr sz="2200"/>
            </a:pPr>
            <a:r>
              <a:rPr lang="en-US" sz="2400" dirty="0">
                <a:solidFill>
                  <a:srgbClr val="16191F"/>
                </a:solidFill>
              </a:rPr>
              <a:t>Grant other people permission to use resources in our root user account without having to share our password or access key.</a:t>
            </a:r>
          </a:p>
          <a:p>
            <a:pPr lvl="2">
              <a:lnSpc>
                <a:spcPct val="81000"/>
              </a:lnSpc>
              <a:defRPr sz="2200"/>
            </a:pPr>
            <a:endParaRPr lang="en-AU" sz="2400" dirty="0">
              <a:solidFill>
                <a:srgbClr val="16191F"/>
              </a:solidFill>
            </a:endParaRPr>
          </a:p>
          <a:p>
            <a:pPr>
              <a:lnSpc>
                <a:spcPct val="81000"/>
              </a:lnSpc>
              <a:defRPr sz="2500"/>
            </a:pPr>
            <a:r>
              <a:rPr lang="en-AU" sz="2400" dirty="0">
                <a:solidFill>
                  <a:srgbClr val="16191F"/>
                </a:solidFill>
              </a:rPr>
              <a:t>Granular permissions</a:t>
            </a:r>
            <a:endParaRPr lang="en-US" sz="2400" dirty="0">
              <a:solidFill>
                <a:srgbClr val="16191F"/>
              </a:solidFill>
            </a:endParaRPr>
          </a:p>
          <a:p>
            <a:pPr lvl="2">
              <a:lnSpc>
                <a:spcPct val="81000"/>
              </a:lnSpc>
              <a:defRPr sz="2200"/>
            </a:pPr>
            <a:r>
              <a:rPr lang="en-US" sz="2400" dirty="0">
                <a:solidFill>
                  <a:srgbClr val="16191F"/>
                </a:solidFill>
              </a:rPr>
              <a:t>Grant varying permissions to different individuals for specific resources.</a:t>
            </a:r>
          </a:p>
          <a:p>
            <a:pPr lvl="3">
              <a:lnSpc>
                <a:spcPct val="81000"/>
              </a:lnSpc>
              <a:defRPr sz="2200"/>
            </a:pPr>
            <a:r>
              <a:rPr lang="en-US" sz="2400" dirty="0">
                <a:solidFill>
                  <a:srgbClr val="16191F"/>
                </a:solidFill>
              </a:rPr>
              <a:t>e.g., some IAM users have complete access to specified EC2 instances while some have read-only access to specific S3 buckets. </a:t>
            </a:r>
          </a:p>
          <a:p>
            <a:pPr lvl="3">
              <a:lnSpc>
                <a:spcPct val="81000"/>
              </a:lnSpc>
              <a:defRPr sz="2200"/>
            </a:pPr>
            <a:endParaRPr lang="en-US" sz="2200" dirty="0">
              <a:solidFill>
                <a:srgbClr val="16191F"/>
              </a:solidFill>
            </a:endParaRPr>
          </a:p>
          <a:p>
            <a:pPr>
              <a:defRPr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559261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US" sz="3200" b="1" dirty="0"/>
              <a:t>Policies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9" y="1162844"/>
            <a:ext cx="1009872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0" i="0" dirty="0">
                <a:solidFill>
                  <a:srgbClr val="16191F"/>
                </a:solidFill>
                <a:effectLst/>
              </a:rPr>
              <a:t>Access permissions (authorization) are managed by creating policies and attaching them to IAM identities (users, groups of users, or roles) or AWS resources. </a:t>
            </a:r>
          </a:p>
          <a:p>
            <a:pPr>
              <a:defRPr/>
            </a:pPr>
            <a:r>
              <a:rPr lang="en-US" sz="2400" b="0" i="0" kern="1200" dirty="0">
                <a:solidFill>
                  <a:srgbClr val="16191F"/>
                </a:solidFill>
                <a:effectLst/>
                <a:ea typeface="+mn-ea"/>
                <a:cs typeface="+mn-cs"/>
              </a:rPr>
              <a:t>Note: IAM policies only define permissions for an action regardless of the method that we use to perform the action</a:t>
            </a:r>
          </a:p>
          <a:p>
            <a:pPr lvl="1">
              <a:defRPr/>
            </a:pPr>
            <a:r>
              <a:rPr lang="en-AU" dirty="0"/>
              <a:t>e.g., </a:t>
            </a:r>
            <a:r>
              <a:rPr lang="en-US" b="0" i="0" kern="1200" dirty="0">
                <a:solidFill>
                  <a:srgbClr val="16191F"/>
                </a:solidFill>
                <a:effectLst/>
                <a:latin typeface="Amazon Ember"/>
                <a:ea typeface="+mn-ea"/>
                <a:cs typeface="+mn-cs"/>
              </a:rPr>
              <a:t>if a policy allows the GetUser action, then a user with that policy can get user information with all three methods.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52057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AA3D2F4-E1F2-4DA9-9CAA-C0B91246655B}"/>
              </a:ext>
            </a:extLst>
          </p:cNvPr>
          <p:cNvSpPr txBox="1"/>
          <p:nvPr/>
        </p:nvSpPr>
        <p:spPr>
          <a:xfrm>
            <a:off x="422988" y="927681"/>
            <a:ext cx="106148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Which of the following statements are correct about IAM? (Select all that apply)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A. A principal must be authorized to access AWS resources after being authenticated.</a:t>
            </a:r>
          </a:p>
          <a:p>
            <a:pPr indent="228600" algn="l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B.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An AWS root user account can create many IAM users and grant them access to AWS resources. The root user does not have to share their login credentials</a:t>
            </a:r>
            <a:r>
              <a:rPr lang="en-US" dirty="0">
                <a:latin typeface="+mn-lt"/>
              </a:rPr>
              <a:t>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C. IAM policies define both permissions for an action and the method used to perform the action.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+mn-lt"/>
              </a:rPr>
              <a:t>D. IAM allows fine-grained permissions, e.g., specifying actions that an IAM user or role can perform on specific AWS resources.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ABD</a:t>
            </a:r>
            <a:endParaRPr lang="en-US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E2BA23-D316-4CAA-91C7-58F765B920BE}"/>
              </a:ext>
            </a:extLst>
          </p:cNvPr>
          <p:cNvSpPr txBox="1">
            <a:spLocks/>
          </p:cNvSpPr>
          <p:nvPr/>
        </p:nvSpPr>
        <p:spPr>
          <a:xfrm>
            <a:off x="422988" y="121327"/>
            <a:ext cx="1867618" cy="5882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AU" sz="2600" dirty="0"/>
              <a:t>Part 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2051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US" sz="3200" b="1" dirty="0"/>
              <a:t>Policies and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9" y="1162844"/>
            <a:ext cx="1009872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0" i="0" dirty="0">
                <a:solidFill>
                  <a:srgbClr val="16191F"/>
                </a:solidFill>
                <a:effectLst/>
              </a:rPr>
              <a:t>Access permissions (authorization) are managed by creating policies and attaching them to IAM identities (users, groups of users, or roles) or AWS resources. </a:t>
            </a:r>
          </a:p>
          <a:p>
            <a:pPr>
              <a:defRPr/>
            </a:pPr>
            <a:r>
              <a:rPr lang="en-US" sz="2400" b="0" i="0" kern="1200" dirty="0">
                <a:solidFill>
                  <a:srgbClr val="16191F"/>
                </a:solidFill>
                <a:effectLst/>
                <a:ea typeface="+mn-ea"/>
                <a:cs typeface="+mn-cs"/>
              </a:rPr>
              <a:t>Note: IAM policies only define permissions for an action regardless of the method that we use to perform the action</a:t>
            </a:r>
          </a:p>
          <a:p>
            <a:pPr lvl="1">
              <a:defRPr/>
            </a:pPr>
            <a:r>
              <a:rPr lang="en-AU" dirty="0"/>
              <a:t>e.g., </a:t>
            </a:r>
            <a:r>
              <a:rPr lang="en-US" b="0" i="0" kern="1200" dirty="0">
                <a:solidFill>
                  <a:srgbClr val="16191F"/>
                </a:solidFill>
                <a:effectLst/>
                <a:latin typeface="Amazon Ember"/>
                <a:ea typeface="+mn-ea"/>
                <a:cs typeface="+mn-cs"/>
              </a:rPr>
              <a:t>if a policy allows the GetUser action, then a user with that policy can get user information with all three methods. </a:t>
            </a:r>
            <a:endParaRPr lang="en-AU" dirty="0"/>
          </a:p>
          <a:p>
            <a:pPr>
              <a:defRPr/>
            </a:pPr>
            <a:r>
              <a:rPr lang="en-AU" sz="2400" b="1" dirty="0"/>
              <a:t>Policy types (most frequently used):</a:t>
            </a:r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Identity-based policy</a:t>
            </a:r>
            <a:endParaRPr lang="en-AU" dirty="0">
              <a:solidFill>
                <a:srgbClr val="16191F"/>
              </a:solidFill>
            </a:endParaRPr>
          </a:p>
          <a:p>
            <a:pPr lvl="1">
              <a:defRPr/>
            </a:pPr>
            <a:r>
              <a:rPr lang="en-US" b="0" i="0" dirty="0">
                <a:solidFill>
                  <a:srgbClr val="16191F"/>
                </a:solidFill>
                <a:effectLst/>
              </a:rPr>
              <a:t>permissions boundary</a:t>
            </a:r>
          </a:p>
        </p:txBody>
      </p:sp>
    </p:spTree>
    <p:extLst>
      <p:ext uri="{BB962C8B-B14F-4D97-AF65-F5344CB8AC3E}">
        <p14:creationId xmlns:p14="http://schemas.microsoft.com/office/powerpoint/2010/main" val="8724387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Identity-based policy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162844"/>
            <a:ext cx="11291417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 controls what actions an identity can perform. </a:t>
            </a:r>
          </a:p>
          <a:p>
            <a:pPr>
              <a:defRPr/>
            </a:pPr>
            <a:r>
              <a:rPr lang="en-AU" sz="2400" b="1" dirty="0">
                <a:solidFill>
                  <a:srgbClr val="16191F"/>
                </a:solidFill>
                <a:latin typeface="Amazon Ember"/>
              </a:rPr>
              <a:t>Managed policy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: </a:t>
            </a:r>
            <a:r>
              <a:rPr lang="en-US" sz="2400" dirty="0">
                <a:solidFill>
                  <a:srgbClr val="16191F"/>
                </a:solidFill>
                <a:latin typeface="Amazon Ember"/>
              </a:rPr>
              <a:t>standalone identity-based policy that we can attach to multiple users, groups, and roles.</a:t>
            </a:r>
          </a:p>
          <a:p>
            <a:pPr lvl="1">
              <a:defRPr/>
            </a:pPr>
            <a:r>
              <a:rPr lang="en-AU" dirty="0">
                <a:solidFill>
                  <a:srgbClr val="16191F"/>
                </a:solidFill>
                <a:latin typeface="Amazon Ember"/>
              </a:rPr>
              <a:t>AWS managed policy: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created and managed by AWS</a:t>
            </a:r>
            <a:endParaRPr lang="en-AU" dirty="0">
              <a:solidFill>
                <a:srgbClr val="16191F"/>
              </a:solidFill>
              <a:latin typeface="Amazon Ember"/>
            </a:endParaRPr>
          </a:p>
          <a:p>
            <a:pPr lvl="1">
              <a:defRPr/>
            </a:pPr>
            <a:r>
              <a:rPr lang="en-AU" dirty="0">
                <a:solidFill>
                  <a:srgbClr val="16191F"/>
                </a:solidFill>
                <a:latin typeface="Amazon Ember"/>
              </a:rPr>
              <a:t>Customer managed policy: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created and managed by AWS users. </a:t>
            </a:r>
            <a:endParaRPr lang="en-AU" dirty="0">
              <a:solidFill>
                <a:srgbClr val="16191F"/>
              </a:solidFill>
              <a:latin typeface="Amazon Ember"/>
            </a:endParaRPr>
          </a:p>
          <a:p>
            <a:pPr>
              <a:defRPr/>
            </a:pPr>
            <a:r>
              <a:rPr lang="en-AU" sz="2400" b="1" dirty="0">
                <a:solidFill>
                  <a:srgbClr val="16191F"/>
                </a:solidFill>
                <a:latin typeface="Amazon Ember"/>
              </a:rPr>
              <a:t>Inline policy</a:t>
            </a:r>
          </a:p>
        </p:txBody>
      </p:sp>
    </p:spTree>
    <p:extLst>
      <p:ext uri="{BB962C8B-B14F-4D97-AF65-F5344CB8AC3E}">
        <p14:creationId xmlns:p14="http://schemas.microsoft.com/office/powerpoint/2010/main" val="38275946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125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Identity-based policy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86" y="1162844"/>
            <a:ext cx="11615795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 controls what actions an identity can perform. </a:t>
            </a:r>
          </a:p>
          <a:p>
            <a:pPr>
              <a:defRPr/>
            </a:pPr>
            <a:r>
              <a:rPr lang="en-AU" sz="2400" b="1" dirty="0">
                <a:solidFill>
                  <a:srgbClr val="16191F"/>
                </a:solidFill>
                <a:latin typeface="Amazon Ember"/>
              </a:rPr>
              <a:t>Managed policy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: </a:t>
            </a:r>
            <a:r>
              <a:rPr lang="en-US" sz="2400" dirty="0">
                <a:solidFill>
                  <a:srgbClr val="16191F"/>
                </a:solidFill>
                <a:latin typeface="Amazon Ember"/>
              </a:rPr>
              <a:t>standalone identity-based policy that we can attach to multiple users, groups, and roles.</a:t>
            </a:r>
            <a:endParaRPr lang="en-AU" sz="2400" dirty="0">
              <a:solidFill>
                <a:srgbClr val="16191F"/>
              </a:solidFill>
              <a:latin typeface="Amazon Ember"/>
            </a:endParaRPr>
          </a:p>
          <a:p>
            <a:pPr lvl="1">
              <a:defRPr/>
            </a:pPr>
            <a:r>
              <a:rPr lang="en-AU" dirty="0">
                <a:solidFill>
                  <a:srgbClr val="16191F"/>
                </a:solidFill>
                <a:latin typeface="Amazon Ember"/>
              </a:rPr>
              <a:t>AWS managed 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policy: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created and managed by AWS</a:t>
            </a:r>
            <a:endParaRPr lang="en-AU" dirty="0">
              <a:solidFill>
                <a:srgbClr val="16191F"/>
              </a:solidFill>
              <a:latin typeface="Amazon Ember"/>
            </a:endParaRPr>
          </a:p>
          <a:p>
            <a:pPr lvl="1">
              <a:defRPr/>
            </a:pPr>
            <a:r>
              <a:rPr lang="en-AU" dirty="0">
                <a:solidFill>
                  <a:srgbClr val="16191F"/>
                </a:solidFill>
                <a:latin typeface="Amazon Ember"/>
              </a:rPr>
              <a:t>Customer managed 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policy: </a:t>
            </a:r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created and managed by AWS users. </a:t>
            </a:r>
            <a:endParaRPr lang="en-AU" dirty="0">
              <a:solidFill>
                <a:srgbClr val="16191F"/>
              </a:solidFill>
              <a:latin typeface="Amazon Ember"/>
            </a:endParaRPr>
          </a:p>
          <a:p>
            <a:pPr>
              <a:defRPr/>
            </a:pPr>
            <a:r>
              <a:rPr lang="en-AU" sz="2400" b="1" dirty="0">
                <a:solidFill>
                  <a:srgbClr val="16191F"/>
                </a:solidFill>
                <a:latin typeface="Amazon Ember"/>
              </a:rPr>
              <a:t>Inline policy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:</a:t>
            </a:r>
            <a:r>
              <a:rPr lang="en-US" sz="1600" b="0" i="0" dirty="0">
                <a:solidFill>
                  <a:srgbClr val="16191F"/>
                </a:solidFill>
                <a:effectLst/>
                <a:latin typeface="Amazon Ember"/>
              </a:rPr>
              <a:t> </a:t>
            </a:r>
            <a:r>
              <a:rPr lang="en-US" sz="2400" dirty="0">
                <a:solidFill>
                  <a:srgbClr val="16191F"/>
                </a:solidFill>
                <a:latin typeface="Amazon Ember"/>
              </a:rPr>
              <a:t>it maintains a strict one-to-one relationship between a policy and an identity/resource. If the identity</a:t>
            </a:r>
            <a:r>
              <a:rPr lang="en-US" sz="2400">
                <a:solidFill>
                  <a:srgbClr val="16191F"/>
                </a:solidFill>
                <a:latin typeface="Amazon Ember"/>
              </a:rPr>
              <a:t>/resource </a:t>
            </a:r>
            <a:r>
              <a:rPr lang="en-US" sz="2400" dirty="0">
                <a:solidFill>
                  <a:srgbClr val="16191F"/>
                </a:solidFill>
                <a:latin typeface="Amazon Ember"/>
              </a:rPr>
              <a:t>is deleted, the policy is deleted as well, e.g., 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resource-based policy.</a:t>
            </a:r>
          </a:p>
          <a:p>
            <a:pPr>
              <a:defRPr/>
            </a:pPr>
            <a:endParaRPr lang="en-AU" sz="2400" dirty="0">
              <a:solidFill>
                <a:srgbClr val="16191F"/>
              </a:solidFill>
              <a:latin typeface="Amazon Ember"/>
            </a:endParaRPr>
          </a:p>
          <a:p>
            <a:pPr lvl="1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2958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AWS managed policy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162844"/>
            <a:ext cx="11291417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16191F"/>
                </a:solidFill>
              </a:rPr>
              <a:t>full-access managed policy</a:t>
            </a:r>
            <a:r>
              <a:rPr lang="en-US" sz="2400" dirty="0">
                <a:solidFill>
                  <a:srgbClr val="16191F"/>
                </a:solidFill>
              </a:rPr>
              <a:t>: defines permissions for administrators by granting full access to services, e.g., </a:t>
            </a:r>
            <a:r>
              <a:rPr lang="en-AU" sz="2400" dirty="0" err="1">
                <a:solidFill>
                  <a:srgbClr val="16191F"/>
                </a:solidFill>
                <a:latin typeface="+mn-lt"/>
              </a:rPr>
              <a:t>AdministratorAccess</a:t>
            </a:r>
            <a:r>
              <a:rPr lang="en-AU" sz="2400" dirty="0">
                <a:solidFill>
                  <a:srgbClr val="16191F"/>
                </a:solidFill>
                <a:latin typeface="+mn-lt"/>
              </a:rPr>
              <a:t>.</a:t>
            </a:r>
            <a:endParaRPr lang="en-US" sz="2400" dirty="0">
              <a:solidFill>
                <a:srgbClr val="16191F"/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rgbClr val="16191F"/>
                </a:solidFill>
              </a:rPr>
              <a:t>power-user managed policy</a:t>
            </a:r>
            <a:r>
              <a:rPr lang="en-US" sz="2400" dirty="0">
                <a:solidFill>
                  <a:srgbClr val="16191F"/>
                </a:solidFill>
              </a:rPr>
              <a:t>: provides full access to services and resources, but disallows managing users and groups, i.e., a subset of full-access managed policy, e.g., </a:t>
            </a:r>
            <a:r>
              <a:rPr lang="en-AU" sz="2400" dirty="0" err="1">
                <a:solidFill>
                  <a:srgbClr val="16191F"/>
                </a:solidFill>
                <a:latin typeface="+mn-lt"/>
              </a:rPr>
              <a:t>PowerUserAccess</a:t>
            </a:r>
            <a:r>
              <a:rPr lang="en-AU" sz="2400" b="1" dirty="0">
                <a:solidFill>
                  <a:srgbClr val="16191F"/>
                </a:solidFill>
                <a:latin typeface="+mn-lt"/>
              </a:rPr>
              <a:t>.</a:t>
            </a:r>
            <a:endParaRPr lang="en-US" sz="2400" dirty="0">
              <a:solidFill>
                <a:srgbClr val="16191F"/>
              </a:solidFill>
            </a:endParaRPr>
          </a:p>
          <a:p>
            <a:pPr>
              <a:defRPr/>
            </a:pPr>
            <a:r>
              <a:rPr lang="en-US" sz="2400" b="1" dirty="0">
                <a:solidFill>
                  <a:srgbClr val="16191F"/>
                </a:solidFill>
              </a:rPr>
              <a:t>partial-user managed policy</a:t>
            </a:r>
            <a:r>
              <a:rPr lang="en-US" sz="2400" dirty="0">
                <a:solidFill>
                  <a:srgbClr val="16191F"/>
                </a:solidFill>
              </a:rPr>
              <a:t>: provides varying access to specific services, i.e., a subset of power-user managed policy, e.g., </a:t>
            </a:r>
            <a:r>
              <a:rPr lang="en-AU" sz="2400" dirty="0" err="1">
                <a:solidFill>
                  <a:srgbClr val="16191F"/>
                </a:solidFill>
                <a:latin typeface="+mn-lt"/>
              </a:rPr>
              <a:t>AWSCloudTrail_ReadOnlyAccess</a:t>
            </a:r>
            <a:r>
              <a:rPr lang="en-AU" sz="2400" dirty="0">
                <a:solidFill>
                  <a:srgbClr val="16191F"/>
                </a:solidFill>
                <a:latin typeface="+mn-lt"/>
              </a:rPr>
              <a:t>.</a:t>
            </a:r>
            <a:endParaRPr lang="en-US" sz="2400" dirty="0">
              <a:solidFill>
                <a:srgbClr val="16191F"/>
              </a:solidFill>
            </a:endParaRPr>
          </a:p>
          <a:p>
            <a:pPr lvl="1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76062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5116551" cy="539622"/>
          </a:xfrm>
        </p:spPr>
        <p:txBody>
          <a:bodyPr>
            <a:normAutofit/>
          </a:bodyPr>
          <a:lstStyle/>
          <a:p>
            <a:r>
              <a:rPr lang="en-AU" sz="3200" b="1" dirty="0"/>
              <a:t>AWS managed policy</a:t>
            </a:r>
            <a:endParaRPr lang="en-US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A8BE9-272A-4B5B-A4CC-29F452923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07" y="972704"/>
            <a:ext cx="8119385" cy="5308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0F18F-8E36-4F31-958B-42B9E76D29C9}"/>
              </a:ext>
            </a:extLst>
          </p:cNvPr>
          <p:cNvSpPr txBox="1"/>
          <p:nvPr/>
        </p:nvSpPr>
        <p:spPr>
          <a:xfrm>
            <a:off x="4359392" y="6483869"/>
            <a:ext cx="77164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+mn-lt"/>
              </a:rPr>
              <a:t>https://docs.aws.amazon.com/IAM/latest/UserGuide/access_policies_managed-vs-inline.html#aws-managed-policies</a:t>
            </a:r>
          </a:p>
        </p:txBody>
      </p:sp>
    </p:spTree>
    <p:extLst>
      <p:ext uri="{BB962C8B-B14F-4D97-AF65-F5344CB8AC3E}">
        <p14:creationId xmlns:p14="http://schemas.microsoft.com/office/powerpoint/2010/main" val="21892451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5116551" cy="539622"/>
          </a:xfrm>
        </p:spPr>
        <p:txBody>
          <a:bodyPr>
            <a:normAutofit/>
          </a:bodyPr>
          <a:lstStyle/>
          <a:p>
            <a:r>
              <a:rPr lang="en-AU" sz="3200" b="1" dirty="0" err="1">
                <a:solidFill>
                  <a:srgbClr val="16191F"/>
                </a:solidFill>
                <a:latin typeface="+mn-lt"/>
              </a:rPr>
              <a:t>AdministratorAccess</a:t>
            </a:r>
            <a:endParaRPr lang="en-US" sz="3200" b="1" dirty="0">
              <a:solidFill>
                <a:srgbClr val="16191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6614683" y="1199236"/>
            <a:ext cx="4631634" cy="445044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2400" dirty="0">
                <a:latin typeface="+mn-lt"/>
              </a:rPr>
              <a:t>{</a:t>
            </a:r>
          </a:p>
          <a:p>
            <a:pPr marL="49213" lvl="2" algn="l"/>
            <a:r>
              <a:rPr lang="en-US" sz="24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24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2400" dirty="0">
                <a:latin typeface="+mn-lt"/>
              </a:rPr>
              <a:t>        {</a:t>
            </a:r>
          </a:p>
          <a:p>
            <a:pPr marL="49213" lvl="2" algn="l"/>
            <a:r>
              <a:rPr lang="en-US" sz="2400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sz="2400" dirty="0">
                <a:latin typeface="+mn-lt"/>
              </a:rPr>
              <a:t>            "Action": "*",</a:t>
            </a:r>
          </a:p>
          <a:p>
            <a:pPr marL="49213" lvl="2" algn="l"/>
            <a:r>
              <a:rPr lang="en-US" sz="24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2400" dirty="0">
                <a:latin typeface="+mn-lt"/>
              </a:rPr>
              <a:t>        }</a:t>
            </a:r>
          </a:p>
          <a:p>
            <a:pPr marL="49213" lvl="2" algn="l"/>
            <a:r>
              <a:rPr lang="en-US" sz="2400" dirty="0">
                <a:latin typeface="+mn-lt"/>
              </a:rPr>
              <a:t>    ]</a:t>
            </a:r>
          </a:p>
          <a:p>
            <a:pPr marL="49213" lvl="2" algn="l"/>
            <a:r>
              <a:rPr lang="en-US" sz="2400" dirty="0">
                <a:latin typeface="+mn-lt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D1FF7-0B2C-4CFC-991F-05103A538ED6}"/>
              </a:ext>
            </a:extLst>
          </p:cNvPr>
          <p:cNvSpPr txBox="1"/>
          <p:nvPr/>
        </p:nvSpPr>
        <p:spPr>
          <a:xfrm>
            <a:off x="349689" y="1203775"/>
            <a:ext cx="5799900" cy="3378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Version</a:t>
            </a:r>
            <a:r>
              <a:rPr lang="en-US" sz="1800" dirty="0">
                <a:latin typeface="+mn-lt"/>
              </a:rPr>
              <a:t>: indicates the language version of the policy language.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Statement</a:t>
            </a:r>
            <a:r>
              <a:rPr lang="en-US" sz="1800" dirty="0">
                <a:latin typeface="+mn-lt"/>
              </a:rPr>
              <a:t>: represents a permission rule.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Effect</a:t>
            </a:r>
            <a:r>
              <a:rPr lang="en-US" sz="1800" dirty="0">
                <a:latin typeface="+mn-lt"/>
              </a:rPr>
              <a:t>: what the effect will be when a user requests the specific action—this can be either </a:t>
            </a:r>
            <a:r>
              <a:rPr lang="en-US" sz="1800" b="1" dirty="0">
                <a:latin typeface="+mn-lt"/>
              </a:rPr>
              <a:t>’Allow</a:t>
            </a:r>
            <a:r>
              <a:rPr lang="en-US" sz="1800" dirty="0">
                <a:latin typeface="+mn-lt"/>
              </a:rPr>
              <a:t>’ or </a:t>
            </a:r>
            <a:r>
              <a:rPr lang="en-US" sz="1800" b="1" dirty="0">
                <a:latin typeface="+mn-lt"/>
              </a:rPr>
              <a:t>’Deny</a:t>
            </a:r>
            <a:r>
              <a:rPr lang="en-US" sz="1800" dirty="0">
                <a:latin typeface="+mn-lt"/>
              </a:rPr>
              <a:t>’.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Action</a:t>
            </a:r>
            <a:r>
              <a:rPr lang="en-US" sz="1800" dirty="0">
                <a:latin typeface="+mn-lt"/>
              </a:rPr>
              <a:t>: defines a set of resource operations a user/application is allowed (or denied) to perform.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Resource</a:t>
            </a:r>
            <a:r>
              <a:rPr lang="en-US" sz="1800" dirty="0">
                <a:latin typeface="+mn-lt"/>
              </a:rPr>
              <a:t>: specifies AWS resources for which a user is allowed or denied to take actions. ARN is often used.</a:t>
            </a:r>
          </a:p>
        </p:txBody>
      </p:sp>
    </p:spTree>
    <p:extLst>
      <p:ext uri="{BB962C8B-B14F-4D97-AF65-F5344CB8AC3E}">
        <p14:creationId xmlns:p14="http://schemas.microsoft.com/office/powerpoint/2010/main" val="13623060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3714311" cy="539622"/>
          </a:xfrm>
        </p:spPr>
        <p:txBody>
          <a:bodyPr>
            <a:normAutofit/>
          </a:bodyPr>
          <a:lstStyle/>
          <a:p>
            <a:r>
              <a:rPr lang="en-AU" sz="3200" b="1" dirty="0" err="1">
                <a:solidFill>
                  <a:srgbClr val="16191F"/>
                </a:solidFill>
                <a:latin typeface="+mn-lt"/>
              </a:rPr>
              <a:t>PowerUserAccess</a:t>
            </a:r>
            <a:endParaRPr lang="en-US" sz="3200" b="1" dirty="0">
              <a:solidFill>
                <a:srgbClr val="16191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5642660" y="305068"/>
            <a:ext cx="4631634" cy="624786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+mn-lt"/>
              </a:rPr>
              <a:t>{</a:t>
            </a:r>
          </a:p>
          <a:p>
            <a:pPr marL="49213" lvl="2" algn="l"/>
            <a:r>
              <a:rPr lang="en-US" sz="16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6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{  "Effect": "Allow",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</a:t>
            </a:r>
            <a:r>
              <a:rPr lang="en-US" sz="1600" dirty="0" err="1">
                <a:latin typeface="+mn-lt"/>
              </a:rPr>
              <a:t>NotAction</a:t>
            </a:r>
            <a:r>
              <a:rPr lang="en-US" sz="1600" dirty="0">
                <a:latin typeface="+mn-lt"/>
              </a:rPr>
              <a:t>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iam</a:t>
            </a:r>
            <a:r>
              <a:rPr lang="en-US" sz="1600" dirty="0">
                <a:latin typeface="+mn-lt"/>
              </a:rPr>
              <a:t>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"organizations:*",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"account:*"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},</a:t>
            </a:r>
          </a:p>
          <a:p>
            <a:pPr marL="49213" lvl="2" algn="l"/>
            <a:r>
              <a:rPr lang="en-US" sz="1600" dirty="0">
                <a:latin typeface="+mn-lt"/>
              </a:rPr>
              <a:t>        {  "Effect": "Allow",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iam:ListRoles</a:t>
            </a:r>
            <a:r>
              <a:rPr lang="en-US" sz="1600" dirty="0">
                <a:latin typeface="+mn-lt"/>
              </a:rPr>
              <a:t>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organizations:DescribeOrganization</a:t>
            </a:r>
            <a:r>
              <a:rPr lang="en-US" sz="1600" dirty="0">
                <a:latin typeface="+mn-lt"/>
              </a:rPr>
              <a:t>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account:GetAccountInformation</a:t>
            </a:r>
            <a:r>
              <a:rPr lang="en-US" sz="1600" dirty="0">
                <a:latin typeface="+mn-lt"/>
              </a:rPr>
              <a:t>"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}</a:t>
            </a:r>
          </a:p>
          <a:p>
            <a:pPr marL="49213" lvl="2" algn="l"/>
            <a:r>
              <a:rPr lang="en-US" sz="1600" dirty="0">
                <a:latin typeface="+mn-lt"/>
              </a:rPr>
              <a:t>    ]</a:t>
            </a:r>
          </a:p>
          <a:p>
            <a:pPr marL="49213" lvl="2" algn="l"/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EAAC1-8964-4BCF-B32A-9A89EE64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78" y="1162844"/>
            <a:ext cx="4631635" cy="14660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16191F"/>
                </a:solidFill>
              </a:rPr>
              <a:t>Organizations: are</a:t>
            </a:r>
            <a:r>
              <a:rPr lang="en-US" sz="2400" dirty="0">
                <a:solidFill>
                  <a:srgbClr val="16191F"/>
                </a:solidFill>
              </a:rPr>
              <a:t> a service that allows us to consolidate multiple AWS accounts into an organizational structure.</a:t>
            </a: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71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FFCBF6-9F99-46B5-A265-A32CB9CE9E26}"/>
              </a:ext>
            </a:extLst>
          </p:cNvPr>
          <p:cNvSpPr txBox="1"/>
          <p:nvPr/>
        </p:nvSpPr>
        <p:spPr>
          <a:xfrm>
            <a:off x="392502" y="684673"/>
            <a:ext cx="1082183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How does virtualization contribute to the benefits of cloud computing?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Virtualization eliminates the need for internet connectivity.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Virtualization increases hardware resource costs.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Virtualization enables efficient utilization of physical hardware by creating multiple virtual instances on a single server.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Virtualization limits the scalability of cloud services.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+mn-lt"/>
            </a:endParaRP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392502" y="3618782"/>
            <a:ext cx="874934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What is EC2 used for in AWS?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Managing DNS records for domains.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Storing and managing relational databases.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Scaling compute capacity and launching virtual servers in the cloud.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Sending and receiving emails.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 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C</a:t>
            </a:r>
          </a:p>
          <a:p>
            <a:br>
              <a:rPr lang="en-US" dirty="0"/>
            </a:br>
            <a:endParaRPr lang="en-AU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248530-C4C0-4D40-ADA8-F6CE7373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97" y="230606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992176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3714311" cy="539622"/>
          </a:xfrm>
        </p:spPr>
        <p:txBody>
          <a:bodyPr>
            <a:normAutofit/>
          </a:bodyPr>
          <a:lstStyle/>
          <a:p>
            <a:r>
              <a:rPr lang="en-AU" sz="3200" b="1" dirty="0" err="1">
                <a:solidFill>
                  <a:srgbClr val="16191F"/>
                </a:solidFill>
                <a:latin typeface="+mn-lt"/>
              </a:rPr>
              <a:t>PowerUserAccess</a:t>
            </a:r>
            <a:endParaRPr lang="en-US" sz="3200" b="1" dirty="0">
              <a:solidFill>
                <a:srgbClr val="16191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5642660" y="305068"/>
            <a:ext cx="4631634" cy="624786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+mn-lt"/>
              </a:rPr>
              <a:t>{</a:t>
            </a:r>
          </a:p>
          <a:p>
            <a:pPr marL="49213" lvl="2" algn="l"/>
            <a:r>
              <a:rPr lang="en-US" sz="16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6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{  "Effect": "Allow",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</a:t>
            </a:r>
            <a:r>
              <a:rPr lang="en-US" sz="1600" dirty="0" err="1">
                <a:latin typeface="+mn-lt"/>
              </a:rPr>
              <a:t>NotAction</a:t>
            </a:r>
            <a:r>
              <a:rPr lang="en-US" sz="1600" dirty="0">
                <a:latin typeface="+mn-lt"/>
              </a:rPr>
              <a:t>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iam</a:t>
            </a:r>
            <a:r>
              <a:rPr lang="en-US" sz="1600" dirty="0">
                <a:latin typeface="+mn-lt"/>
              </a:rPr>
              <a:t>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"organizations:*",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"account:*"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},</a:t>
            </a:r>
          </a:p>
          <a:p>
            <a:pPr marL="49213" lvl="2" algn="l"/>
            <a:r>
              <a:rPr lang="en-US" sz="1600" dirty="0">
                <a:latin typeface="+mn-lt"/>
              </a:rPr>
              <a:t>        {  "Effect": "Allow",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iam:ListRoles</a:t>
            </a:r>
            <a:r>
              <a:rPr lang="en-US" sz="1600" dirty="0">
                <a:latin typeface="+mn-lt"/>
              </a:rPr>
              <a:t>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organizations:DescribeOrganization</a:t>
            </a:r>
            <a:r>
              <a:rPr lang="en-US" sz="1600" dirty="0">
                <a:latin typeface="+mn-lt"/>
              </a:rPr>
              <a:t>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account:GetAccountInformation</a:t>
            </a:r>
            <a:r>
              <a:rPr lang="en-US" sz="1600" dirty="0">
                <a:latin typeface="+mn-lt"/>
              </a:rPr>
              <a:t>"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}</a:t>
            </a:r>
          </a:p>
          <a:p>
            <a:pPr marL="49213" lvl="2" algn="l"/>
            <a:r>
              <a:rPr lang="en-US" sz="1600" dirty="0">
                <a:latin typeface="+mn-lt"/>
              </a:rPr>
              <a:t>    ]</a:t>
            </a:r>
          </a:p>
          <a:p>
            <a:pPr marL="49213" lvl="2" algn="l"/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721762-677A-4FE1-B113-F92F94602FDA}"/>
              </a:ext>
            </a:extLst>
          </p:cNvPr>
          <p:cNvSpPr txBox="1">
            <a:spLocks/>
          </p:cNvSpPr>
          <p:nvPr/>
        </p:nvSpPr>
        <p:spPr>
          <a:xfrm>
            <a:off x="349689" y="1692729"/>
            <a:ext cx="4853622" cy="30450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  <a:defRPr/>
            </a:pPr>
            <a:endParaRPr lang="en-US" sz="2400" dirty="0">
              <a:solidFill>
                <a:srgbClr val="16191F"/>
              </a:solidFill>
            </a:endParaRP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US" sz="2400" dirty="0">
                <a:solidFill>
                  <a:srgbClr val="16191F"/>
                </a:solidFill>
              </a:rPr>
              <a:t>This policy allows all actions on all resources except those related to IAM, Organizations, and Account management. However, it explicitly allows three actions of </a:t>
            </a:r>
            <a:r>
              <a:rPr lang="en-US" sz="2400" dirty="0" err="1">
                <a:solidFill>
                  <a:srgbClr val="16191F"/>
                </a:solidFill>
              </a:rPr>
              <a:t>ListRoles</a:t>
            </a:r>
            <a:r>
              <a:rPr lang="en-US" sz="2400" dirty="0">
                <a:solidFill>
                  <a:srgbClr val="16191F"/>
                </a:solidFill>
              </a:rPr>
              <a:t>, </a:t>
            </a:r>
            <a:r>
              <a:rPr lang="en-US" sz="2400" dirty="0" err="1">
                <a:solidFill>
                  <a:srgbClr val="16191F"/>
                </a:solidFill>
              </a:rPr>
              <a:t>DescribeOrganization</a:t>
            </a:r>
            <a:r>
              <a:rPr lang="en-US" sz="2400" dirty="0">
                <a:solidFill>
                  <a:srgbClr val="16191F"/>
                </a:solidFill>
              </a:rPr>
              <a:t> and </a:t>
            </a:r>
            <a:r>
              <a:rPr lang="en-US" sz="2400" dirty="0" err="1">
                <a:solidFill>
                  <a:srgbClr val="16191F"/>
                </a:solidFill>
              </a:rPr>
              <a:t>GetAccountInformation</a:t>
            </a:r>
            <a:r>
              <a:rPr lang="en-US" sz="2400" dirty="0">
                <a:solidFill>
                  <a:srgbClr val="16191F"/>
                </a:solidFill>
              </a:rPr>
              <a:t>, providing limited access to any resource.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endParaRPr lang="en-US" sz="2400" dirty="0">
              <a:solidFill>
                <a:srgbClr val="1619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3011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5642660" y="305068"/>
            <a:ext cx="4631634" cy="624786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+mn-lt"/>
              </a:rPr>
              <a:t>{</a:t>
            </a:r>
          </a:p>
          <a:p>
            <a:pPr marL="49213" lvl="2" algn="l"/>
            <a:r>
              <a:rPr lang="en-US" sz="16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6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{  "Effect": "Allow",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</a:t>
            </a:r>
            <a:r>
              <a:rPr lang="en-US" sz="1600" dirty="0" err="1">
                <a:latin typeface="+mn-lt"/>
              </a:rPr>
              <a:t>NotAction</a:t>
            </a:r>
            <a:r>
              <a:rPr lang="en-US" sz="1600" dirty="0">
                <a:latin typeface="+mn-lt"/>
              </a:rPr>
              <a:t>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iam</a:t>
            </a:r>
            <a:r>
              <a:rPr lang="en-US" sz="1600" dirty="0">
                <a:latin typeface="+mn-lt"/>
              </a:rPr>
              <a:t>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"organizations:*",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"account:*"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},</a:t>
            </a:r>
          </a:p>
          <a:p>
            <a:pPr marL="49213" lvl="2" algn="l"/>
            <a:r>
              <a:rPr lang="en-US" sz="1600" dirty="0">
                <a:latin typeface="+mn-lt"/>
              </a:rPr>
              <a:t>        {  "Effect": "Allow",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iam</a:t>
            </a:r>
            <a:r>
              <a:rPr lang="en-US" sz="1600" dirty="0">
                <a:latin typeface="+mn-lt"/>
              </a:rPr>
              <a:t>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organizations:DescribeOrganization</a:t>
            </a:r>
            <a:r>
              <a:rPr lang="en-US" sz="1600" dirty="0">
                <a:latin typeface="+mn-lt"/>
              </a:rPr>
              <a:t>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account:GetAccountInformation</a:t>
            </a:r>
            <a:r>
              <a:rPr lang="en-US" sz="1600" dirty="0">
                <a:latin typeface="+mn-lt"/>
              </a:rPr>
              <a:t>"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}</a:t>
            </a:r>
          </a:p>
          <a:p>
            <a:pPr marL="49213" lvl="2" algn="l"/>
            <a:r>
              <a:rPr lang="en-US" sz="1600" dirty="0">
                <a:latin typeface="+mn-lt"/>
              </a:rPr>
              <a:t>    ]</a:t>
            </a:r>
          </a:p>
          <a:p>
            <a:pPr marL="49213" lvl="2" algn="l"/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EAAC1-8964-4BCF-B32A-9A89EE64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11" y="441256"/>
            <a:ext cx="4631635" cy="64650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16191F"/>
                </a:solidFill>
              </a:rPr>
              <a:t>What does this policy mean?</a:t>
            </a:r>
            <a:endParaRPr lang="en-US" sz="2400" dirty="0">
              <a:solidFill>
                <a:srgbClr val="16191F"/>
              </a:solidFill>
            </a:endParaRP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727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5642660" y="305068"/>
            <a:ext cx="4631634" cy="595239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+mn-lt"/>
              </a:rPr>
              <a:t>{</a:t>
            </a:r>
          </a:p>
          <a:p>
            <a:pPr marL="49213" lvl="2" algn="l"/>
            <a:r>
              <a:rPr lang="en-US" sz="16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6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{  "Effect": “Deny",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iam</a:t>
            </a:r>
            <a:r>
              <a:rPr lang="en-US" sz="1600" dirty="0">
                <a:latin typeface="+mn-lt"/>
              </a:rPr>
              <a:t>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"organizations:*",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"account:*"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},</a:t>
            </a:r>
          </a:p>
          <a:p>
            <a:pPr marL="49213" lvl="2" algn="l"/>
            <a:r>
              <a:rPr lang="en-US" sz="1600" dirty="0">
                <a:latin typeface="+mn-lt"/>
              </a:rPr>
              <a:t>        {  "Effect": "Allow",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"</a:t>
            </a:r>
            <a:r>
              <a:rPr lang="en-US" sz="1600" dirty="0" err="1">
                <a:latin typeface="+mn-lt"/>
              </a:rPr>
              <a:t>iam</a:t>
            </a:r>
            <a:r>
              <a:rPr lang="en-US" sz="1600" dirty="0">
                <a:latin typeface="+mn-lt"/>
              </a:rPr>
              <a:t>:*",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    “s3:*"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6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600" dirty="0">
                <a:latin typeface="+mn-lt"/>
              </a:rPr>
              <a:t>        }</a:t>
            </a:r>
          </a:p>
          <a:p>
            <a:pPr marL="49213" lvl="2" algn="l"/>
            <a:r>
              <a:rPr lang="en-US" sz="1600" dirty="0">
                <a:latin typeface="+mn-lt"/>
              </a:rPr>
              <a:t>    ]</a:t>
            </a:r>
          </a:p>
          <a:p>
            <a:pPr marL="49213" lvl="2" algn="l"/>
            <a:r>
              <a:rPr lang="en-US" sz="1600" dirty="0">
                <a:latin typeface="+mn-lt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9EAAC1-8964-4BCF-B32A-9A89EE64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78" y="1162844"/>
            <a:ext cx="4631635" cy="1466056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16191F"/>
                </a:solidFill>
              </a:rPr>
              <a:t>Deny always wins. Otherwise, any Allow wins.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>
              <a:solidFill>
                <a:srgbClr val="16191F"/>
              </a:solidFill>
            </a:endParaRPr>
          </a:p>
          <a:p>
            <a:pPr>
              <a:defRPr/>
            </a:pPr>
            <a:endParaRPr lang="en-US" sz="2400" dirty="0">
              <a:solidFill>
                <a:srgbClr val="16191F"/>
              </a:solidFill>
            </a:endParaRP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349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133" y="147782"/>
            <a:ext cx="5760867" cy="645693"/>
          </a:xfrm>
        </p:spPr>
        <p:txBody>
          <a:bodyPr>
            <a:normAutofit/>
          </a:bodyPr>
          <a:lstStyle/>
          <a:p>
            <a:r>
              <a:rPr lang="en-AU" sz="3200" b="1" dirty="0" err="1">
                <a:solidFill>
                  <a:srgbClr val="16191F"/>
                </a:solidFill>
                <a:latin typeface="+mn-lt"/>
              </a:rPr>
              <a:t>AWSCloudTrail_ReadOnlyAccess</a:t>
            </a:r>
            <a:endParaRPr lang="en-US" sz="3200" b="1" dirty="0">
              <a:solidFill>
                <a:srgbClr val="16191F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474CA-CA3C-46A9-BF3A-026768BDE282}"/>
              </a:ext>
            </a:extLst>
          </p:cNvPr>
          <p:cNvSpPr txBox="1"/>
          <p:nvPr/>
        </p:nvSpPr>
        <p:spPr>
          <a:xfrm>
            <a:off x="6684065" y="793475"/>
            <a:ext cx="4631634" cy="520142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dirty="0">
                <a:latin typeface="+mn-lt"/>
              </a:rPr>
              <a:t>{</a:t>
            </a:r>
          </a:p>
          <a:p>
            <a:pPr marL="49213" lvl="2" algn="l"/>
            <a:r>
              <a:rPr lang="en-US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dirty="0">
                <a:latin typeface="+mn-lt"/>
              </a:rPr>
              <a:t>        {</a:t>
            </a:r>
          </a:p>
          <a:p>
            <a:pPr marL="49213" lvl="2" algn="l"/>
            <a:r>
              <a:rPr lang="en-US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dirty="0">
                <a:latin typeface="+mn-lt"/>
              </a:rPr>
              <a:t>                "</a:t>
            </a:r>
            <a:r>
              <a:rPr lang="en-US" dirty="0" err="1">
                <a:latin typeface="+mn-lt"/>
              </a:rPr>
              <a:t>cloudtrail:Get</a:t>
            </a:r>
            <a:r>
              <a:rPr lang="en-US" dirty="0">
                <a:latin typeface="+mn-lt"/>
              </a:rPr>
              <a:t>*",</a:t>
            </a:r>
          </a:p>
          <a:p>
            <a:pPr marL="49213" lvl="2" algn="l"/>
            <a:r>
              <a:rPr lang="en-US" dirty="0">
                <a:latin typeface="+mn-lt"/>
              </a:rPr>
              <a:t>                "</a:t>
            </a:r>
            <a:r>
              <a:rPr lang="en-US" dirty="0" err="1">
                <a:latin typeface="+mn-lt"/>
              </a:rPr>
              <a:t>cloudtrail:Describe</a:t>
            </a:r>
            <a:r>
              <a:rPr lang="en-US" dirty="0">
                <a:latin typeface="+mn-lt"/>
              </a:rPr>
              <a:t>*",</a:t>
            </a:r>
          </a:p>
          <a:p>
            <a:pPr marL="49213" lvl="2" algn="l"/>
            <a:r>
              <a:rPr lang="en-US" dirty="0">
                <a:latin typeface="+mn-lt"/>
              </a:rPr>
              <a:t>                "</a:t>
            </a:r>
            <a:r>
              <a:rPr lang="en-US" dirty="0" err="1">
                <a:latin typeface="+mn-lt"/>
              </a:rPr>
              <a:t>cloudtrail:List</a:t>
            </a:r>
            <a:r>
              <a:rPr lang="en-US" dirty="0">
                <a:latin typeface="+mn-lt"/>
              </a:rPr>
              <a:t>*",</a:t>
            </a:r>
          </a:p>
          <a:p>
            <a:pPr marL="49213" lvl="2" algn="l"/>
            <a:r>
              <a:rPr lang="en-US" dirty="0">
                <a:latin typeface="+mn-lt"/>
              </a:rPr>
              <a:t>             ],</a:t>
            </a:r>
          </a:p>
          <a:p>
            <a:pPr marL="49213" lvl="2" algn="l"/>
            <a:r>
              <a:rPr lang="en-US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dirty="0">
                <a:latin typeface="+mn-lt"/>
              </a:rPr>
              <a:t>        }</a:t>
            </a:r>
          </a:p>
          <a:p>
            <a:pPr marL="49213" lvl="2" algn="l"/>
            <a:r>
              <a:rPr lang="en-US" dirty="0">
                <a:latin typeface="+mn-lt"/>
              </a:rPr>
              <a:t>    ]</a:t>
            </a:r>
          </a:p>
          <a:p>
            <a:pPr marL="49213" lvl="2" algn="l"/>
            <a:r>
              <a:rPr lang="en-US" dirty="0">
                <a:latin typeface="+mn-lt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3FEF0F-767E-4B51-A22C-E0D6FFA0D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78" y="1162844"/>
            <a:ext cx="5964872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CloudTrail is a service that provides visibility into user activity and resource usage.</a:t>
            </a:r>
          </a:p>
          <a:p>
            <a:pPr marL="0" indent="0">
              <a:buNone/>
              <a:defRPr/>
            </a:pPr>
            <a:endParaRPr lang="en-US" sz="2400" dirty="0">
              <a:solidFill>
                <a:srgbClr val="16191F"/>
              </a:solidFill>
            </a:endParaRP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9188D-51FE-4B8F-9169-C570BD8E319C}"/>
              </a:ext>
            </a:extLst>
          </p:cNvPr>
          <p:cNvSpPr txBox="1"/>
          <p:nvPr/>
        </p:nvSpPr>
        <p:spPr>
          <a:xfrm>
            <a:off x="484633" y="6387371"/>
            <a:ext cx="8368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dirty="0">
                <a:latin typeface="+mn-lt"/>
              </a:rPr>
              <a:t>https://docs.aws.amazon.com/awscloudtrail/latest/APIReference/API_Operations.html</a:t>
            </a:r>
          </a:p>
        </p:txBody>
      </p:sp>
    </p:spTree>
    <p:extLst>
      <p:ext uri="{BB962C8B-B14F-4D97-AF65-F5344CB8AC3E}">
        <p14:creationId xmlns:p14="http://schemas.microsoft.com/office/powerpoint/2010/main" val="42716751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1"/>
            <a:ext cx="5116551" cy="539622"/>
          </a:xfrm>
        </p:spPr>
        <p:txBody>
          <a:bodyPr>
            <a:normAutofit/>
          </a:bodyPr>
          <a:lstStyle/>
          <a:p>
            <a:r>
              <a:rPr lang="en-AU" sz="3200" b="1" dirty="0">
                <a:solidFill>
                  <a:srgbClr val="16191F"/>
                </a:solidFill>
                <a:latin typeface="+mn-lt"/>
              </a:rPr>
              <a:t>Customer managed policy</a:t>
            </a:r>
            <a:endParaRPr lang="en-US" sz="32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B31DA-FB26-44E9-8CC2-C65ECF55C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212" y="934279"/>
            <a:ext cx="5196513" cy="5546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5C67C5-9D59-4FBC-B6FB-76A70D4AC5AE}"/>
              </a:ext>
            </a:extLst>
          </p:cNvPr>
          <p:cNvSpPr txBox="1"/>
          <p:nvPr/>
        </p:nvSpPr>
        <p:spPr>
          <a:xfrm>
            <a:off x="4475508" y="6542225"/>
            <a:ext cx="7571349" cy="2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+mn-lt"/>
              </a:rPr>
              <a:t>https://docs.aws.amazon.com/IAM/latest/UserGuide/access_policies_managed-vs-inline.html#aws-managed-policies</a:t>
            </a:r>
          </a:p>
        </p:txBody>
      </p:sp>
    </p:spTree>
    <p:extLst>
      <p:ext uri="{BB962C8B-B14F-4D97-AF65-F5344CB8AC3E}">
        <p14:creationId xmlns:p14="http://schemas.microsoft.com/office/powerpoint/2010/main" val="4897351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057CCD-5BA7-4D07-8118-5291FB06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21" y="235631"/>
            <a:ext cx="5925887" cy="5951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EE92E-C6F7-4A86-88F1-FB6D27AE7FC5}"/>
              </a:ext>
            </a:extLst>
          </p:cNvPr>
          <p:cNvSpPr txBox="1"/>
          <p:nvPr/>
        </p:nvSpPr>
        <p:spPr>
          <a:xfrm>
            <a:off x="4475509" y="6524969"/>
            <a:ext cx="7600377" cy="2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200" dirty="0">
                <a:latin typeface="+mn-lt"/>
              </a:rPr>
              <a:t>https://docs.aws.amazon.com/IAM/latest/UserGuide/access_policies_managed-vs-inline.html#aws-managed-policies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A8F0938-8D7C-47D8-88F7-37F353560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957" y="2935078"/>
            <a:ext cx="4963064" cy="98784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AU" sz="2400" dirty="0">
                <a:solidFill>
                  <a:srgbClr val="FF0000"/>
                </a:solidFill>
              </a:rPr>
              <a:t>The </a:t>
            </a:r>
            <a:r>
              <a:rPr lang="en-AU" sz="2400" i="0" dirty="0">
                <a:solidFill>
                  <a:srgbClr val="FF0000"/>
                </a:solidFill>
                <a:effectLst/>
              </a:rPr>
              <a:t>DynamoDB-books-app policy is used </a:t>
            </a:r>
            <a:r>
              <a:rPr lang="en-AU" sz="2400" dirty="0">
                <a:solidFill>
                  <a:srgbClr val="FF0000"/>
                </a:solidFill>
              </a:rPr>
              <a:t>by both roles. Is it </a:t>
            </a:r>
            <a:r>
              <a:rPr lang="en-AU" sz="2400" i="0" dirty="0">
                <a:solidFill>
                  <a:srgbClr val="FF0000"/>
                </a:solidFill>
                <a:effectLst/>
              </a:rPr>
              <a:t>shared?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endParaRPr lang="en-US" sz="2400" dirty="0">
              <a:solidFill>
                <a:srgbClr val="16191F"/>
              </a:solidFill>
            </a:endParaRPr>
          </a:p>
          <a:p>
            <a:pPr marL="0" indent="0">
              <a:buNone/>
              <a:defRPr/>
            </a:pPr>
            <a:endParaRPr lang="en-AU" sz="2400" dirty="0">
              <a:solidFill>
                <a:srgbClr val="16191F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BC86B30-E326-4201-9C14-F794CE18D4D6}"/>
              </a:ext>
            </a:extLst>
          </p:cNvPr>
          <p:cNvSpPr txBox="1">
            <a:spLocks/>
          </p:cNvSpPr>
          <p:nvPr/>
        </p:nvSpPr>
        <p:spPr>
          <a:xfrm>
            <a:off x="232957" y="604989"/>
            <a:ext cx="4963064" cy="1431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400" dirty="0">
                <a:solidFill>
                  <a:srgbClr val="16191F"/>
                </a:solidFill>
                <a:latin typeface="Amazon Ember"/>
              </a:rPr>
              <a:t>Managed policy</a:t>
            </a:r>
            <a:endParaRPr lang="en-AU" dirty="0">
              <a:solidFill>
                <a:srgbClr val="16191F"/>
              </a:solidFill>
              <a:latin typeface="Amazon Ember"/>
            </a:endParaRP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400" b="1" dirty="0">
                <a:solidFill>
                  <a:srgbClr val="16191F"/>
                </a:solidFill>
                <a:latin typeface="Amazon Ember"/>
              </a:rPr>
              <a:t>Inline policy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7402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183450"/>
            <a:ext cx="5116551" cy="758283"/>
          </a:xfrm>
        </p:spPr>
        <p:txBody>
          <a:bodyPr>
            <a:normAutofit/>
          </a:bodyPr>
          <a:lstStyle/>
          <a:p>
            <a:r>
              <a:rPr lang="en-AU" sz="3200" b="1" dirty="0"/>
              <a:t>Resource-based policy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689" y="1015437"/>
            <a:ext cx="11291417" cy="8057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  <a:latin typeface="Amazon Ember"/>
              </a:rPr>
              <a:t>It specifies which principal has access to the resource and what actions they can perform on it, e.g., </a:t>
            </a:r>
            <a:r>
              <a:rPr lang="en-AU" sz="2400" dirty="0">
                <a:solidFill>
                  <a:srgbClr val="16191F"/>
                </a:solidFill>
                <a:latin typeface="Amazon Ember"/>
              </a:rPr>
              <a:t>bucket policy.</a:t>
            </a:r>
            <a:endParaRPr lang="en-US" sz="2400" dirty="0">
              <a:solidFill>
                <a:srgbClr val="16191F"/>
              </a:solidFill>
              <a:latin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A2540-4A73-47F6-88E7-765CB6CFC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974" y="1821235"/>
            <a:ext cx="5679484" cy="396958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A951C0-CAD1-4E40-BA8C-7F0E22FBD6C7}"/>
              </a:ext>
            </a:extLst>
          </p:cNvPr>
          <p:cNvSpPr txBox="1">
            <a:spLocks/>
          </p:cNvSpPr>
          <p:nvPr/>
        </p:nvSpPr>
        <p:spPr>
          <a:xfrm>
            <a:off x="581572" y="5959754"/>
            <a:ext cx="4205581" cy="464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400" dirty="0">
                <a:solidFill>
                  <a:srgbClr val="16191F"/>
                </a:solidFill>
                <a:latin typeface="Amazon Ember"/>
              </a:rPr>
              <a:t>Note: it is an inline policy. </a:t>
            </a:r>
          </a:p>
        </p:txBody>
      </p:sp>
    </p:spTree>
    <p:extLst>
      <p:ext uri="{BB962C8B-B14F-4D97-AF65-F5344CB8AC3E}">
        <p14:creationId xmlns:p14="http://schemas.microsoft.com/office/powerpoint/2010/main" val="33917839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758283"/>
          </a:xfrm>
        </p:spPr>
        <p:txBody>
          <a:bodyPr>
            <a:normAutofit/>
          </a:bodyPr>
          <a:lstStyle/>
          <a:p>
            <a:pPr algn="l"/>
            <a:r>
              <a:rPr lang="en-AU" sz="3200" b="1" i="0" dirty="0">
                <a:solidFill>
                  <a:srgbClr val="16191F"/>
                </a:solidFill>
                <a:effectLst/>
              </a:rPr>
              <a:t>Permissions boundary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8" y="1162844"/>
            <a:ext cx="11291417" cy="4532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16191F"/>
                </a:solidFill>
              </a:rPr>
              <a:t>It sets the </a:t>
            </a:r>
            <a:r>
              <a:rPr lang="en-US" sz="2400" b="1" dirty="0">
                <a:solidFill>
                  <a:srgbClr val="16191F"/>
                </a:solidFill>
              </a:rPr>
              <a:t>maximum permissions </a:t>
            </a:r>
            <a:r>
              <a:rPr lang="en-US" sz="2400" dirty="0">
                <a:solidFill>
                  <a:srgbClr val="16191F"/>
                </a:solidFill>
              </a:rPr>
              <a:t>that an identity-based policy can grant.</a:t>
            </a:r>
          </a:p>
          <a:p>
            <a:pPr lvl="1">
              <a:defRPr/>
            </a:pP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8F10E-23DA-49EE-83EC-7D11BCB4EFA8}"/>
              </a:ext>
            </a:extLst>
          </p:cNvPr>
          <p:cNvSpPr txBox="1"/>
          <p:nvPr/>
        </p:nvSpPr>
        <p:spPr>
          <a:xfrm>
            <a:off x="6062586" y="2124689"/>
            <a:ext cx="3944460" cy="43581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{</a:t>
            </a:r>
          </a:p>
          <a:p>
            <a:pPr marL="49213" lvl="2" algn="l"/>
            <a:r>
              <a:rPr lang="en-US" sz="18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8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{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"s3:*",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"ec2:*"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800" dirty="0">
                <a:latin typeface="+mn-lt"/>
              </a:rPr>
              <a:t>        }</a:t>
            </a:r>
          </a:p>
          <a:p>
            <a:pPr marL="49213" lvl="2" algn="l"/>
            <a:r>
              <a:rPr lang="en-US" sz="1800" dirty="0">
                <a:latin typeface="+mn-lt"/>
              </a:rPr>
              <a:t>    ]</a:t>
            </a:r>
          </a:p>
          <a:p>
            <a:pPr marL="49213" lvl="2" algn="l"/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BBD4F2-FEA6-4BD2-8115-208CD2D3A2D5}"/>
              </a:ext>
            </a:extLst>
          </p:cNvPr>
          <p:cNvSpPr txBox="1">
            <a:spLocks/>
          </p:cNvSpPr>
          <p:nvPr/>
        </p:nvSpPr>
        <p:spPr>
          <a:xfrm>
            <a:off x="416878" y="2124689"/>
            <a:ext cx="5507672" cy="4358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400" dirty="0">
                <a:solidFill>
                  <a:srgbClr val="16191F"/>
                </a:solidFill>
                <a:latin typeface="Amazon Ember"/>
              </a:rPr>
              <a:t>e.g., The permissions boundary is attached to an IAM user named Alice.  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903633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89" y="235630"/>
            <a:ext cx="5116551" cy="476539"/>
          </a:xfrm>
        </p:spPr>
        <p:txBody>
          <a:bodyPr>
            <a:normAutofit fontScale="90000"/>
          </a:bodyPr>
          <a:lstStyle/>
          <a:p>
            <a:pPr algn="l"/>
            <a:r>
              <a:rPr lang="en-AU" sz="3200" b="1" i="0" dirty="0">
                <a:solidFill>
                  <a:srgbClr val="16191F"/>
                </a:solidFill>
                <a:effectLst/>
              </a:rPr>
              <a:t>Permissions boundary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8F10E-23DA-49EE-83EC-7D11BCB4EFA8}"/>
              </a:ext>
            </a:extLst>
          </p:cNvPr>
          <p:cNvSpPr txBox="1"/>
          <p:nvPr/>
        </p:nvSpPr>
        <p:spPr>
          <a:xfrm>
            <a:off x="805098" y="1609464"/>
            <a:ext cx="3944460" cy="269612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{</a:t>
            </a:r>
          </a:p>
          <a:p>
            <a:pPr marL="49213" lvl="2" algn="l"/>
            <a:r>
              <a:rPr lang="en-US" sz="1800" dirty="0">
                <a:latin typeface="+mn-lt"/>
              </a:rPr>
              <a:t>  "Version": "2012-10-17",</a:t>
            </a:r>
          </a:p>
          <a:p>
            <a:pPr marL="49213" lvl="2" algn="l"/>
            <a:r>
              <a:rPr lang="en-US" sz="1800" dirty="0">
                <a:latin typeface="+mn-lt"/>
              </a:rPr>
              <a:t>  "Statement": {</a:t>
            </a:r>
          </a:p>
          <a:p>
            <a:pPr marL="49213" lvl="2" algn="l"/>
            <a:r>
              <a:rPr lang="en-US" sz="1800" dirty="0">
                <a:latin typeface="+mn-lt"/>
              </a:rPr>
              <a:t>    "Effect": "Allow",</a:t>
            </a:r>
          </a:p>
          <a:p>
            <a:pPr marL="49213" lvl="2" algn="l"/>
            <a:r>
              <a:rPr lang="en-US" sz="1800" dirty="0">
                <a:latin typeface="+mn-lt"/>
              </a:rPr>
              <a:t>    "Action": "</a:t>
            </a:r>
            <a:r>
              <a:rPr lang="en-US" sz="1800" dirty="0" err="1">
                <a:latin typeface="+mn-lt"/>
              </a:rPr>
              <a:t>iam:CreateUser</a:t>
            </a:r>
            <a:r>
              <a:rPr lang="en-US" sz="1800" dirty="0">
                <a:latin typeface="+mn-lt"/>
              </a:rPr>
              <a:t>",</a:t>
            </a:r>
          </a:p>
          <a:p>
            <a:pPr marL="49213" lvl="2" algn="l"/>
            <a:r>
              <a:rPr lang="en-US" sz="1800" dirty="0">
                <a:latin typeface="+mn-lt"/>
              </a:rPr>
              <a:t>    "Resource": "*"</a:t>
            </a:r>
          </a:p>
          <a:p>
            <a:pPr marL="49213" lvl="2" algn="l"/>
            <a:r>
              <a:rPr lang="en-US" sz="1800" dirty="0">
                <a:latin typeface="+mn-lt"/>
              </a:rPr>
              <a:t>  }</a:t>
            </a:r>
          </a:p>
          <a:p>
            <a:pPr marL="49213" lvl="2" algn="l"/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BBD4F2-FEA6-4BD2-8115-208CD2D3A2D5}"/>
              </a:ext>
            </a:extLst>
          </p:cNvPr>
          <p:cNvSpPr txBox="1">
            <a:spLocks/>
          </p:cNvSpPr>
          <p:nvPr/>
        </p:nvSpPr>
        <p:spPr>
          <a:xfrm>
            <a:off x="1294907" y="993913"/>
            <a:ext cx="3226114" cy="47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  <a:defRPr/>
            </a:pPr>
            <a:r>
              <a:rPr lang="en-AU" sz="2400" dirty="0">
                <a:solidFill>
                  <a:srgbClr val="16191F"/>
                </a:solidFill>
              </a:rPr>
              <a:t>identity-based policy  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E0D3D-771E-4B07-B9FA-11D8A29C15E3}"/>
              </a:ext>
            </a:extLst>
          </p:cNvPr>
          <p:cNvSpPr txBox="1"/>
          <p:nvPr/>
        </p:nvSpPr>
        <p:spPr>
          <a:xfrm>
            <a:off x="7290042" y="1609464"/>
            <a:ext cx="3944460" cy="43581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800" dirty="0">
                <a:latin typeface="+mn-lt"/>
              </a:rPr>
              <a:t>{</a:t>
            </a:r>
          </a:p>
          <a:p>
            <a:pPr marL="49213" lvl="2" algn="l"/>
            <a:r>
              <a:rPr lang="en-US" sz="1800" dirty="0">
                <a:latin typeface="+mn-lt"/>
              </a:rPr>
              <a:t>    "Version": "2012-10-17",</a:t>
            </a:r>
          </a:p>
          <a:p>
            <a:pPr marL="49213" lvl="2" algn="l"/>
            <a:r>
              <a:rPr lang="en-US" sz="1800" dirty="0">
                <a:latin typeface="+mn-lt"/>
              </a:rPr>
              <a:t>    "Statement":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{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"Effect": "Allow",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"Action": [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"s3:*",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    "ec2:*"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],</a:t>
            </a:r>
          </a:p>
          <a:p>
            <a:pPr marL="49213" lvl="2" algn="l"/>
            <a:r>
              <a:rPr lang="en-US" sz="1800" dirty="0">
                <a:latin typeface="+mn-lt"/>
              </a:rPr>
              <a:t>            "Resource": "*"</a:t>
            </a:r>
          </a:p>
          <a:p>
            <a:pPr marL="49213" lvl="2" algn="l"/>
            <a:r>
              <a:rPr lang="en-US" sz="1800" dirty="0">
                <a:latin typeface="+mn-lt"/>
              </a:rPr>
              <a:t>        }</a:t>
            </a:r>
          </a:p>
          <a:p>
            <a:pPr marL="49213" lvl="2" algn="l"/>
            <a:r>
              <a:rPr lang="en-US" sz="1800" dirty="0">
                <a:latin typeface="+mn-lt"/>
              </a:rPr>
              <a:t>    ]</a:t>
            </a:r>
          </a:p>
          <a:p>
            <a:pPr marL="49213" lvl="2" algn="l"/>
            <a:r>
              <a:rPr lang="en-US" sz="1800" dirty="0">
                <a:latin typeface="+mn-lt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70A1BA-2D13-4B6C-B961-D387E00F4A37}"/>
              </a:ext>
            </a:extLst>
          </p:cNvPr>
          <p:cNvSpPr txBox="1">
            <a:spLocks/>
          </p:cNvSpPr>
          <p:nvPr/>
        </p:nvSpPr>
        <p:spPr>
          <a:xfrm>
            <a:off x="7649216" y="993913"/>
            <a:ext cx="3226112" cy="47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  <a:defRPr/>
            </a:pPr>
            <a:r>
              <a:rPr lang="en-AU" sz="2400" i="0" dirty="0">
                <a:solidFill>
                  <a:srgbClr val="16191F"/>
                </a:solidFill>
                <a:effectLst/>
              </a:rPr>
              <a:t>Permissions boundary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6A2D6F-5285-4CE0-95BE-8A3044EF7204}"/>
              </a:ext>
            </a:extLst>
          </p:cNvPr>
          <p:cNvSpPr txBox="1">
            <a:spLocks/>
          </p:cNvSpPr>
          <p:nvPr/>
        </p:nvSpPr>
        <p:spPr>
          <a:xfrm>
            <a:off x="805098" y="4718737"/>
            <a:ext cx="6484944" cy="154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16191F"/>
                </a:solidFill>
              </a:rPr>
              <a:t>Both policies are attached to Alice.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C00000"/>
                </a:solidFill>
              </a:rPr>
              <a:t>Can Alice create a user? 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C00000"/>
                </a:solidFill>
              </a:rPr>
              <a:t>Can Alice create S3 buckets and EC2 instances?</a:t>
            </a: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85075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69" y="331076"/>
            <a:ext cx="5116551" cy="476539"/>
          </a:xfrm>
        </p:spPr>
        <p:txBody>
          <a:bodyPr>
            <a:normAutofit fontScale="90000"/>
          </a:bodyPr>
          <a:lstStyle/>
          <a:p>
            <a:pPr algn="l"/>
            <a:r>
              <a:rPr lang="en-AU" sz="3200" b="1" i="0" dirty="0">
                <a:solidFill>
                  <a:srgbClr val="16191F"/>
                </a:solidFill>
                <a:effectLst/>
              </a:rPr>
              <a:t>Permissions boundary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2F0DDB-0B9D-400C-BD20-516097D69115}"/>
              </a:ext>
            </a:extLst>
          </p:cNvPr>
          <p:cNvSpPr txBox="1">
            <a:spLocks/>
          </p:cNvSpPr>
          <p:nvPr/>
        </p:nvSpPr>
        <p:spPr>
          <a:xfrm>
            <a:off x="336769" y="971550"/>
            <a:ext cx="11842311" cy="923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16191F"/>
                </a:solidFill>
              </a:rPr>
              <a:t>Both answers are NO.</a:t>
            </a:r>
          </a:p>
          <a:p>
            <a:pPr fontAlgn="auto">
              <a:spcAft>
                <a:spcPts val="0"/>
              </a:spcAft>
              <a:buClrTx/>
              <a:buSzTx/>
              <a:defRPr/>
            </a:pPr>
            <a:r>
              <a:rPr lang="en-AU" sz="2200" dirty="0">
                <a:solidFill>
                  <a:srgbClr val="16191F"/>
                </a:solidFill>
              </a:rPr>
              <a:t>Effective permissions are in the intersection of </a:t>
            </a:r>
            <a:r>
              <a:rPr lang="en-US" sz="2200" dirty="0">
                <a:solidFill>
                  <a:srgbClr val="16191F"/>
                </a:solidFill>
              </a:rPr>
              <a:t>Identity-based policies and permissions boundaries. </a:t>
            </a:r>
            <a:endParaRPr lang="en-AU" sz="2200" dirty="0">
              <a:solidFill>
                <a:srgbClr val="16191F"/>
              </a:solidFill>
            </a:endParaRPr>
          </a:p>
          <a:p>
            <a:pPr lvl="1" fontAlgn="auto">
              <a:spcAft>
                <a:spcPts val="0"/>
              </a:spcAft>
              <a:buClrTx/>
              <a:buSzTx/>
              <a:defRPr/>
            </a:pPr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7B8ABE-5D38-42EC-9428-57ADA45FD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519" y="2059274"/>
            <a:ext cx="4419601" cy="40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357997" y="818869"/>
            <a:ext cx="87493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is NOT correct about cloud computing? 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On-demand self service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Broad network access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Resource pooling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Slow elasticity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E929A-2C65-43B6-BF39-AB5A7A3E6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997" y="230606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659966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457859" cy="111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400" dirty="0"/>
              <a:t>[6 marks] Q1: </a:t>
            </a:r>
            <a:r>
              <a:rPr lang="en-US" sz="2400" dirty="0"/>
              <a:t>Name 3 of the keys in a Policy. Explain their role. An example of a key is “Version” that specifies the version of the policy syntax and is normally “Version”: “2012-10-17”</a:t>
            </a:r>
          </a:p>
        </p:txBody>
      </p:sp>
    </p:spTree>
    <p:extLst>
      <p:ext uri="{BB962C8B-B14F-4D97-AF65-F5344CB8AC3E}">
        <p14:creationId xmlns:p14="http://schemas.microsoft.com/office/powerpoint/2010/main" val="22493812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7B3B84-FDE9-4250-98AF-F8F63A52E3D9}"/>
              </a:ext>
            </a:extLst>
          </p:cNvPr>
          <p:cNvSpPr txBox="1">
            <a:spLocks/>
          </p:cNvSpPr>
          <p:nvPr/>
        </p:nvSpPr>
        <p:spPr>
          <a:xfrm>
            <a:off x="728132" y="2277687"/>
            <a:ext cx="11208944" cy="3479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[2 marks] </a:t>
            </a:r>
            <a:r>
              <a:rPr lang="en-US" sz="2400" b="1" dirty="0"/>
              <a:t>Statement</a:t>
            </a:r>
            <a:r>
              <a:rPr lang="en-US" sz="2400" dirty="0"/>
              <a:t>: </a:t>
            </a:r>
            <a:r>
              <a:rPr lang="en-US" sz="2400" dirty="0">
                <a:latin typeface="+mn-lt"/>
              </a:rPr>
              <a:t>represents a permission rule.</a:t>
            </a:r>
            <a:endParaRPr lang="en-US" sz="24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[2 marks] </a:t>
            </a:r>
            <a:r>
              <a:rPr lang="en-US" sz="2400" b="1" dirty="0"/>
              <a:t>Effect</a:t>
            </a:r>
            <a:r>
              <a:rPr lang="en-US" sz="2400" dirty="0"/>
              <a:t>: </a:t>
            </a:r>
            <a:r>
              <a:rPr lang="en-US" sz="2400" dirty="0">
                <a:latin typeface="+mn-lt"/>
              </a:rPr>
              <a:t>what the effect will be when a user requests the specific action—this can be either </a:t>
            </a:r>
            <a:r>
              <a:rPr lang="en-US" sz="2400" b="1" dirty="0">
                <a:latin typeface="+mn-lt"/>
              </a:rPr>
              <a:t>Allow</a:t>
            </a:r>
            <a:r>
              <a:rPr lang="en-US" sz="2400" dirty="0">
                <a:latin typeface="+mn-lt"/>
              </a:rPr>
              <a:t> or </a:t>
            </a:r>
            <a:r>
              <a:rPr lang="en-US" sz="2400" b="1" dirty="0">
                <a:latin typeface="+mn-lt"/>
              </a:rPr>
              <a:t>Deny</a:t>
            </a:r>
            <a:r>
              <a:rPr lang="en-US" sz="2400" dirty="0"/>
              <a:t>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[2 marks] </a:t>
            </a:r>
            <a:r>
              <a:rPr lang="en-US" sz="2400" b="1" dirty="0"/>
              <a:t>Action</a:t>
            </a:r>
            <a:r>
              <a:rPr lang="en-US" sz="2400" dirty="0"/>
              <a:t>: </a:t>
            </a:r>
            <a:r>
              <a:rPr lang="en-US" sz="2400" dirty="0">
                <a:latin typeface="+mn-lt"/>
              </a:rPr>
              <a:t>defines a set of resource operations a user/application is allowed (or denied) to perform.</a:t>
            </a:r>
            <a:endParaRPr lang="en-US" sz="24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[2 marks] </a:t>
            </a:r>
            <a:r>
              <a:rPr lang="en-US" sz="2400" b="1" dirty="0"/>
              <a:t>Resource</a:t>
            </a:r>
            <a:r>
              <a:rPr lang="en-US" sz="2400" dirty="0"/>
              <a:t>: </a:t>
            </a:r>
            <a:r>
              <a:rPr lang="en-US" sz="2400" dirty="0">
                <a:latin typeface="+mn-lt"/>
              </a:rPr>
              <a:t>specifies AWS resources for which a user is allowed or denied to take actions. </a:t>
            </a:r>
            <a:endParaRPr lang="en-AU" sz="240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F549DDF-458A-4210-B50B-BD3C33D7266E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457859" cy="111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400" dirty="0"/>
              <a:t>[6 marks] Q1: </a:t>
            </a:r>
            <a:r>
              <a:rPr lang="en-US" sz="2400" dirty="0"/>
              <a:t>Name 3 of the keys in a Policy. Explain their role. An example of a key is “Version” that specifies the version of the policy syntax and is normally “Version”: “2012-10-17”</a:t>
            </a:r>
          </a:p>
        </p:txBody>
      </p:sp>
    </p:spTree>
    <p:extLst>
      <p:ext uri="{BB962C8B-B14F-4D97-AF65-F5344CB8AC3E}">
        <p14:creationId xmlns:p14="http://schemas.microsoft.com/office/powerpoint/2010/main" val="293027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659202" y="841075"/>
            <a:ext cx="87493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is NOT correct about cloud computing? 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On-demand self service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Broad network access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Resource pooling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Slow elasticity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 </a:t>
            </a:r>
          </a:p>
          <a:p>
            <a:pPr marL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D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6D5CF9-CDE8-426D-919B-DD03F1A7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02" y="252812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1D2A9-45B3-44AC-967A-2ECD2DC3D30D}"/>
              </a:ext>
            </a:extLst>
          </p:cNvPr>
          <p:cNvSpPr txBox="1"/>
          <p:nvPr/>
        </p:nvSpPr>
        <p:spPr>
          <a:xfrm>
            <a:off x="659201" y="3676107"/>
            <a:ext cx="999086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best describes ARN?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a unique ID for AWS S3 buckets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a unique ID for AWS EC2 instances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a unique ID for AWS IAM users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a unique ID for any AWS resources</a:t>
            </a:r>
          </a:p>
        </p:txBody>
      </p:sp>
    </p:spTree>
    <p:extLst>
      <p:ext uri="{BB962C8B-B14F-4D97-AF65-F5344CB8AC3E}">
        <p14:creationId xmlns:p14="http://schemas.microsoft.com/office/powerpoint/2010/main" val="403801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F0EED76-C82B-4BBD-8245-C65B837D8BFE}"/>
              </a:ext>
            </a:extLst>
          </p:cNvPr>
          <p:cNvSpPr txBox="1"/>
          <p:nvPr/>
        </p:nvSpPr>
        <p:spPr>
          <a:xfrm>
            <a:off x="659202" y="841075"/>
            <a:ext cx="87493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is NOT correct about cloud computing? 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On-demand self service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Broad network access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Resource pooling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Slow elasticity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 </a:t>
            </a:r>
          </a:p>
          <a:p>
            <a:pPr marL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D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6D5CF9-CDE8-426D-919B-DD03F1A7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02" y="252812"/>
            <a:ext cx="1867618" cy="5882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600" dirty="0"/>
              <a:t>Part 1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1D2A9-45B3-44AC-967A-2ECD2DC3D30D}"/>
              </a:ext>
            </a:extLst>
          </p:cNvPr>
          <p:cNvSpPr txBox="1"/>
          <p:nvPr/>
        </p:nvSpPr>
        <p:spPr>
          <a:xfrm>
            <a:off x="659201" y="3676107"/>
            <a:ext cx="9990869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Which of the following best describes ARN?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A. a unique ID for AWS S3 buckets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B. a unique ID for AWS EC2 instances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C. a unique ID for AWS IAM users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D. a unique ID for any AWS resources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+mn-lt"/>
              </a:rPr>
              <a:t> </a:t>
            </a:r>
          </a:p>
          <a:p>
            <a:pPr indent="22860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  <a:latin typeface="+mn-lt"/>
              </a:rPr>
              <a:t>Answer: D</a:t>
            </a:r>
          </a:p>
          <a:p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591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5741</Words>
  <Application>Microsoft Office PowerPoint</Application>
  <PresentationFormat>Widescreen</PresentationFormat>
  <Paragraphs>898</Paragraphs>
  <Slides>71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Amazon Ember</vt:lpstr>
      <vt:lpstr>Courier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Week 5 AWS Identity Access Management</vt:lpstr>
      <vt:lpstr>Mid-sem test (5:30pm-6:30pm on 26/08/25)</vt:lpstr>
      <vt:lpstr>Mid-sem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Cybersecurity</vt:lpstr>
      <vt:lpstr>Cybersecurity</vt:lpstr>
      <vt:lpstr>Cryptography</vt:lpstr>
      <vt:lpstr>Cryptography</vt:lpstr>
      <vt:lpstr>Cryptography</vt:lpstr>
      <vt:lpstr>Cryptography today</vt:lpstr>
      <vt:lpstr>Cryptography today</vt:lpstr>
      <vt:lpstr>Cryptography today</vt:lpstr>
      <vt:lpstr>Cryptography today</vt:lpstr>
      <vt:lpstr>Cryptography today</vt:lpstr>
      <vt:lpstr>What is IAM (identity access management)?</vt:lpstr>
      <vt:lpstr>IAM identity</vt:lpstr>
      <vt:lpstr>IAM identity</vt:lpstr>
      <vt:lpstr>IAM role</vt:lpstr>
      <vt:lpstr>How IAM works</vt:lpstr>
      <vt:lpstr>How IAM works</vt:lpstr>
      <vt:lpstr>How IAM works</vt:lpstr>
      <vt:lpstr>Main features of IAM</vt:lpstr>
      <vt:lpstr>Policies and permissions</vt:lpstr>
      <vt:lpstr>PowerPoint Presentation</vt:lpstr>
      <vt:lpstr>Policies and permissions</vt:lpstr>
      <vt:lpstr>Identity-based policy</vt:lpstr>
      <vt:lpstr>Identity-based policy</vt:lpstr>
      <vt:lpstr>AWS managed policy</vt:lpstr>
      <vt:lpstr>AWS managed policy</vt:lpstr>
      <vt:lpstr>AdministratorAccess</vt:lpstr>
      <vt:lpstr>PowerUserAccess</vt:lpstr>
      <vt:lpstr>PowerUserAccess</vt:lpstr>
      <vt:lpstr>PowerPoint Presentation</vt:lpstr>
      <vt:lpstr>PowerPoint Presentation</vt:lpstr>
      <vt:lpstr>AWSCloudTrail_ReadOnlyAccess</vt:lpstr>
      <vt:lpstr>Customer managed policy</vt:lpstr>
      <vt:lpstr>PowerPoint Presentation</vt:lpstr>
      <vt:lpstr>Resource-based policy</vt:lpstr>
      <vt:lpstr>Permissions boundary</vt:lpstr>
      <vt:lpstr>Permissions boundary</vt:lpstr>
      <vt:lpstr>Permissions boundary</vt:lpstr>
      <vt:lpstr>Practice Questions</vt:lpstr>
      <vt:lpstr>Practice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2025-08-19T03:42:45Z</dcterms:created>
  <dcterms:modified xsi:type="dcterms:W3CDTF">2025-08-19T03:42:59Z</dcterms:modified>
  <cp:category/>
</cp:coreProperties>
</file>