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94" r:id="rId1"/>
  </p:sldMasterIdLst>
  <p:notesMasterIdLst>
    <p:notesMasterId r:id="rId83"/>
  </p:notesMasterIdLst>
  <p:handoutMasterIdLst>
    <p:handoutMasterId r:id="rId84"/>
  </p:handoutMasterIdLst>
  <p:sldIdLst>
    <p:sldId id="1344" r:id="rId2"/>
    <p:sldId id="343" r:id="rId3"/>
    <p:sldId id="1360" r:id="rId4"/>
    <p:sldId id="1361" r:id="rId5"/>
    <p:sldId id="1352" r:id="rId6"/>
    <p:sldId id="1363" r:id="rId7"/>
    <p:sldId id="1364" r:id="rId8"/>
    <p:sldId id="1367" r:id="rId9"/>
    <p:sldId id="1362" r:id="rId10"/>
    <p:sldId id="1368" r:id="rId11"/>
    <p:sldId id="1365" r:id="rId12"/>
    <p:sldId id="1369" r:id="rId13"/>
    <p:sldId id="1370" r:id="rId14"/>
    <p:sldId id="1371" r:id="rId15"/>
    <p:sldId id="1372" r:id="rId16"/>
    <p:sldId id="1377" r:id="rId17"/>
    <p:sldId id="1378" r:id="rId18"/>
    <p:sldId id="1379" r:id="rId19"/>
    <p:sldId id="1376" r:id="rId20"/>
    <p:sldId id="1331" r:id="rId21"/>
    <p:sldId id="1388" r:id="rId22"/>
    <p:sldId id="1385" r:id="rId23"/>
    <p:sldId id="1335" r:id="rId24"/>
    <p:sldId id="1420" r:id="rId25"/>
    <p:sldId id="1391" r:id="rId26"/>
    <p:sldId id="1453" r:id="rId27"/>
    <p:sldId id="1418" r:id="rId28"/>
    <p:sldId id="260" r:id="rId29"/>
    <p:sldId id="1421" r:id="rId30"/>
    <p:sldId id="1390" r:id="rId31"/>
    <p:sldId id="1455" r:id="rId32"/>
    <p:sldId id="1389" r:id="rId33"/>
    <p:sldId id="1357" r:id="rId34"/>
    <p:sldId id="1375" r:id="rId35"/>
    <p:sldId id="1382" r:id="rId36"/>
    <p:sldId id="1387" r:id="rId37"/>
    <p:sldId id="1395" r:id="rId38"/>
    <p:sldId id="1460" r:id="rId39"/>
    <p:sldId id="1396" r:id="rId40"/>
    <p:sldId id="1397" r:id="rId41"/>
    <p:sldId id="1457" r:id="rId42"/>
    <p:sldId id="1340" r:id="rId43"/>
    <p:sldId id="1416" r:id="rId44"/>
    <p:sldId id="1392" r:id="rId45"/>
    <p:sldId id="1398" r:id="rId46"/>
    <p:sldId id="1417" r:id="rId47"/>
    <p:sldId id="1399" r:id="rId48"/>
    <p:sldId id="1401" r:id="rId49"/>
    <p:sldId id="1402" r:id="rId50"/>
    <p:sldId id="1403" r:id="rId51"/>
    <p:sldId id="1404" r:id="rId52"/>
    <p:sldId id="1406" r:id="rId53"/>
    <p:sldId id="1405" r:id="rId54"/>
    <p:sldId id="1407" r:id="rId55"/>
    <p:sldId id="1408" r:id="rId56"/>
    <p:sldId id="1409" r:id="rId57"/>
    <p:sldId id="1346" r:id="rId58"/>
    <p:sldId id="1410" r:id="rId59"/>
    <p:sldId id="1347" r:id="rId60"/>
    <p:sldId id="1349" r:id="rId61"/>
    <p:sldId id="1413" r:id="rId62"/>
    <p:sldId id="1412" r:id="rId63"/>
    <p:sldId id="1458" r:id="rId64"/>
    <p:sldId id="1348" r:id="rId65"/>
    <p:sldId id="1414" r:id="rId66"/>
    <p:sldId id="1411" r:id="rId67"/>
    <p:sldId id="1438" r:id="rId68"/>
    <p:sldId id="1459" r:id="rId69"/>
    <p:sldId id="1461" r:id="rId70"/>
    <p:sldId id="1547" r:id="rId71"/>
    <p:sldId id="1548" r:id="rId72"/>
    <p:sldId id="1549" r:id="rId73"/>
    <p:sldId id="1415" r:id="rId74"/>
    <p:sldId id="1343" r:id="rId75"/>
    <p:sldId id="1422" r:id="rId76"/>
    <p:sldId id="443" r:id="rId77"/>
    <p:sldId id="1448" r:id="rId78"/>
    <p:sldId id="1449" r:id="rId79"/>
    <p:sldId id="1450" r:id="rId80"/>
    <p:sldId id="1456" r:id="rId81"/>
    <p:sldId id="1454" r:id="rId82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367A80-E1D0-4283-84A7-6215EC2C7308}">
          <p14:sldIdLst>
            <p14:sldId id="1344"/>
            <p14:sldId id="343"/>
            <p14:sldId id="1360"/>
            <p14:sldId id="1361"/>
            <p14:sldId id="1352"/>
            <p14:sldId id="1363"/>
            <p14:sldId id="1364"/>
            <p14:sldId id="1367"/>
            <p14:sldId id="1362"/>
            <p14:sldId id="1368"/>
            <p14:sldId id="1365"/>
            <p14:sldId id="1369"/>
            <p14:sldId id="1370"/>
            <p14:sldId id="1371"/>
            <p14:sldId id="1372"/>
            <p14:sldId id="1377"/>
            <p14:sldId id="1378"/>
            <p14:sldId id="1379"/>
            <p14:sldId id="1376"/>
            <p14:sldId id="1331"/>
            <p14:sldId id="1388"/>
            <p14:sldId id="1385"/>
            <p14:sldId id="1335"/>
            <p14:sldId id="1420"/>
            <p14:sldId id="1391"/>
            <p14:sldId id="1453"/>
            <p14:sldId id="1418"/>
            <p14:sldId id="260"/>
            <p14:sldId id="1421"/>
            <p14:sldId id="1390"/>
            <p14:sldId id="1455"/>
            <p14:sldId id="1389"/>
            <p14:sldId id="1357"/>
            <p14:sldId id="1375"/>
            <p14:sldId id="1382"/>
            <p14:sldId id="1387"/>
            <p14:sldId id="1395"/>
            <p14:sldId id="1460"/>
            <p14:sldId id="1396"/>
            <p14:sldId id="1397"/>
            <p14:sldId id="1457"/>
            <p14:sldId id="1340"/>
            <p14:sldId id="1416"/>
            <p14:sldId id="1392"/>
            <p14:sldId id="1398"/>
            <p14:sldId id="1417"/>
            <p14:sldId id="1399"/>
            <p14:sldId id="1401"/>
            <p14:sldId id="1402"/>
            <p14:sldId id="1403"/>
            <p14:sldId id="1404"/>
            <p14:sldId id="1406"/>
            <p14:sldId id="1405"/>
            <p14:sldId id="1407"/>
            <p14:sldId id="1408"/>
            <p14:sldId id="1409"/>
            <p14:sldId id="1346"/>
            <p14:sldId id="1410"/>
            <p14:sldId id="1347"/>
            <p14:sldId id="1349"/>
            <p14:sldId id="1413"/>
            <p14:sldId id="1412"/>
            <p14:sldId id="1458"/>
            <p14:sldId id="1348"/>
            <p14:sldId id="1414"/>
            <p14:sldId id="1411"/>
            <p14:sldId id="1438"/>
            <p14:sldId id="1459"/>
            <p14:sldId id="1461"/>
            <p14:sldId id="1547"/>
            <p14:sldId id="1548"/>
            <p14:sldId id="1549"/>
            <p14:sldId id="1415"/>
            <p14:sldId id="1343"/>
            <p14:sldId id="1422"/>
            <p14:sldId id="443"/>
            <p14:sldId id="1448"/>
            <p14:sldId id="1449"/>
            <p14:sldId id="1450"/>
            <p14:sldId id="1456"/>
            <p14:sldId id="14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9900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74" autoAdjust="0"/>
    <p:restoredTop sz="68362" autoAdjust="0"/>
  </p:normalViewPr>
  <p:slideViewPr>
    <p:cSldViewPr snapToGrid="0">
      <p:cViewPr varScale="1">
        <p:scale>
          <a:sx n="88" d="100"/>
          <a:sy n="88" d="100"/>
        </p:scale>
        <p:origin x="1515" y="65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200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20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57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33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82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7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96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9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6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78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04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89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61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71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93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33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6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364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231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283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prstGeom prst="rect">
            <a:avLst/>
          </a:prstGeom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1279080" y="3475800"/>
            <a:ext cx="7042320" cy="3289680"/>
          </a:xfrm>
          <a:prstGeom prst="rect">
            <a:avLst/>
          </a:prstGeom>
        </p:spPr>
        <p:txBody>
          <a:bodyPr>
            <a:noAutofit/>
          </a:bodyPr>
          <a:lstStyle/>
          <a:p>
            <a:pPr fontAlgn="auto">
              <a:spcAft>
                <a:spcPts val="0"/>
              </a:spcAft>
              <a:buClrTx/>
              <a:buSzTx/>
            </a:pPr>
            <a:endParaRPr lang="en-US" dirty="0"/>
          </a:p>
        </p:txBody>
      </p:sp>
      <p:sp>
        <p:nvSpPr>
          <p:cNvPr id="360" name="TextShape 3"/>
          <p:cNvSpPr txBox="1"/>
          <p:nvPr/>
        </p:nvSpPr>
        <p:spPr>
          <a:xfrm>
            <a:off x="5440320" y="6950160"/>
            <a:ext cx="4160520" cy="3646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6068DFF-E21A-4561-867A-339A4A25E644}" type="slidenum">
              <a:rPr lang="en-US" sz="1200" b="0" strike="noStrike" spc="-1">
                <a:latin typeface="Arial"/>
              </a:rPr>
              <a:t>28</a:t>
            </a:fld>
            <a:endParaRPr lang="en-A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6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538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523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38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923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22388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4537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101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8691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091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350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1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185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707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772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2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815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772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052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81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98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54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84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836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922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352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96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9404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160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930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034962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5776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6564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8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678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9121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6780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849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014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0363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705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169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551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4482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447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4101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129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1079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0571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4161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2155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77253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944283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490644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491566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79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9435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9164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980141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81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9801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6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xample1.com/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3-ap-northeast-1.amazonaws.com/dynamodb-local-tokyo/dynamodb_local_latest.tar.gz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812FA-7938-534A-A788-A42161393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W</a:t>
            </a:r>
            <a:r>
              <a:rPr lang="en-US" altLang="zh-CN" sz="4000" dirty="0">
                <a:solidFill>
                  <a:schemeClr val="bg2"/>
                </a:solidFill>
              </a:rPr>
              <a:t>eek 4 </a:t>
            </a:r>
            <a:r>
              <a:rPr lang="en-US" sz="4000" dirty="0">
                <a:solidFill>
                  <a:schemeClr val="bg2"/>
                </a:solidFill>
              </a:rPr>
              <a:t>AWS S3 </a:t>
            </a:r>
            <a:r>
              <a:rPr lang="en-US" sz="4000">
                <a:solidFill>
                  <a:schemeClr val="bg2"/>
                </a:solidFill>
              </a:rPr>
              <a:t>and DynamoDB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97D37-585A-944D-9149-54D6FAD95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Dr </a:t>
            </a:r>
            <a:r>
              <a:rPr lang="en-US" sz="1800" dirty="0" err="1"/>
              <a:t>Zhi</a:t>
            </a:r>
            <a:r>
              <a:rPr lang="en-US" sz="1800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4244864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4" y="198782"/>
            <a:ext cx="2084641" cy="722184"/>
          </a:xfrm>
        </p:spPr>
        <p:txBody>
          <a:bodyPr>
            <a:norm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29" y="920966"/>
            <a:ext cx="10334119" cy="5459956"/>
          </a:xfrm>
        </p:spPr>
        <p:txBody>
          <a:bodyPr>
            <a:normAutofit/>
          </a:bodyPr>
          <a:lstStyle/>
          <a:p>
            <a:r>
              <a:rPr lang="en-US" sz="2400" b="1" dirty="0"/>
              <a:t>How to identify an object? </a:t>
            </a:r>
            <a:r>
              <a:rPr lang="en-US" sz="2400" dirty="0"/>
              <a:t>object key + version ID (if enabled)</a:t>
            </a:r>
          </a:p>
          <a:p>
            <a:pPr lvl="1"/>
            <a:r>
              <a:rPr lang="en-US" dirty="0"/>
              <a:t>Object key is a string specifying the object’s location and name, e.g., </a:t>
            </a:r>
            <a:r>
              <a:rPr lang="en-US" i="1" dirty="0"/>
              <a:t>cits5503-123456-lecture/subdir/sunset.jpg</a:t>
            </a:r>
          </a:p>
          <a:p>
            <a:pPr lvl="1"/>
            <a:endParaRPr lang="en-US" i="1" dirty="0"/>
          </a:p>
          <a:p>
            <a:pPr lvl="1"/>
            <a:r>
              <a:rPr lang="en-US" dirty="0"/>
              <a:t>Version ID: denotes a specific version of an object, e.g., </a:t>
            </a:r>
            <a:r>
              <a:rPr lang="en-AU" dirty="0"/>
              <a:t>v1AbCdEfGhIjKlMnOpQrStUvWxYz1234567890</a:t>
            </a:r>
          </a:p>
          <a:p>
            <a:pPr lvl="1"/>
            <a:endParaRPr lang="en-AU" dirty="0"/>
          </a:p>
          <a:p>
            <a:pPr lvl="1"/>
            <a:r>
              <a:rPr lang="en-US" dirty="0"/>
              <a:t>A combination of an object key and version ID uniquely identifies a specific version of an object in a bucket.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45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4"/>
            <a:ext cx="44788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Object ownership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7B6CEF-C272-4DEB-8F71-58692C37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067" y="4924028"/>
            <a:ext cx="8733422" cy="752475"/>
          </a:xfrm>
        </p:spPr>
        <p:txBody>
          <a:bodyPr>
            <a:normAutofit/>
          </a:bodyPr>
          <a:lstStyle/>
          <a:p>
            <a:r>
              <a:rPr lang="en-US" sz="2400" dirty="0"/>
              <a:t>Bucket ACLs are old access-control mechanism for buckets.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209D39-AADD-4B9F-9FE2-8A923A64A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067" y="1271001"/>
            <a:ext cx="8519413" cy="34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5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4"/>
            <a:ext cx="930723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i="0" dirty="0">
                <a:solidFill>
                  <a:srgbClr val="16191F"/>
                </a:solidFill>
                <a:effectLst/>
              </a:rPr>
              <a:t>Block Public Access settings for this bucket</a:t>
            </a:r>
            <a:endParaRPr lang="en-US" sz="6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E9E62-9DDA-49E5-8409-C3C3C40DF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84" y="910859"/>
            <a:ext cx="7554379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2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5"/>
            <a:ext cx="9307230" cy="451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i="0" dirty="0">
                <a:effectLst/>
              </a:rPr>
              <a:t>Block Public Access settings for this bucket</a:t>
            </a:r>
            <a:endParaRPr lang="en-US" sz="6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3B520-6C2C-4E7E-A166-09D546332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0" y="772185"/>
            <a:ext cx="6410408" cy="40756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EA5AC8-3FF7-4A3B-9657-E8B91F013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62" y="4847838"/>
            <a:ext cx="6749075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87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5"/>
            <a:ext cx="9307230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Bucket versioning</a:t>
            </a:r>
            <a:endParaRPr lang="en-US" sz="20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78215-B93E-43E1-A513-DFA074F80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906" y="1466576"/>
            <a:ext cx="7544853" cy="21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86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534541" y="351031"/>
            <a:ext cx="2381247" cy="635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effectLst/>
              </a:rPr>
              <a:t>Tags</a:t>
            </a:r>
            <a:endParaRPr lang="en-US" sz="205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50C713-58CE-4493-8000-AFD5133B2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41" y="4093643"/>
            <a:ext cx="7926119" cy="1852856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Tags are key-value pairs that provide customized label to track costs from buckets, e.g.,</a:t>
            </a:r>
          </a:p>
          <a:p>
            <a:pPr lvl="1"/>
            <a:r>
              <a:rPr lang="en-US" sz="2600" dirty="0"/>
              <a:t>If a bucket is tagged as cits5503/lectures, ‘cits5503’ is a key and ‘lectures’ is a value. </a:t>
            </a:r>
          </a:p>
          <a:p>
            <a:pPr lvl="1"/>
            <a:r>
              <a:rPr lang="en-US" sz="2600" dirty="0"/>
              <a:t>If another bucket is tagged as cits5503/labs, ‘cits5503’ is a key and ‘labs’ is a value. 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47B608-121F-4740-A9A0-3E2BB9682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559" y="1168400"/>
            <a:ext cx="8178199" cy="25611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FB0841-5AC9-411F-A911-4C43C47D4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0660" y="4366365"/>
            <a:ext cx="2716966" cy="130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58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555885" y="247402"/>
            <a:ext cx="3773145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Default encryption</a:t>
            </a:r>
            <a:endParaRPr lang="en-US" sz="81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22F50-50CE-4DAE-A672-AD8F22F9C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644" y="1613469"/>
            <a:ext cx="7991641" cy="390950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2C23AB-0D0E-40E4-8F58-2FC51766B584}"/>
              </a:ext>
            </a:extLst>
          </p:cNvPr>
          <p:cNvCxnSpPr>
            <a:cxnSpLocks/>
          </p:cNvCxnSpPr>
          <p:nvPr/>
        </p:nvCxnSpPr>
        <p:spPr>
          <a:xfrm>
            <a:off x="2075644" y="2258568"/>
            <a:ext cx="473663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054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555885" y="161137"/>
            <a:ext cx="3773145" cy="66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Default encryption</a:t>
            </a:r>
            <a:endParaRPr lang="en-US" sz="815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50C713-58CE-4493-8000-AFD5133B2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85" y="828135"/>
            <a:ext cx="10954797" cy="4464449"/>
          </a:xfrm>
        </p:spPr>
        <p:txBody>
          <a:bodyPr>
            <a:normAutofit/>
          </a:bodyPr>
          <a:lstStyle/>
          <a:p>
            <a:r>
              <a:rPr lang="en-US" sz="2400" b="1" dirty="0"/>
              <a:t>Server-side encryption with S3 managed keys (SSE-S3): </a:t>
            </a:r>
            <a:r>
              <a:rPr lang="en-US" sz="2400" dirty="0"/>
              <a:t>S3 manages the encryption keys (AES-256 encryption) used to encrypt and decrypt objects. </a:t>
            </a:r>
          </a:p>
          <a:p>
            <a:r>
              <a:rPr lang="en-US" sz="2400" b="1" dirty="0"/>
              <a:t>Server-side encryption with AWS Key Management Service keys (SSE-KMS): </a:t>
            </a:r>
            <a:r>
              <a:rPr lang="en-US" sz="2400" dirty="0"/>
              <a:t>It uses KMS to manage the encryption keys for each object stored in the bucket.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508332-97D5-40B1-8EBC-D43A4D0B1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991" y="2595447"/>
            <a:ext cx="6621133" cy="336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58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555885" y="247402"/>
            <a:ext cx="3773145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Default encryption</a:t>
            </a:r>
            <a:endParaRPr lang="en-US" sz="815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50C713-58CE-4493-8000-AFD5133B2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85" y="1183316"/>
            <a:ext cx="10954797" cy="4464449"/>
          </a:xfrm>
        </p:spPr>
        <p:txBody>
          <a:bodyPr>
            <a:normAutofit/>
          </a:bodyPr>
          <a:lstStyle/>
          <a:p>
            <a:r>
              <a:rPr lang="en-US" sz="2400" dirty="0"/>
              <a:t>Server-side encryption with S3 managed keys (SSE-S3): S3 manages the encryption keys (AES-256 encryption) used to encrypt and decrypt objects. </a:t>
            </a:r>
          </a:p>
          <a:p>
            <a:r>
              <a:rPr lang="en-US" sz="2400" dirty="0"/>
              <a:t>Server-side encryption with AWS Key Management Service keys (SSE-KMS): It uses KMS to manage the encryption keys for each object stored in the bucket. </a:t>
            </a:r>
          </a:p>
          <a:p>
            <a:r>
              <a:rPr lang="en-US" sz="2400" b="1" dirty="0"/>
              <a:t>Dual-layer server-side encryption with AWS KMS (DSSE-KMS): </a:t>
            </a:r>
            <a:r>
              <a:rPr lang="en-US" sz="2400" dirty="0"/>
              <a:t>It is a combination of SSE-S3 and SSE-KMS. </a:t>
            </a:r>
          </a:p>
        </p:txBody>
      </p:sp>
    </p:spTree>
    <p:extLst>
      <p:ext uri="{BB962C8B-B14F-4D97-AF65-F5344CB8AC3E}">
        <p14:creationId xmlns:p14="http://schemas.microsoft.com/office/powerpoint/2010/main" val="318364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89467" y="125669"/>
            <a:ext cx="2381247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Object lock</a:t>
            </a:r>
            <a:endParaRPr lang="en-US" sz="205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BBFA3A-B137-45FE-B541-8451C0547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090" y="1256997"/>
            <a:ext cx="7687748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2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2784-199A-4366-8059-4B353600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15" y="1683011"/>
            <a:ext cx="7765322" cy="1508059"/>
          </a:xfrm>
        </p:spPr>
        <p:txBody>
          <a:bodyPr>
            <a:normAutofit/>
          </a:bodyPr>
          <a:lstStyle/>
          <a:p>
            <a:r>
              <a:rPr lang="en-AU" sz="2800" i="0" dirty="0">
                <a:solidFill>
                  <a:srgbClr val="000000"/>
                </a:solidFill>
                <a:effectLst/>
              </a:rPr>
              <a:t>Amazon S3 </a:t>
            </a:r>
          </a:p>
          <a:p>
            <a:r>
              <a:rPr lang="en-AU" dirty="0">
                <a:solidFill>
                  <a:srgbClr val="000000"/>
                </a:solidFill>
              </a:rPr>
              <a:t>Amazon DynamoDB</a:t>
            </a:r>
          </a:p>
          <a:p>
            <a:r>
              <a:rPr lang="en-AU" dirty="0">
                <a:solidFill>
                  <a:srgbClr val="000000"/>
                </a:solidFill>
              </a:rPr>
              <a:t>Mid-semester Test</a:t>
            </a:r>
            <a:endParaRPr lang="en-AU" dirty="0"/>
          </a:p>
          <a:p>
            <a:pPr marL="27675" indent="0">
              <a:buNone/>
            </a:pP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415" y="217593"/>
            <a:ext cx="3258393" cy="9941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3200" b="1" dirty="0"/>
              <a:t>Overview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303945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9" y="158344"/>
            <a:ext cx="4286693" cy="558438"/>
          </a:xfrm>
        </p:spPr>
        <p:txBody>
          <a:bodyPr>
            <a:normAutofit/>
          </a:bodyPr>
          <a:lstStyle/>
          <a:p>
            <a:r>
              <a:rPr lang="en-US" sz="3200" b="1" dirty="0"/>
              <a:t>Configure a bucket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07ECB5-E6DB-4384-BB15-F4853E88E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88" y="841427"/>
            <a:ext cx="7186191" cy="258757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52F88FA0-B686-4499-94A7-F42B9D0B46F3}"/>
              </a:ext>
            </a:extLst>
          </p:cNvPr>
          <p:cNvSpPr/>
          <p:nvPr/>
        </p:nvSpPr>
        <p:spPr>
          <a:xfrm>
            <a:off x="4285982" y="2817601"/>
            <a:ext cx="3757005" cy="73604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EDC35F8-A780-48E1-8976-7C6FE42A7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888" y="3576320"/>
            <a:ext cx="9384173" cy="161549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 dirty="0"/>
              <a:t>ARN: </a:t>
            </a:r>
            <a:r>
              <a:rPr lang="en-US" sz="2400" dirty="0"/>
              <a:t>a unique ID for any AWS resources, such as S3 buckets, EC2 instances and IAM users.</a:t>
            </a:r>
          </a:p>
          <a:p>
            <a:pPr>
              <a:defRPr/>
            </a:pPr>
            <a:r>
              <a:rPr lang="en-AU" sz="2400" dirty="0"/>
              <a:t>ARN is needed when configuring a bucket policy</a:t>
            </a:r>
          </a:p>
          <a:p>
            <a:pPr lvl="1"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8072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9" y="158344"/>
            <a:ext cx="4286693" cy="558438"/>
          </a:xfrm>
        </p:spPr>
        <p:txBody>
          <a:bodyPr>
            <a:normAutofit/>
          </a:bodyPr>
          <a:lstStyle/>
          <a:p>
            <a:r>
              <a:rPr lang="en-US" sz="3200" b="1" dirty="0"/>
              <a:t>Configure a bucket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2577008"/>
            <a:ext cx="9221487" cy="32816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Properties</a:t>
            </a:r>
          </a:p>
          <a:p>
            <a:pPr lvl="1">
              <a:defRPr/>
            </a:pPr>
            <a:r>
              <a:rPr lang="en-AU" dirty="0"/>
              <a:t>Bucket versioning </a:t>
            </a:r>
          </a:p>
          <a:p>
            <a:pPr lvl="1">
              <a:defRPr/>
            </a:pPr>
            <a:r>
              <a:rPr lang="en-AU" dirty="0"/>
              <a:t>Tags</a:t>
            </a:r>
          </a:p>
          <a:p>
            <a:pPr lvl="1">
              <a:defRPr/>
            </a:pPr>
            <a:r>
              <a:rPr lang="en-AU" i="0" u="none" strike="noStrike" dirty="0">
                <a:solidFill>
                  <a:srgbClr val="16191F"/>
                </a:solidFill>
                <a:effectLst/>
              </a:rPr>
              <a:t>Default encryption</a:t>
            </a:r>
            <a:endParaRPr lang="en-AU" dirty="0"/>
          </a:p>
          <a:p>
            <a:pPr lvl="1">
              <a:defRPr/>
            </a:pPr>
            <a:r>
              <a:rPr lang="en-AU" i="0" u="none" strike="noStrike" dirty="0">
                <a:solidFill>
                  <a:srgbClr val="16191F"/>
                </a:solidFill>
                <a:effectLst/>
              </a:rPr>
              <a:t>Object Lock</a:t>
            </a:r>
            <a:endParaRPr lang="en-AU" dirty="0"/>
          </a:p>
          <a:p>
            <a:pPr lvl="1">
              <a:defRPr/>
            </a:pPr>
            <a:r>
              <a:rPr lang="en-AU" b="1" i="0" u="none" strike="noStrike" dirty="0">
                <a:solidFill>
                  <a:srgbClr val="16191F"/>
                </a:solidFill>
                <a:effectLst/>
              </a:rPr>
              <a:t>Server access logging</a:t>
            </a:r>
          </a:p>
          <a:p>
            <a:pPr lvl="2">
              <a:defRPr/>
            </a:pPr>
            <a:r>
              <a:rPr lang="en-AU" sz="2400" dirty="0">
                <a:solidFill>
                  <a:srgbClr val="16191F"/>
                </a:solidFill>
              </a:rPr>
              <a:t>Provides </a:t>
            </a:r>
            <a:r>
              <a:rPr lang="en-US" sz="2400" i="0" dirty="0">
                <a:solidFill>
                  <a:srgbClr val="16191F"/>
                </a:solidFill>
                <a:effectLst/>
              </a:rPr>
              <a:t>records for the requests that are made to a bucket.</a:t>
            </a:r>
            <a:endParaRPr lang="en-AU" sz="2400" i="0" u="none" strike="noStrike" dirty="0">
              <a:solidFill>
                <a:srgbClr val="16191F"/>
              </a:solidFill>
              <a:effectLst/>
            </a:endParaRPr>
          </a:p>
          <a:p>
            <a:pPr lvl="1">
              <a:defRPr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CA561-A124-48A9-A0E6-556D202F2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9" y="1030767"/>
            <a:ext cx="9221487" cy="127652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5D91B09-CE21-4AA0-8E3F-E9E5719DA14A}"/>
              </a:ext>
            </a:extLst>
          </p:cNvPr>
          <p:cNvSpPr/>
          <p:nvPr/>
        </p:nvSpPr>
        <p:spPr>
          <a:xfrm>
            <a:off x="1828800" y="1645920"/>
            <a:ext cx="1036320" cy="73757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764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9" y="158344"/>
            <a:ext cx="4286693" cy="634136"/>
          </a:xfrm>
        </p:spPr>
        <p:txBody>
          <a:bodyPr>
            <a:normAutofit/>
          </a:bodyPr>
          <a:lstStyle/>
          <a:p>
            <a:r>
              <a:rPr lang="en-US" sz="3200" b="1" dirty="0"/>
              <a:t>Configure a bucket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2545582"/>
            <a:ext cx="10645391" cy="12765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 dirty="0"/>
              <a:t>Permissions</a:t>
            </a:r>
          </a:p>
          <a:p>
            <a:pPr lvl="1">
              <a:defRPr/>
            </a:pPr>
            <a:r>
              <a:rPr lang="en-US" altLang="zh-CN" sz="2000" dirty="0"/>
              <a:t>Bucket policy</a:t>
            </a:r>
            <a:endParaRPr lang="en-AU" sz="2000" dirty="0"/>
          </a:p>
          <a:p>
            <a:pPr lvl="1"/>
            <a:r>
              <a:rPr lang="en-AU" sz="2000" dirty="0"/>
              <a:t>CORS (Cross-origin resource sharing) policy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CA561-A124-48A9-A0E6-556D202F2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9" y="1030767"/>
            <a:ext cx="9221487" cy="127652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40588B2-86D5-41D2-A832-DBD69AC843E7}"/>
              </a:ext>
            </a:extLst>
          </p:cNvPr>
          <p:cNvSpPr/>
          <p:nvPr/>
        </p:nvSpPr>
        <p:spPr>
          <a:xfrm>
            <a:off x="2922788" y="1569720"/>
            <a:ext cx="1036320" cy="73757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236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69" y="154435"/>
            <a:ext cx="4085631" cy="755087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B33008-DCB2-4FF8-9DBE-95FC43D1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768" y="909522"/>
            <a:ext cx="11204257" cy="21318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Secure access to buckets and their objects</a:t>
            </a:r>
            <a:endParaRPr lang="en-AU" sz="2400" dirty="0"/>
          </a:p>
          <a:p>
            <a:pPr lvl="1">
              <a:defRPr/>
            </a:pPr>
            <a:r>
              <a:rPr lang="en-AU" altLang="zh-CN" dirty="0"/>
              <a:t>For unauthenticated users, access is denied</a:t>
            </a:r>
          </a:p>
          <a:p>
            <a:pPr lvl="1">
              <a:defRPr/>
            </a:pPr>
            <a:r>
              <a:rPr lang="en-AU" dirty="0"/>
              <a:t>For authenticated users, access is dependent on their permissions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619918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69" y="154435"/>
            <a:ext cx="4085631" cy="755087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B33008-DCB2-4FF8-9DBE-95FC43D1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769" y="942744"/>
            <a:ext cx="9328191" cy="75508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Secure access to buckets and their objects</a:t>
            </a:r>
            <a:endParaRPr lang="en-AU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E63C46-73C8-4F3F-BF2A-DC001CC3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566" y="1982170"/>
            <a:ext cx="5317534" cy="38034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6C6692-A552-4719-B9E7-9FD70AF88D12}"/>
              </a:ext>
            </a:extLst>
          </p:cNvPr>
          <p:cNvSpPr txBox="1"/>
          <p:nvPr/>
        </p:nvSpPr>
        <p:spPr>
          <a:xfrm>
            <a:off x="384769" y="1819334"/>
            <a:ext cx="6016031" cy="383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Version</a:t>
            </a:r>
            <a:r>
              <a:rPr lang="en-US" sz="1800" dirty="0">
                <a:latin typeface="+mn-lt"/>
              </a:rPr>
              <a:t>: indicates the language version of the policy language.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Statement</a:t>
            </a:r>
            <a:r>
              <a:rPr lang="en-US" sz="1800" dirty="0">
                <a:latin typeface="+mn-lt"/>
              </a:rPr>
              <a:t>: represents a permission rule.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Effect</a:t>
            </a:r>
            <a:r>
              <a:rPr lang="en-US" sz="1800" dirty="0">
                <a:latin typeface="+mn-lt"/>
              </a:rPr>
              <a:t>: what the effect will be when a user requests a specific action—this can be either </a:t>
            </a:r>
            <a:r>
              <a:rPr lang="en-US" sz="1800" b="1" dirty="0">
                <a:latin typeface="+mn-lt"/>
              </a:rPr>
              <a:t>’Allow</a:t>
            </a:r>
            <a:r>
              <a:rPr lang="en-US" sz="1800" dirty="0">
                <a:latin typeface="+mn-lt"/>
              </a:rPr>
              <a:t>’ or </a:t>
            </a:r>
            <a:r>
              <a:rPr lang="en-US" sz="1800" b="1" dirty="0">
                <a:latin typeface="+mn-lt"/>
              </a:rPr>
              <a:t>’Deny</a:t>
            </a:r>
            <a:r>
              <a:rPr lang="en-US" sz="1800" dirty="0">
                <a:latin typeface="+mn-lt"/>
              </a:rPr>
              <a:t>’.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Principal</a:t>
            </a:r>
            <a:r>
              <a:rPr lang="en-US" sz="1800" dirty="0">
                <a:latin typeface="+mn-lt"/>
              </a:rPr>
              <a:t>: refers to a set of users/applications that have allowed (or denied) access to the actions and resources below.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Action</a:t>
            </a:r>
            <a:r>
              <a:rPr lang="en-US" sz="1800" dirty="0">
                <a:latin typeface="+mn-lt"/>
              </a:rPr>
              <a:t>: defines a set of resource operations a principal is allowed (or denied) to perform.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Resource</a:t>
            </a:r>
            <a:r>
              <a:rPr lang="en-US" sz="1800" dirty="0">
                <a:latin typeface="+mn-lt"/>
              </a:rPr>
              <a:t>: specifies AWS resources for which a principal is allowed (or denied) to take actions. ARN identifies the bucket.</a:t>
            </a:r>
          </a:p>
        </p:txBody>
      </p:sp>
    </p:spTree>
    <p:extLst>
      <p:ext uri="{BB962C8B-B14F-4D97-AF65-F5344CB8AC3E}">
        <p14:creationId xmlns:p14="http://schemas.microsoft.com/office/powerpoint/2010/main" val="801700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54" y="332509"/>
            <a:ext cx="4085631" cy="674388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19275-73F5-4D28-9A14-BE237B909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07798"/>
            <a:ext cx="5375162" cy="56424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449106-F9EC-4809-94AB-85E9426DB0BB}"/>
              </a:ext>
            </a:extLst>
          </p:cNvPr>
          <p:cNvSpPr txBox="1"/>
          <p:nvPr/>
        </p:nvSpPr>
        <p:spPr>
          <a:xfrm>
            <a:off x="543554" y="1507863"/>
            <a:ext cx="5800096" cy="2799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 optional identifier for the policy, denoting a unique name for the policy.</a:t>
            </a:r>
          </a:p>
          <a:p>
            <a:pPr algn="l"/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Sid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An optional identifier for the statement, denoting a unique name for the statement.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s3:GetObject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Allows users to read objects in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s3:GetBucketLocation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retrieve the bucket's region.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s3:ListBucket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Allows users to list the objects in the bucket.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9A77F8-E3EB-48F8-810B-2791E5CA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54" y="4664288"/>
            <a:ext cx="5306684" cy="68584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AU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What is the difference between the two ARNs in the Resource field?</a:t>
            </a:r>
          </a:p>
        </p:txBody>
      </p:sp>
    </p:spTree>
    <p:extLst>
      <p:ext uri="{BB962C8B-B14F-4D97-AF65-F5344CB8AC3E}">
        <p14:creationId xmlns:p14="http://schemas.microsoft.com/office/powerpoint/2010/main" val="1337424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54" y="332509"/>
            <a:ext cx="4085631" cy="674388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19275-73F5-4D28-9A14-BE237B909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07798"/>
            <a:ext cx="5375162" cy="56424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449106-F9EC-4809-94AB-85E9426DB0BB}"/>
              </a:ext>
            </a:extLst>
          </p:cNvPr>
          <p:cNvSpPr txBox="1"/>
          <p:nvPr/>
        </p:nvSpPr>
        <p:spPr>
          <a:xfrm>
            <a:off x="543554" y="1507863"/>
            <a:ext cx="5800096" cy="2799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 optional identifier for the policy, denoting a unique name for the policy.</a:t>
            </a:r>
          </a:p>
          <a:p>
            <a:pPr algn="l"/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Sid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An optional identifier for the statement, denoting a unique name for the statement.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s3:GetObject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Allows users to read objects in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s3:GetBucketLocation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retrieve the bucket's region.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s3:ListBucket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Allows users to list the objects in the bucket.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9A77F8-E3EB-48F8-810B-2791E5CA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54" y="4664288"/>
            <a:ext cx="5552446" cy="158591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AU" sz="1800" dirty="0">
                <a:solidFill>
                  <a:srgbClr val="FF0000"/>
                </a:solidFill>
              </a:rPr>
              <a:t>What is the difference between the two ARNs in the Resource field?</a:t>
            </a:r>
          </a:p>
          <a:p>
            <a:pPr marL="0" indent="0">
              <a:buNone/>
              <a:defRPr/>
            </a:pPr>
            <a:r>
              <a:rPr lang="en-AU" sz="1800" dirty="0"/>
              <a:t>First ARN: refers to all the objects within the bucket.</a:t>
            </a:r>
          </a:p>
          <a:p>
            <a:pPr marL="0" indent="0">
              <a:buNone/>
              <a:defRPr/>
            </a:pPr>
            <a:r>
              <a:rPr lang="en-AU" sz="1800" dirty="0"/>
              <a:t>Second ARN: refers to the bucket itself.</a:t>
            </a:r>
          </a:p>
        </p:txBody>
      </p:sp>
    </p:spTree>
    <p:extLst>
      <p:ext uri="{BB962C8B-B14F-4D97-AF65-F5344CB8AC3E}">
        <p14:creationId xmlns:p14="http://schemas.microsoft.com/office/powerpoint/2010/main" val="5369074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54" y="332509"/>
            <a:ext cx="4085631" cy="674388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policy: practice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9DF7E6-9180-4785-A1DA-AB17D3E4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55" y="1257039"/>
            <a:ext cx="5306684" cy="158591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 dirty="0"/>
              <a:t>What does this code snippet do?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B2C260-8313-41B1-923D-5DD7F7C6C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682" y="525242"/>
            <a:ext cx="5306684" cy="580751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EBBA19-6D43-4637-A937-97FA20B033AC}"/>
              </a:ext>
            </a:extLst>
          </p:cNvPr>
          <p:cNvSpPr txBox="1">
            <a:spLocks/>
          </p:cNvSpPr>
          <p:nvPr/>
        </p:nvSpPr>
        <p:spPr>
          <a:xfrm>
            <a:off x="543554" y="2159171"/>
            <a:ext cx="5306684" cy="189183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192.0.2.0 is an </a:t>
            </a:r>
            <a:r>
              <a:rPr lang="en-AU" sz="2400" dirty="0"/>
              <a:t>Internet Protocol Version 4 address</a:t>
            </a:r>
            <a:r>
              <a:rPr lang="en-US" sz="2400" dirty="0"/>
              <a:t>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An IPv4 (</a:t>
            </a:r>
            <a:r>
              <a:rPr lang="en-AU" sz="2400" dirty="0"/>
              <a:t>Internet Protocol version 4</a:t>
            </a:r>
            <a:r>
              <a:rPr lang="en-US" sz="2400" dirty="0"/>
              <a:t>) address has 4 bytes (32 bits) separated by periods.</a:t>
            </a:r>
          </a:p>
        </p:txBody>
      </p:sp>
    </p:spTree>
    <p:extLst>
      <p:ext uri="{BB962C8B-B14F-4D97-AF65-F5344CB8AC3E}">
        <p14:creationId xmlns:p14="http://schemas.microsoft.com/office/powerpoint/2010/main" val="2481580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64C18F-34B5-47C9-9BE5-2FC18E74D209}"/>
              </a:ext>
            </a:extLst>
          </p:cNvPr>
          <p:cNvSpPr txBox="1">
            <a:spLocks/>
          </p:cNvSpPr>
          <p:nvPr/>
        </p:nvSpPr>
        <p:spPr>
          <a:xfrm>
            <a:off x="512006" y="466412"/>
            <a:ext cx="6834192" cy="66642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3200" b="1" dirty="0">
                <a:latin typeface="+mn-lt"/>
                <a:ea typeface="+mn-ea"/>
                <a:cs typeface="+mn-cs"/>
              </a:rPr>
              <a:t>CIDR (</a:t>
            </a:r>
            <a:r>
              <a:rPr lang="en-AU" sz="3200" b="1" dirty="0">
                <a:latin typeface="+mn-lt"/>
                <a:ea typeface="+mn-ea"/>
                <a:cs typeface="+mn-cs"/>
              </a:rPr>
              <a:t>Classless Inter-Domain Routing)</a:t>
            </a:r>
            <a:endParaRPr lang="en-US" sz="3200" b="1" dirty="0">
              <a:latin typeface="+mn-lt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66830E-56EA-40A3-9619-80DC1A4C7493}"/>
              </a:ext>
            </a:extLst>
          </p:cNvPr>
          <p:cNvSpPr txBox="1">
            <a:spLocks/>
          </p:cNvSpPr>
          <p:nvPr/>
        </p:nvSpPr>
        <p:spPr>
          <a:xfrm>
            <a:off x="512006" y="1308383"/>
            <a:ext cx="11432344" cy="13025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CIDR is a notation to represent IP addresses and their associated subnet masks.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In CIDR notation, an IPv4 address (e.g., </a:t>
            </a: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192.0.2.0/24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) is followed by a slash ("/") and a number. This number represents the bit length of the network portion of the IP address. </a:t>
            </a:r>
          </a:p>
          <a:p>
            <a:pPr fontAlgn="auto">
              <a:spcAft>
                <a:spcPts val="0"/>
              </a:spcAft>
              <a:buClrTx/>
              <a:buSzTx/>
            </a:pPr>
            <a:endParaRPr 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651" y="592725"/>
            <a:ext cx="4085631" cy="674388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policy: practice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9DF7E6-9180-4785-A1DA-AB17D3E4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51" y="2151560"/>
            <a:ext cx="5731349" cy="32553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 dirty="0"/>
              <a:t>T</a:t>
            </a:r>
            <a:r>
              <a:rPr lang="en-US" sz="2400" dirty="0"/>
              <a:t>his policy allows </a:t>
            </a:r>
            <a:r>
              <a:rPr lang="en-US" altLang="zh-CN" sz="2400" dirty="0"/>
              <a:t>two operations</a:t>
            </a:r>
            <a:r>
              <a:rPr lang="en-US" sz="2400" dirty="0"/>
              <a:t> to the bucket named "cits5503-123456-lecture" and its contents from IP addresses within the "192.0.2.0/24" range. This range covers all IP addresses from 192.0.2.0 to 192.0.2.255, inclusive.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olidFill>
                  <a:srgbClr val="FF0000"/>
                </a:solidFill>
              </a:rPr>
              <a:t>What does 192.0.2.0/16 mean?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B2C260-8313-41B1-923D-5DD7F7C6C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92725"/>
            <a:ext cx="5306684" cy="580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38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5" y="169182"/>
            <a:ext cx="3668486" cy="728889"/>
          </a:xfrm>
        </p:spPr>
        <p:txBody>
          <a:bodyPr>
            <a:normAutofit/>
          </a:bodyPr>
          <a:lstStyle/>
          <a:p>
            <a:r>
              <a:rPr lang="en-US" sz="3200" b="1" dirty="0"/>
              <a:t>Cloud storage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D44173-31C4-4881-B751-197F37614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30" y="1102471"/>
            <a:ext cx="6408232" cy="367165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AA0D5-F9E0-4C8D-9ACF-0D2B27A38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339" y="5069644"/>
            <a:ext cx="9450210" cy="1430547"/>
          </a:xfrm>
        </p:spPr>
        <p:txBody>
          <a:bodyPr>
            <a:normAutofit/>
          </a:bodyPr>
          <a:lstStyle/>
          <a:p>
            <a:r>
              <a:rPr lang="en-US" sz="2400" dirty="0"/>
              <a:t>Cloud storage, provided by a third-party cloud provider allows customers to store and access data over the internet. </a:t>
            </a:r>
          </a:p>
          <a:p>
            <a:r>
              <a:rPr lang="en-US" sz="2400" dirty="0"/>
              <a:t>Examples: Dropbox, Google drive, iCloud, Amazon S3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994834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69" y="154435"/>
            <a:ext cx="4085631" cy="963166"/>
          </a:xfrm>
        </p:spPr>
        <p:txBody>
          <a:bodyPr>
            <a:normAutofit/>
          </a:bodyPr>
          <a:lstStyle/>
          <a:p>
            <a:r>
              <a:rPr lang="en-US" sz="3200" b="1" dirty="0"/>
              <a:t>Common S3 actions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3A80E-7094-4A08-9125-65D532453951}"/>
              </a:ext>
            </a:extLst>
          </p:cNvPr>
          <p:cNvSpPr txBox="1"/>
          <p:nvPr/>
        </p:nvSpPr>
        <p:spPr>
          <a:xfrm>
            <a:off x="548640" y="1420324"/>
            <a:ext cx="10017760" cy="3723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s3:GetObject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read objects from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s3:PutObject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upload new objects to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s3:DeleteObject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delete objects from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s3:ListBucket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list the objects in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s3:GetBucketLocation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retrieve the bucket’s AWS region.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complete list of actions (https://docs.aws.amazon.com/AmazonS3/latest/API/API_Operations.html)</a:t>
            </a:r>
          </a:p>
        </p:txBody>
      </p:sp>
    </p:spTree>
    <p:extLst>
      <p:ext uri="{BB962C8B-B14F-4D97-AF65-F5344CB8AC3E}">
        <p14:creationId xmlns:p14="http://schemas.microsoft.com/office/powerpoint/2010/main" val="2889226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225" y="233618"/>
            <a:ext cx="7722547" cy="549294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CORS (</a:t>
            </a:r>
            <a:r>
              <a:rPr lang="en-AU" sz="3600" b="1" dirty="0"/>
              <a:t>Cross-origin Resource Sharing </a:t>
            </a:r>
            <a:r>
              <a:rPr lang="en-US" sz="36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25" y="947504"/>
            <a:ext cx="11319550" cy="10641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CORS allows specific origins to access a bucket and specifies the allowed HTTP methods and HTTP headers for each origin.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0ED400-7EBA-4BFD-8313-499328503E75}"/>
              </a:ext>
            </a:extLst>
          </p:cNvPr>
          <p:cNvSpPr txBox="1"/>
          <p:nvPr/>
        </p:nvSpPr>
        <p:spPr>
          <a:xfrm>
            <a:off x="436225" y="2011680"/>
            <a:ext cx="10886771" cy="4228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HTTP method: defines the action to be performed against resources.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GET used to fetch resources, e.g., images, and user data. 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DELETE is used to remove resources.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HTTP header: is a key-value pair that contains information about an HTTP request or response.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Request header</a:t>
            </a:r>
          </a:p>
          <a:p>
            <a:pPr marL="1257300" lvl="2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e.g., </a:t>
            </a:r>
            <a:r>
              <a:rPr lang="en-AU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User-Agent: Mozilla/5.0 (Windows NT 10.0; Win64; x64)</a:t>
            </a: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Response header</a:t>
            </a:r>
          </a:p>
          <a:p>
            <a:pPr marL="1257300" lvl="2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e.g., </a:t>
            </a:r>
            <a:r>
              <a:rPr lang="en-AU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Content-Type: application/json</a:t>
            </a: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lvl="1" algn="l">
              <a:buClr>
                <a:schemeClr val="tx1"/>
              </a:buClr>
              <a:buSzPct val="100000"/>
            </a:pPr>
            <a:endParaRPr lang="en-US" sz="16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129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225" y="233618"/>
            <a:ext cx="7722547" cy="549294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CORS (</a:t>
            </a:r>
            <a:r>
              <a:rPr lang="en-AU" sz="3600" b="1" dirty="0"/>
              <a:t>Cross-origin Resource Sharing </a:t>
            </a:r>
            <a:r>
              <a:rPr lang="en-US" sz="36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25" y="947504"/>
            <a:ext cx="11319550" cy="1064176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CORS allows specific origins to access a bucket and specifies the allowed HTTP methods and HTTP headers for each origin.</a:t>
            </a:r>
          </a:p>
          <a:p>
            <a:pPr>
              <a:defRPr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 example: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DCD06-FA04-47A6-91A1-D5CC7F7A2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1737382"/>
            <a:ext cx="5199888" cy="47681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B0B95D-3EE9-4AFA-B7C4-2A1AD005CE9D}"/>
              </a:ext>
            </a:extLst>
          </p:cNvPr>
          <p:cNvSpPr txBox="1"/>
          <p:nvPr/>
        </p:nvSpPr>
        <p:spPr>
          <a:xfrm>
            <a:off x="436225" y="2143132"/>
            <a:ext cx="634862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Rule 1: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AllowedHeaders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 headers are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AllowedMethods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PUT, POST, and DELETE HTTP methods are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AllowedOrigins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HTTP requests originating from "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http://www.example1.com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" are allowed to access the bucket.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ExposeHeaders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No additional headers in the response are exposed to the origin.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Rule 2: The same as Rule 1 except the origin.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Rule 3: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AllowedHeaders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No headers are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AllowedMethods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Only the GET HTTP method is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AllowedOrigins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 origins are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ExposeHeaders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No additional headers in the response are exposed to the origin.</a:t>
            </a:r>
            <a:endParaRPr lang="en-US" sz="22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29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7019A2B-EE83-48C6-961D-5EF22D3CC41A}"/>
              </a:ext>
            </a:extLst>
          </p:cNvPr>
          <p:cNvSpPr txBox="1">
            <a:spLocks/>
          </p:cNvSpPr>
          <p:nvPr/>
        </p:nvSpPr>
        <p:spPr>
          <a:xfrm>
            <a:off x="728133" y="1100619"/>
            <a:ext cx="10070496" cy="94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[5 marks] Q1: </a:t>
            </a:r>
            <a:r>
              <a:rPr lang="en-US" sz="2200" dirty="0"/>
              <a:t>When a bucket is created, AWS provides features that can be managed. List and describe 5 key features?</a:t>
            </a:r>
          </a:p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9569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3" y="1100619"/>
            <a:ext cx="10070496" cy="94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[5 marks] Q1: </a:t>
            </a:r>
            <a:r>
              <a:rPr lang="en-US" sz="2200" dirty="0"/>
              <a:t>When a bucket is created, AWS provides features that can be managed. List and describe 5 key features?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D7B3B84-FDE9-4250-98AF-F8F63A52E3D9}"/>
              </a:ext>
            </a:extLst>
          </p:cNvPr>
          <p:cNvSpPr txBox="1">
            <a:spLocks/>
          </p:cNvSpPr>
          <p:nvPr/>
        </p:nvSpPr>
        <p:spPr>
          <a:xfrm>
            <a:off x="728133" y="2043594"/>
            <a:ext cx="10996507" cy="384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Bucket versioning</a:t>
            </a:r>
            <a:r>
              <a:rPr lang="en-US" sz="2200" dirty="0"/>
              <a:t>: keeps multiple versions of an object in the same bucket. 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Tags</a:t>
            </a:r>
            <a:r>
              <a:rPr lang="en-US" sz="2200" dirty="0"/>
              <a:t>:</a:t>
            </a:r>
            <a:r>
              <a:rPr lang="en-US" sz="2400" dirty="0"/>
              <a:t> are key-value pairs that provide customized label to track costs from buckets.</a:t>
            </a:r>
            <a:endParaRPr lang="en-US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Default Encryption</a:t>
            </a:r>
            <a:r>
              <a:rPr lang="en-US" sz="2200" dirty="0"/>
              <a:t>: All objects uploaded to the bucket will be automatically encrypted using one server-side encryption.</a:t>
            </a: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Object Lock</a:t>
            </a:r>
            <a:r>
              <a:rPr lang="en-US" sz="2200" dirty="0"/>
              <a:t>: prevent objects in a bucket from being deleted or overwritten for a fixed amount of time or indefinitely.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Server access logging</a:t>
            </a:r>
            <a:r>
              <a:rPr lang="en-US" sz="2200" dirty="0"/>
              <a:t>:</a:t>
            </a:r>
            <a:r>
              <a:rPr lang="en-AU" sz="2200" dirty="0"/>
              <a:t> provides </a:t>
            </a:r>
            <a:r>
              <a:rPr lang="en-US" sz="2200" dirty="0"/>
              <a:t>records for the requests that are made to a bucket.</a:t>
            </a: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9381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2" y="1100619"/>
            <a:ext cx="9277513" cy="131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[5 marks] Q2: </a:t>
            </a:r>
            <a:r>
              <a:rPr lang="en-US" sz="2200" dirty="0"/>
              <a:t>Describe how S3 handles consistency of objects and how this approach affects the state of objects when they are read using a GET.</a:t>
            </a:r>
          </a:p>
        </p:txBody>
      </p:sp>
    </p:spTree>
    <p:extLst>
      <p:ext uri="{BB962C8B-B14F-4D97-AF65-F5344CB8AC3E}">
        <p14:creationId xmlns:p14="http://schemas.microsoft.com/office/powerpoint/2010/main" val="3575811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2" y="1100619"/>
            <a:ext cx="9277513" cy="131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[5 marks] Q2: </a:t>
            </a:r>
            <a:r>
              <a:rPr lang="en-US" sz="2200" dirty="0"/>
              <a:t>Describe how S3 handles consistency of objects and how this approach affects the state of objects when they are read using a GET.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226B880-74C9-4BB2-A97A-C776E1FBB78C}"/>
              </a:ext>
            </a:extLst>
          </p:cNvPr>
          <p:cNvSpPr txBox="1">
            <a:spLocks/>
          </p:cNvSpPr>
          <p:nvPr/>
        </p:nvSpPr>
        <p:spPr>
          <a:xfrm>
            <a:off x="728132" y="2285954"/>
            <a:ext cx="10996507" cy="384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[4 marks] S3 delivers strong </a:t>
            </a:r>
            <a:r>
              <a:rPr lang="en-US" sz="2200" b="1" dirty="0"/>
              <a:t>read-after-write</a:t>
            </a:r>
            <a:r>
              <a:rPr lang="en-US" sz="2200" dirty="0"/>
              <a:t> and </a:t>
            </a:r>
            <a:r>
              <a:rPr lang="en-US" sz="2200" b="1" dirty="0"/>
              <a:t>list</a:t>
            </a:r>
            <a:r>
              <a:rPr lang="en-US" sz="2200" dirty="0"/>
              <a:t> (i.e., GET, PUT and LIST operations) consistency automatically. Specifically, </a:t>
            </a:r>
            <a:r>
              <a:rPr lang="en-US" sz="2200" b="1" dirty="0"/>
              <a:t>what a user write is what they will read</a:t>
            </a:r>
            <a:r>
              <a:rPr lang="en-US" sz="2200" dirty="0"/>
              <a:t>, and </a:t>
            </a:r>
            <a:r>
              <a:rPr lang="en-US" sz="2200" b="1" dirty="0"/>
              <a:t>the results of a LIST will be an accurate reflection of what’s in the bucket</a:t>
            </a:r>
            <a:r>
              <a:rPr lang="en-US" sz="2200" dirty="0"/>
              <a:t>. 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When GET is used to read an object, the read request immediately receives the latest content of the object. </a:t>
            </a:r>
          </a:p>
        </p:txBody>
      </p:sp>
    </p:spTree>
    <p:extLst>
      <p:ext uri="{BB962C8B-B14F-4D97-AF65-F5344CB8AC3E}">
        <p14:creationId xmlns:p14="http://schemas.microsoft.com/office/powerpoint/2010/main" val="198405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07736" cy="951611"/>
          </a:xfrm>
        </p:spPr>
        <p:txBody>
          <a:bodyPr>
            <a:normAutofit/>
          </a:bodyPr>
          <a:lstStyle/>
          <a:p>
            <a:r>
              <a:rPr lang="en-US" sz="3200" b="1" dirty="0"/>
              <a:t>Amazon DynamoDB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951611"/>
          </a:xfrm>
        </p:spPr>
        <p:txBody>
          <a:bodyPr>
            <a:normAutofit/>
          </a:bodyPr>
          <a:lstStyle/>
          <a:p>
            <a:r>
              <a:rPr lang="en-US" sz="2400" dirty="0"/>
              <a:t>A fast and flexible non-relational database service</a:t>
            </a:r>
          </a:p>
          <a:p>
            <a:pPr lvl="1"/>
            <a:r>
              <a:rPr lang="en-US" dirty="0"/>
              <a:t>relational database service: </a:t>
            </a:r>
            <a:r>
              <a:rPr lang="en-US" dirty="0">
                <a:solidFill>
                  <a:srgbClr val="C00000"/>
                </a:solidFill>
              </a:rPr>
              <a:t>MySQL, </a:t>
            </a:r>
            <a:r>
              <a:rPr lang="en-AU" dirty="0">
                <a:solidFill>
                  <a:srgbClr val="C00000"/>
                </a:solidFill>
              </a:rPr>
              <a:t>PostgreSQL, etc.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625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07736" cy="951611"/>
          </a:xfrm>
        </p:spPr>
        <p:txBody>
          <a:bodyPr>
            <a:normAutofit/>
          </a:bodyPr>
          <a:lstStyle/>
          <a:p>
            <a:r>
              <a:rPr lang="en-US" sz="3200" b="1" dirty="0"/>
              <a:t>Amazon DynamoDB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951611"/>
          </a:xfrm>
        </p:spPr>
        <p:txBody>
          <a:bodyPr>
            <a:normAutofit/>
          </a:bodyPr>
          <a:lstStyle/>
          <a:p>
            <a:r>
              <a:rPr lang="en-US" sz="2400" dirty="0"/>
              <a:t>A fast and flexible non-relational database service</a:t>
            </a:r>
          </a:p>
          <a:p>
            <a:pPr lvl="1"/>
            <a:r>
              <a:rPr lang="en-US" dirty="0"/>
              <a:t>relational database service: </a:t>
            </a:r>
            <a:r>
              <a:rPr lang="en-US" dirty="0">
                <a:solidFill>
                  <a:srgbClr val="C00000"/>
                </a:solidFill>
              </a:rPr>
              <a:t>MySQL, </a:t>
            </a:r>
            <a:r>
              <a:rPr lang="en-AU" dirty="0">
                <a:solidFill>
                  <a:srgbClr val="C00000"/>
                </a:solidFill>
              </a:rPr>
              <a:t>PostgreSQL, etc.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0D3EA-1C9B-4C54-BCC5-BF16E4699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9" y="2642299"/>
            <a:ext cx="10030021" cy="346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660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38" y="151118"/>
            <a:ext cx="5507736" cy="763284"/>
          </a:xfrm>
        </p:spPr>
        <p:txBody>
          <a:bodyPr>
            <a:normAutofit/>
          </a:bodyPr>
          <a:lstStyle/>
          <a:p>
            <a:r>
              <a:rPr lang="en-US" sz="3200" b="1" dirty="0"/>
              <a:t>Amazon DynamoDB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5D6EF-6A4E-4729-A68D-3BFB3785C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093" y="1509444"/>
            <a:ext cx="8343018" cy="417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14326"/>
            <a:ext cx="6172200" cy="667808"/>
          </a:xfrm>
        </p:spPr>
        <p:txBody>
          <a:bodyPr>
            <a:normAutofit/>
          </a:bodyPr>
          <a:lstStyle/>
          <a:p>
            <a:r>
              <a:rPr lang="en-US" sz="3200" b="1" dirty="0"/>
              <a:t>Amazon S3 (</a:t>
            </a:r>
            <a:r>
              <a:rPr lang="en-AU" sz="3200" b="1" dirty="0"/>
              <a:t>Simple Storage Service)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53331"/>
            <a:ext cx="11353800" cy="4351338"/>
          </a:xfrm>
        </p:spPr>
        <p:txBody>
          <a:bodyPr/>
          <a:lstStyle/>
          <a:p>
            <a:r>
              <a:rPr lang="en-US" sz="2400" dirty="0"/>
              <a:t>It is a popular and widely used cloud storage service provided by AWS</a:t>
            </a:r>
          </a:p>
          <a:p>
            <a:pPr lvl="1"/>
            <a:r>
              <a:rPr lang="en-US" dirty="0"/>
              <a:t>It allows users to store and retrieve any amount of data at any time over the internet</a:t>
            </a:r>
          </a:p>
          <a:p>
            <a:r>
              <a:rPr lang="en-US" sz="2400" dirty="0"/>
              <a:t>Bucket</a:t>
            </a:r>
          </a:p>
          <a:p>
            <a:r>
              <a:rPr lang="en-US" sz="2400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007520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183" y="228939"/>
            <a:ext cx="5507736" cy="763284"/>
          </a:xfrm>
        </p:spPr>
        <p:txBody>
          <a:bodyPr>
            <a:normAutofit/>
          </a:bodyPr>
          <a:lstStyle/>
          <a:p>
            <a:r>
              <a:rPr lang="en-US" sz="3200" b="1" dirty="0"/>
              <a:t>Amazon DynamoDB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0E5C8-D00A-4CB1-AB99-A27F20317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492" y="1181644"/>
            <a:ext cx="8329254" cy="137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895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183" y="228939"/>
            <a:ext cx="5507736" cy="763284"/>
          </a:xfrm>
        </p:spPr>
        <p:txBody>
          <a:bodyPr>
            <a:normAutofit/>
          </a:bodyPr>
          <a:lstStyle/>
          <a:p>
            <a:r>
              <a:rPr lang="en-US" sz="3200" b="1" dirty="0"/>
              <a:t>Amazon DynamoDB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C1A813-576E-41F3-8613-8C11E42A3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097308"/>
              </p:ext>
            </p:extLst>
          </p:nvPr>
        </p:nvGraphicFramePr>
        <p:xfrm>
          <a:off x="3355773" y="3418388"/>
          <a:ext cx="4599445" cy="565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UnitCode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F9135A-D1B1-4909-A602-BA6D87C9DE46}"/>
              </a:ext>
            </a:extLst>
          </p:cNvPr>
          <p:cNvSpPr txBox="1"/>
          <p:nvPr/>
        </p:nvSpPr>
        <p:spPr>
          <a:xfrm>
            <a:off x="1042246" y="4685284"/>
            <a:ext cx="438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partition key/hash key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8A44A9-8FF2-4A7B-8430-C4642FBFF76B}"/>
              </a:ext>
            </a:extLst>
          </p:cNvPr>
          <p:cNvCxnSpPr>
            <a:cxnSpLocks/>
            <a:stCxn id="7" idx="0"/>
          </p:cNvCxnSpPr>
          <p:nvPr/>
        </p:nvCxnSpPr>
        <p:spPr bwMode="auto">
          <a:xfrm flipV="1">
            <a:off x="3232444" y="3966878"/>
            <a:ext cx="1194518" cy="7184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8090FF-EAC1-4246-84C7-6AC9D16E4BEC}"/>
              </a:ext>
            </a:extLst>
          </p:cNvPr>
          <p:cNvSpPr txBox="1"/>
          <p:nvPr/>
        </p:nvSpPr>
        <p:spPr>
          <a:xfrm>
            <a:off x="5958711" y="4711659"/>
            <a:ext cx="3749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sort key/range key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98AA8-8308-4E5F-BD03-55D0F465D039}"/>
              </a:ext>
            </a:extLst>
          </p:cNvPr>
          <p:cNvSpPr txBox="1"/>
          <p:nvPr/>
        </p:nvSpPr>
        <p:spPr>
          <a:xfrm>
            <a:off x="3232444" y="2029856"/>
            <a:ext cx="5370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A composite primary key composed of partition key and sort key (table columns)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B81F24B-9D13-48DF-8A9A-D1F972A2DD18}"/>
              </a:ext>
            </a:extLst>
          </p:cNvPr>
          <p:cNvSpPr/>
          <p:nvPr/>
        </p:nvSpPr>
        <p:spPr>
          <a:xfrm rot="5400000">
            <a:off x="5424661" y="831859"/>
            <a:ext cx="461667" cy="45994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DBE84F-2EDC-4885-95AC-7FAA856E72C1}"/>
              </a:ext>
            </a:extLst>
          </p:cNvPr>
          <p:cNvCxnSpPr>
            <a:cxnSpLocks/>
            <a:stCxn id="9" idx="0"/>
          </p:cNvCxnSpPr>
          <p:nvPr/>
        </p:nvCxnSpPr>
        <p:spPr bwMode="auto">
          <a:xfrm flipH="1" flipV="1">
            <a:off x="6677756" y="3982851"/>
            <a:ext cx="1155732" cy="7288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EBCEC5AD-E6F1-464E-AB59-828B2F13EEA0}"/>
              </a:ext>
            </a:extLst>
          </p:cNvPr>
          <p:cNvSpPr txBox="1">
            <a:spLocks/>
          </p:cNvSpPr>
          <p:nvPr/>
        </p:nvSpPr>
        <p:spPr>
          <a:xfrm>
            <a:off x="1752155" y="3266113"/>
            <a:ext cx="1705465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2400" b="1" dirty="0"/>
              <a:t>CITS5503</a:t>
            </a:r>
          </a:p>
        </p:txBody>
      </p:sp>
    </p:spTree>
    <p:extLst>
      <p:ext uri="{BB962C8B-B14F-4D97-AF65-F5344CB8AC3E}">
        <p14:creationId xmlns:p14="http://schemas.microsoft.com/office/powerpoint/2010/main" val="16795989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820194-7591-4601-AE5D-0128C1823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86" y="1135836"/>
            <a:ext cx="7563906" cy="1629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B438E4-26CF-4F71-99B8-EED7E43E4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86" y="3429000"/>
            <a:ext cx="7449590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11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75923E-D275-4F0B-AC7B-C2D7BE685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27" y="4632818"/>
            <a:ext cx="9297148" cy="784168"/>
          </a:xfrm>
        </p:spPr>
        <p:txBody>
          <a:bodyPr>
            <a:normAutofit fontScale="85000" lnSpcReduction="10000"/>
          </a:bodyPr>
          <a:lstStyle/>
          <a:p>
            <a:r>
              <a:rPr lang="en-AU" sz="2400" dirty="0"/>
              <a:t>Throughput capacity</a:t>
            </a:r>
          </a:p>
          <a:p>
            <a:pPr lvl="1"/>
            <a:r>
              <a:rPr lang="en-AU" dirty="0"/>
              <a:t>1 read/write capacity unit (RCU/WCU) = read/write 1 item of 1 KB in 1 second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8EF81-2B2D-4E92-B410-30B7A5D1D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27" y="1027906"/>
            <a:ext cx="7401958" cy="33342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6B1408-D97C-48E0-B607-B8A84329146F}"/>
              </a:ext>
            </a:extLst>
          </p:cNvPr>
          <p:cNvSpPr/>
          <p:nvPr/>
        </p:nvSpPr>
        <p:spPr>
          <a:xfrm>
            <a:off x="310905" y="3700370"/>
            <a:ext cx="3954401" cy="7632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00285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4" y="256089"/>
            <a:ext cx="5418221" cy="565005"/>
          </a:xfrm>
        </p:spPr>
        <p:txBody>
          <a:bodyPr>
            <a:normAutofit/>
          </a:bodyPr>
          <a:lstStyle/>
          <a:p>
            <a:r>
              <a:rPr lang="en-US" sz="3200" b="1" dirty="0"/>
              <a:t>Read/Write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81" y="1257891"/>
            <a:ext cx="11133219" cy="4342217"/>
          </a:xfrm>
        </p:spPr>
        <p:txBody>
          <a:bodyPr>
            <a:normAutofit fontScale="92500"/>
          </a:bodyPr>
          <a:lstStyle/>
          <a:p>
            <a:r>
              <a:rPr lang="en-AU" sz="2200" dirty="0"/>
              <a:t>Read from DynamoDB can be:</a:t>
            </a:r>
          </a:p>
          <a:p>
            <a:pPr lvl="1"/>
            <a:r>
              <a:rPr lang="en-AU" sz="2200" u="sng" dirty="0"/>
              <a:t>Eventually Consistent</a:t>
            </a:r>
          </a:p>
          <a:p>
            <a:pPr lvl="2"/>
            <a:r>
              <a:rPr lang="en-US" sz="2200" b="0" i="0" dirty="0">
                <a:solidFill>
                  <a:srgbClr val="16191F"/>
                </a:solidFill>
                <a:effectLst/>
              </a:rPr>
              <a:t> </a:t>
            </a:r>
            <a:r>
              <a:rPr lang="en-US" sz="2200" dirty="0"/>
              <a:t>The response of a read may not reflect the result of a recent write operation</a:t>
            </a:r>
            <a:endParaRPr lang="en-AU" sz="2200" dirty="0"/>
          </a:p>
          <a:p>
            <a:pPr lvl="1"/>
            <a:r>
              <a:rPr lang="en-AU" sz="2200" u="sng" dirty="0"/>
              <a:t>Strongly Consistent</a:t>
            </a:r>
          </a:p>
          <a:p>
            <a:pPr lvl="2"/>
            <a:r>
              <a:rPr lang="en-US" sz="2200" dirty="0"/>
              <a:t>The response of a read</a:t>
            </a:r>
            <a:r>
              <a:rPr lang="en-AU" sz="2200" dirty="0"/>
              <a:t> returns the most up-to-date data reflecting all updates from all previous write operations</a:t>
            </a:r>
          </a:p>
          <a:p>
            <a:pPr lvl="1"/>
            <a:r>
              <a:rPr lang="en-AU" sz="2200" u="sng" dirty="0"/>
              <a:t>Transactional</a:t>
            </a:r>
          </a:p>
          <a:p>
            <a:pPr lvl="2"/>
            <a:r>
              <a:rPr lang="en-US" sz="2200" b="0" i="0" dirty="0">
                <a:solidFill>
                  <a:srgbClr val="16191F"/>
                </a:solidFill>
                <a:effectLst/>
              </a:rPr>
              <a:t>Group multiple read actions together and submit them in a single all-or-nothing operation</a:t>
            </a:r>
            <a:endParaRPr lang="en-AU" sz="2200" dirty="0"/>
          </a:p>
          <a:p>
            <a:r>
              <a:rPr lang="en-AU" sz="2200" dirty="0"/>
              <a:t>Write from DynamoDB can be:</a:t>
            </a:r>
          </a:p>
          <a:p>
            <a:pPr lvl="1"/>
            <a:r>
              <a:rPr lang="en-AU" sz="2200" u="sng" dirty="0"/>
              <a:t>Standard</a:t>
            </a:r>
          </a:p>
          <a:p>
            <a:pPr lvl="1"/>
            <a:r>
              <a:rPr lang="en-AU" sz="2200" u="sng" dirty="0"/>
              <a:t>Transactional</a:t>
            </a:r>
          </a:p>
          <a:p>
            <a:pPr lvl="2"/>
            <a:r>
              <a:rPr lang="en-US" sz="2200" b="0" i="0" dirty="0">
                <a:solidFill>
                  <a:srgbClr val="16191F"/>
                </a:solidFill>
                <a:effectLst/>
              </a:rPr>
              <a:t>Group multiple write actions together and submit them in a single all-or-nothing operation</a:t>
            </a:r>
            <a:endParaRPr lang="en-AU" sz="2200" dirty="0"/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1042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F12D2-149D-47D1-A962-F111DA570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38" y="1172663"/>
            <a:ext cx="7487695" cy="1790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0F1E70-80A0-47CF-BC39-BA6552B57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81" y="3104308"/>
            <a:ext cx="5687219" cy="1333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A2D83-96EE-42E9-ABB3-E9B08F011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218" y="4770937"/>
            <a:ext cx="5668166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584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F87C8-B1B2-4E33-AFCC-5715C8449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49" y="1127811"/>
            <a:ext cx="7373379" cy="2848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045009-A8BB-44C6-81A3-03B0D5FDE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80" y="3976184"/>
            <a:ext cx="7459116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110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C34192-339B-4A63-8150-369C9A1D9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1128409"/>
            <a:ext cx="9450119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039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0F9409-4C8A-42F0-9B60-CF709D384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952154"/>
            <a:ext cx="9221487" cy="49536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83C601-A9D4-4CDA-B14D-819C0AB6EE77}"/>
              </a:ext>
            </a:extLst>
          </p:cNvPr>
          <p:cNvSpPr/>
          <p:nvPr/>
        </p:nvSpPr>
        <p:spPr>
          <a:xfrm>
            <a:off x="5937374" y="5425441"/>
            <a:ext cx="1682626" cy="58577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2095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73F16-59F3-4036-A47C-843513162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1128409"/>
            <a:ext cx="9979136" cy="3581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83C601-A9D4-4CDA-B14D-819C0AB6EE77}"/>
              </a:ext>
            </a:extLst>
          </p:cNvPr>
          <p:cNvSpPr/>
          <p:nvPr/>
        </p:nvSpPr>
        <p:spPr>
          <a:xfrm>
            <a:off x="9455285" y="4164124"/>
            <a:ext cx="1167319" cy="54618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262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178859"/>
            <a:ext cx="2768600" cy="752475"/>
          </a:xfrm>
        </p:spPr>
        <p:txBody>
          <a:bodyPr>
            <a:normAutofit/>
          </a:bodyPr>
          <a:lstStyle/>
          <a:p>
            <a:r>
              <a:rPr lang="en-US" sz="3200" b="1" dirty="0"/>
              <a:t>Create bucket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198B1D-8D74-47EB-93FA-F3E154CA6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266" y="1255529"/>
            <a:ext cx="8771467" cy="26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33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Amazon DynamoDB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125F4-7F4D-4062-8310-BD32B86CC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18" y="1128409"/>
            <a:ext cx="6016479" cy="466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260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5D4E8-A32F-4391-881D-8B9503536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516" y="1128409"/>
            <a:ext cx="6553715" cy="4849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1E3D4B-7E7D-4F51-8CAF-F860CAFFB74E}"/>
              </a:ext>
            </a:extLst>
          </p:cNvPr>
          <p:cNvSpPr/>
          <p:nvPr/>
        </p:nvSpPr>
        <p:spPr>
          <a:xfrm>
            <a:off x="2452474" y="5431763"/>
            <a:ext cx="1167319" cy="54618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19908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9650D5-16AE-4E7E-AF5C-3588B5253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64" y="1128409"/>
            <a:ext cx="7017019" cy="473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179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74125-FCFF-412D-8C65-3B5C8BF8A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422" y="1209365"/>
            <a:ext cx="6115904" cy="2219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E56AD6-4D60-4208-B59E-764D5CE29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422" y="3849345"/>
            <a:ext cx="6115904" cy="13336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B6C6EFC-77D0-45ED-8759-F1E2040D0E05}"/>
              </a:ext>
            </a:extLst>
          </p:cNvPr>
          <p:cNvSpPr/>
          <p:nvPr/>
        </p:nvSpPr>
        <p:spPr>
          <a:xfrm>
            <a:off x="2879422" y="1477303"/>
            <a:ext cx="2153920" cy="42355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25029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F5B5DC-630B-45E3-8804-6EBF781C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730" y="1128409"/>
            <a:ext cx="5949597" cy="49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124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B897C-ECDC-4989-8E04-B2BB17490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37" y="1489784"/>
            <a:ext cx="9968002" cy="25569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1D514D-7393-4504-97B1-EB6E19559821}"/>
              </a:ext>
            </a:extLst>
          </p:cNvPr>
          <p:cNvSpPr/>
          <p:nvPr/>
        </p:nvSpPr>
        <p:spPr>
          <a:xfrm>
            <a:off x="8215766" y="1972311"/>
            <a:ext cx="1006055" cy="51796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531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2" y="1100618"/>
            <a:ext cx="9277513" cy="1578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Q3: </a:t>
            </a:r>
            <a:r>
              <a:rPr lang="en-US" sz="2200" dirty="0"/>
              <a:t>You are asked to store data about music in a local DynamoDB table. Specifically, you need to record the artist name and their song names. Describe the AWSCLI commands you would use to create a table to store such information and write entries to that table.</a:t>
            </a:r>
          </a:p>
        </p:txBody>
      </p:sp>
    </p:spTree>
    <p:extLst>
      <p:ext uri="{BB962C8B-B14F-4D97-AF65-F5344CB8AC3E}">
        <p14:creationId xmlns:p14="http://schemas.microsoft.com/office/powerpoint/2010/main" val="14242413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15" y="1435560"/>
            <a:ext cx="10645391" cy="4532312"/>
          </a:xfrm>
        </p:spPr>
        <p:txBody>
          <a:bodyPr>
            <a:normAutofit/>
          </a:bodyPr>
          <a:lstStyle/>
          <a:p>
            <a:pPr lvl="1"/>
            <a:r>
              <a:rPr lang="en-AU" dirty="0"/>
              <a:t>From a terminal:</a:t>
            </a:r>
          </a:p>
          <a:p>
            <a:pPr lvl="2"/>
            <a:r>
              <a:rPr lang="en-AU" sz="2400" dirty="0" err="1"/>
              <a:t>mkdir</a:t>
            </a:r>
            <a:r>
              <a:rPr lang="en-AU" sz="2400" dirty="0"/>
              <a:t> </a:t>
            </a:r>
            <a:r>
              <a:rPr lang="en-AU" sz="2400" dirty="0" err="1"/>
              <a:t>dynamodb</a:t>
            </a:r>
            <a:r>
              <a:rPr lang="en-AU" sz="2400" dirty="0"/>
              <a:t>; cd </a:t>
            </a:r>
            <a:r>
              <a:rPr lang="en-AU" sz="2400" dirty="0" err="1"/>
              <a:t>dynamodb</a:t>
            </a:r>
            <a:endParaRPr lang="en-AU" sz="2400" dirty="0"/>
          </a:p>
          <a:p>
            <a:pPr lvl="2"/>
            <a:r>
              <a:rPr lang="en-AU" sz="2400" dirty="0"/>
              <a:t>install </a:t>
            </a:r>
            <a:r>
              <a:rPr lang="en-AU" sz="2400" dirty="0" err="1"/>
              <a:t>jre</a:t>
            </a:r>
            <a:r>
              <a:rPr lang="en-AU" sz="2400" dirty="0"/>
              <a:t> if not done (</a:t>
            </a:r>
            <a:r>
              <a:rPr lang="en-AU" sz="2400" dirty="0" err="1"/>
              <a:t>sudo</a:t>
            </a:r>
            <a:r>
              <a:rPr lang="en-AU" sz="2400" dirty="0"/>
              <a:t> apt-get install default-</a:t>
            </a:r>
            <a:r>
              <a:rPr lang="en-AU" sz="2400" dirty="0" err="1"/>
              <a:t>jre</a:t>
            </a:r>
            <a:r>
              <a:rPr lang="en-AU" sz="2400" dirty="0"/>
              <a:t>)</a:t>
            </a:r>
          </a:p>
          <a:p>
            <a:pPr lvl="2"/>
            <a:r>
              <a:rPr lang="en-AU" sz="2400" dirty="0" err="1"/>
              <a:t>wget</a:t>
            </a:r>
            <a:r>
              <a:rPr lang="en-AU" sz="2400" dirty="0"/>
              <a:t> </a:t>
            </a:r>
            <a:r>
              <a:rPr lang="en-AU" sz="2400" dirty="0">
                <a:hlinkClick r:id="rId3"/>
              </a:rPr>
              <a:t>https://s3-ap-northeast-1.amazonaws.com/dynamodb-local-tokyo/dynamodb_local_latest.tar.gz</a:t>
            </a:r>
            <a:endParaRPr lang="en-AU" sz="2400" dirty="0"/>
          </a:p>
          <a:p>
            <a:pPr lvl="2"/>
            <a:r>
              <a:rPr lang="en-AU" sz="2400" dirty="0"/>
              <a:t>tar -</a:t>
            </a:r>
            <a:r>
              <a:rPr lang="en-AU" sz="2400" dirty="0" err="1"/>
              <a:t>zxvf</a:t>
            </a:r>
            <a:r>
              <a:rPr lang="en-AU" sz="2400" dirty="0"/>
              <a:t> dynamodb_local_latest.tar.gz</a:t>
            </a:r>
          </a:p>
          <a:p>
            <a:pPr lvl="2"/>
            <a:r>
              <a:rPr lang="en-AU" sz="2400" dirty="0"/>
              <a:t>java -</a:t>
            </a:r>
            <a:r>
              <a:rPr lang="en-AU" sz="2400" dirty="0" err="1"/>
              <a:t>Djava.library.path</a:t>
            </a:r>
            <a:r>
              <a:rPr lang="en-AU" sz="2400" dirty="0"/>
              <a:t>=./</a:t>
            </a:r>
            <a:r>
              <a:rPr lang="en-AU" sz="2400" dirty="0" err="1"/>
              <a:t>DynamoDBLocal_lib</a:t>
            </a:r>
            <a:r>
              <a:rPr lang="en-AU" sz="2400" dirty="0"/>
              <a:t> -jar </a:t>
            </a:r>
            <a:r>
              <a:rPr lang="en-AU" sz="2400" dirty="0" err="1"/>
              <a:t>DynamoDBLocal.jar</a:t>
            </a:r>
            <a:r>
              <a:rPr lang="en-AU" sz="2400" dirty="0"/>
              <a:t> –</a:t>
            </a:r>
            <a:r>
              <a:rPr lang="en-AU" sz="2400" dirty="0" err="1"/>
              <a:t>sharedDb</a:t>
            </a:r>
            <a:endParaRPr lang="en-AU" sz="2400" dirty="0"/>
          </a:p>
          <a:p>
            <a:pPr lvl="1"/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6E42C4-BF0D-4416-A87F-A06499F1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27" y="316999"/>
            <a:ext cx="5082373" cy="805949"/>
          </a:xfrm>
        </p:spPr>
        <p:txBody>
          <a:bodyPr>
            <a:normAutofit/>
          </a:bodyPr>
          <a:lstStyle/>
          <a:p>
            <a:r>
              <a:rPr lang="en-AU" sz="3200" b="1" dirty="0"/>
              <a:t>Set up a local DynamoDB</a:t>
            </a:r>
          </a:p>
        </p:txBody>
      </p:sp>
    </p:spTree>
    <p:extLst>
      <p:ext uri="{BB962C8B-B14F-4D97-AF65-F5344CB8AC3E}">
        <p14:creationId xmlns:p14="http://schemas.microsoft.com/office/powerpoint/2010/main" val="15767376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27" y="316999"/>
            <a:ext cx="3814011" cy="805949"/>
          </a:xfrm>
        </p:spPr>
        <p:txBody>
          <a:bodyPr>
            <a:normAutofit/>
          </a:bodyPr>
          <a:lstStyle/>
          <a:p>
            <a:r>
              <a:rPr lang="en-US" sz="3200" b="1" dirty="0"/>
              <a:t>Create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2313991" y="1354786"/>
            <a:ext cx="9409085" cy="240681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create-table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--attribute-definitions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Artist,AttributeType</a:t>
            </a:r>
            <a:r>
              <a:rPr lang="en-AU" sz="1600" dirty="0">
                <a:latin typeface="Courier" pitchFamily="2" charset="0"/>
              </a:rPr>
              <a:t>=S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Song,AttributeType</a:t>
            </a:r>
            <a:r>
              <a:rPr lang="en-AU" sz="1600" dirty="0">
                <a:latin typeface="Courier" pitchFamily="2" charset="0"/>
              </a:rPr>
              <a:t>=S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--key-schema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Artist,KeyType</a:t>
            </a:r>
            <a:r>
              <a:rPr lang="en-AU" sz="1600" dirty="0">
                <a:latin typeface="Courier" pitchFamily="2" charset="0"/>
              </a:rPr>
              <a:t>=HASH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Song,KeyType</a:t>
            </a:r>
            <a:r>
              <a:rPr lang="en-AU" sz="1600" dirty="0">
                <a:latin typeface="Courier" pitchFamily="2" charset="0"/>
              </a:rPr>
              <a:t>=RANGE 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--provisioned-throughput </a:t>
            </a:r>
            <a:r>
              <a:rPr lang="en-AU" sz="1600" dirty="0" err="1">
                <a:latin typeface="Courier" pitchFamily="2" charset="0"/>
              </a:rPr>
              <a:t>ReadCapacityUnits</a:t>
            </a:r>
            <a:r>
              <a:rPr lang="en-AU" sz="1600" dirty="0">
                <a:latin typeface="Courier" pitchFamily="2" charset="0"/>
              </a:rPr>
              <a:t>=1,WriteCapacityUnits=1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5DA73-89CC-4E84-AEDB-0443ED5811F0}"/>
              </a:ext>
            </a:extLst>
          </p:cNvPr>
          <p:cNvSpPr txBox="1"/>
          <p:nvPr/>
        </p:nvSpPr>
        <p:spPr>
          <a:xfrm>
            <a:off x="1751864" y="1354786"/>
            <a:ext cx="559168" cy="240681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74869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923" y="263977"/>
            <a:ext cx="3814011" cy="48097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Create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82AED-9B4B-4E1D-937D-AFA612C0A3B6}"/>
              </a:ext>
            </a:extLst>
          </p:cNvPr>
          <p:cNvSpPr txBox="1"/>
          <p:nvPr/>
        </p:nvSpPr>
        <p:spPr>
          <a:xfrm>
            <a:off x="1250305" y="1045029"/>
            <a:ext cx="9297118" cy="240681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create-table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--attribute-definitions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Artist,AttributeType</a:t>
            </a:r>
            <a:r>
              <a:rPr lang="en-AU" sz="1600" dirty="0">
                <a:latin typeface="Courier" pitchFamily="2" charset="0"/>
              </a:rPr>
              <a:t>=S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Song,AttributeType</a:t>
            </a:r>
            <a:r>
              <a:rPr lang="en-AU" sz="1600" dirty="0">
                <a:latin typeface="Courier" pitchFamily="2" charset="0"/>
              </a:rPr>
              <a:t>=S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--key-schema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Artist,KeyType</a:t>
            </a:r>
            <a:r>
              <a:rPr lang="en-AU" sz="1600" dirty="0">
                <a:latin typeface="Courier" pitchFamily="2" charset="0"/>
              </a:rPr>
              <a:t>=HASH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Song,KeyType</a:t>
            </a:r>
            <a:r>
              <a:rPr lang="en-AU" sz="1600" dirty="0">
                <a:latin typeface="Courier" pitchFamily="2" charset="0"/>
              </a:rPr>
              <a:t>=RANGE 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--provisioned-throughput </a:t>
            </a:r>
            <a:r>
              <a:rPr lang="en-AU" sz="1600" dirty="0" err="1">
                <a:latin typeface="Courier" pitchFamily="2" charset="0"/>
              </a:rPr>
              <a:t>ReadCapacityUnits</a:t>
            </a:r>
            <a:r>
              <a:rPr lang="en-AU" sz="1600" dirty="0">
                <a:latin typeface="Courier" pitchFamily="2" charset="0"/>
              </a:rPr>
              <a:t>=1,WriteCapacityUnits=1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US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2262A9-E085-452F-B1B4-A1742E90E7AC}"/>
              </a:ext>
            </a:extLst>
          </p:cNvPr>
          <p:cNvSpPr txBox="1">
            <a:spLocks/>
          </p:cNvSpPr>
          <p:nvPr/>
        </p:nvSpPr>
        <p:spPr>
          <a:xfrm>
            <a:off x="691137" y="3924502"/>
            <a:ext cx="10431625" cy="188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Creates a table named "</a:t>
            </a:r>
            <a:r>
              <a:rPr lang="en-AU" sz="2400" dirty="0" err="1">
                <a:latin typeface="+mn-lt"/>
                <a:ea typeface="+mn-ea"/>
                <a:cs typeface="+mn-cs"/>
              </a:rPr>
              <a:t>MusicAlbum</a:t>
            </a:r>
            <a:r>
              <a:rPr lang="en-US" sz="2400" dirty="0">
                <a:latin typeface="+mn-lt"/>
                <a:ea typeface="+mn-ea"/>
                <a:cs typeface="+mn-cs"/>
              </a:rPr>
              <a:t>" with two attributes ("Artist" and "Song"), 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Sets up "Artist" as the partition key and "Song" as the sort key, 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Assigns provisioned throughput capacity of 1 read capacity unit and 1 write capacity unit,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Connects to a DynamoDB instance running locally on </a:t>
            </a:r>
            <a:r>
              <a:rPr lang="en-US" sz="2400" dirty="0">
                <a:latin typeface="+mn-lt"/>
                <a:ea typeface="+mn-ea"/>
                <a:cs typeface="+mn-cs"/>
                <a:hlinkClick r:id="rId3"/>
              </a:rPr>
              <a:t>http://localhost:8000</a:t>
            </a:r>
            <a:r>
              <a:rPr lang="en-US" sz="2400" dirty="0"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6591E-640B-4A78-9D43-DCC8FB6D8C7F}"/>
              </a:ext>
            </a:extLst>
          </p:cNvPr>
          <p:cNvSpPr txBox="1"/>
          <p:nvPr/>
        </p:nvSpPr>
        <p:spPr>
          <a:xfrm>
            <a:off x="691137" y="1045090"/>
            <a:ext cx="559168" cy="240681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28354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EF1D65-C6BD-48B2-9376-C4D1B2863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900" y="950789"/>
            <a:ext cx="7670800" cy="325156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BD3CBA-331F-4609-8E74-D7C322D90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945" y="4410070"/>
            <a:ext cx="10739336" cy="2269070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Bucket name must be unique within the global namespace.</a:t>
            </a:r>
          </a:p>
          <a:p>
            <a:pPr lvl="2"/>
            <a:r>
              <a:rPr lang="en-US" sz="2400" dirty="0"/>
              <a:t>Bucket names must be unique across all AWS accounts in an AWS partition. A partition is a group of AWS Regions. </a:t>
            </a:r>
          </a:p>
          <a:p>
            <a:pPr lvl="3"/>
            <a:r>
              <a:rPr lang="en-US" sz="2200" dirty="0"/>
              <a:t>three partitions: AWS (Standard Regions), AWS-CN (China Regions), and AWS-US-Gov (US Gov Regions).</a:t>
            </a:r>
          </a:p>
          <a:p>
            <a:pPr lvl="1"/>
            <a:r>
              <a:rPr lang="en-US" dirty="0"/>
              <a:t>It must follow the bucket naming rules.</a:t>
            </a:r>
            <a:endParaRPr lang="en-US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FEA7362-3824-4D42-A3DF-2CC6221B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178860"/>
            <a:ext cx="3242734" cy="600074"/>
          </a:xfrm>
        </p:spPr>
        <p:txBody>
          <a:bodyPr>
            <a:normAutofit/>
          </a:bodyPr>
          <a:lstStyle/>
          <a:p>
            <a:r>
              <a:rPr lang="en-US" sz="3200" b="1" dirty="0"/>
              <a:t>Create Bucket</a:t>
            </a:r>
          </a:p>
        </p:txBody>
      </p:sp>
    </p:spTree>
    <p:extLst>
      <p:ext uri="{BB962C8B-B14F-4D97-AF65-F5344CB8AC3E}">
        <p14:creationId xmlns:p14="http://schemas.microsoft.com/office/powerpoint/2010/main" val="152301474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270728" y="992419"/>
            <a:ext cx="9687242" cy="301621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“Tom"}, "Song": {"S": "Call Me Today"}}’\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“Jerry"}, "Song": {"S": "Happy Day"}}’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0" y="165966"/>
            <a:ext cx="4728411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Create 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50042-9305-4A84-ADD0-40621D58E2F2}"/>
              </a:ext>
            </a:extLst>
          </p:cNvPr>
          <p:cNvSpPr txBox="1"/>
          <p:nvPr/>
        </p:nvSpPr>
        <p:spPr>
          <a:xfrm>
            <a:off x="711560" y="992420"/>
            <a:ext cx="559168" cy="299774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9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753919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270728" y="992419"/>
            <a:ext cx="9687242" cy="301621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“Tom"}, "Song": {"S": "Call Me Today"}}’\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“Jerry"}, "Song": {"S": "Happy Day"}}’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0" y="203289"/>
            <a:ext cx="4728411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Create 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50042-9305-4A84-ADD0-40621D58E2F2}"/>
              </a:ext>
            </a:extLst>
          </p:cNvPr>
          <p:cNvSpPr txBox="1"/>
          <p:nvPr/>
        </p:nvSpPr>
        <p:spPr>
          <a:xfrm>
            <a:off x="711560" y="992420"/>
            <a:ext cx="559168" cy="299774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9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2D75CC-887B-497D-8852-C0FCEB1FE68F}"/>
              </a:ext>
            </a:extLst>
          </p:cNvPr>
          <p:cNvSpPr txBox="1">
            <a:spLocks/>
          </p:cNvSpPr>
          <p:nvPr/>
        </p:nvSpPr>
        <p:spPr>
          <a:xfrm>
            <a:off x="711560" y="5669813"/>
            <a:ext cx="10576448" cy="984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AU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hat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if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we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want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to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one more attribute to this table, e.g., </a:t>
            </a:r>
            <a:r>
              <a:rPr lang="en-AU" sz="24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AlbumTitle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?</a:t>
            </a:r>
            <a:endParaRPr lang="en-US" sz="24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62D9B07-825A-4252-983A-B3D508CC3A29}"/>
              </a:ext>
            </a:extLst>
          </p:cNvPr>
          <p:cNvSpPr txBox="1">
            <a:spLocks/>
          </p:cNvSpPr>
          <p:nvPr/>
        </p:nvSpPr>
        <p:spPr>
          <a:xfrm>
            <a:off x="711560" y="4273854"/>
            <a:ext cx="10431625" cy="188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Insert two items with values of the attributes,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Request information about the consumed capacity for the operations,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Specify a local DynamoDB for the connection.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02129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270728" y="992419"/>
            <a:ext cx="9687242" cy="360714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“Tom"}, "Song": {"S": "Call Me Today"}, 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</a:t>
            </a:r>
            <a:r>
              <a:rPr lang="en-AU" sz="1600" b="1" dirty="0">
                <a:latin typeface="Courier" pitchFamily="2" charset="0"/>
              </a:rPr>
              <a:t>"</a:t>
            </a:r>
            <a:r>
              <a:rPr lang="en-AU" sz="1600" b="1" dirty="0" err="1">
                <a:latin typeface="Courier" pitchFamily="2" charset="0"/>
              </a:rPr>
              <a:t>AlbumTitle</a:t>
            </a:r>
            <a:r>
              <a:rPr lang="en-AU" sz="1600" b="1" dirty="0">
                <a:latin typeface="Courier" pitchFamily="2" charset="0"/>
              </a:rPr>
              <a:t>": {"S": "Somewhat Famous"}</a:t>
            </a:r>
            <a:r>
              <a:rPr lang="en-AU" sz="1600" dirty="0">
                <a:latin typeface="Courier" pitchFamily="2" charset="0"/>
              </a:rPr>
              <a:t>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“Jerry"}, "Song": {"S": "Happy Day"},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</a:t>
            </a:r>
            <a:r>
              <a:rPr lang="en-AU" sz="1600" b="1" dirty="0">
                <a:latin typeface="Courier" pitchFamily="2" charset="0"/>
              </a:rPr>
              <a:t>"</a:t>
            </a:r>
            <a:r>
              <a:rPr lang="en-AU" sz="1600" b="1" dirty="0" err="1">
                <a:latin typeface="Courier" pitchFamily="2" charset="0"/>
              </a:rPr>
              <a:t>AlbumTitle</a:t>
            </a:r>
            <a:r>
              <a:rPr lang="en-AU" sz="1600" b="1" dirty="0">
                <a:latin typeface="Courier" pitchFamily="2" charset="0"/>
              </a:rPr>
              <a:t>": {"S": "Songs About Life"} </a:t>
            </a:r>
            <a:r>
              <a:rPr lang="en-AU" sz="1600" dirty="0">
                <a:latin typeface="Courier" pitchFamily="2" charset="0"/>
              </a:rPr>
              <a:t>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0" y="320386"/>
            <a:ext cx="4728411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Create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50042-9305-4A84-ADD0-40621D58E2F2}"/>
              </a:ext>
            </a:extLst>
          </p:cNvPr>
          <p:cNvSpPr txBox="1"/>
          <p:nvPr/>
        </p:nvSpPr>
        <p:spPr>
          <a:xfrm>
            <a:off x="711560" y="992420"/>
            <a:ext cx="559168" cy="35886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9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10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289584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0" y="320386"/>
            <a:ext cx="4728411" cy="653568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MusicAlbum</a:t>
            </a:r>
            <a:r>
              <a:rPr lang="en-US" sz="3200" b="1" dirty="0"/>
              <a:t> Table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8F0FE6CB-B53A-41A3-B466-116D5EB51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467959"/>
              </p:ext>
            </p:extLst>
          </p:nvPr>
        </p:nvGraphicFramePr>
        <p:xfrm>
          <a:off x="1889760" y="1857586"/>
          <a:ext cx="8127999" cy="2633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880337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42256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3173947"/>
                    </a:ext>
                  </a:extLst>
                </a:gridCol>
              </a:tblGrid>
              <a:tr h="877711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Artist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>
                          <a:solidFill>
                            <a:schemeClr val="tx1"/>
                          </a:solidFill>
                        </a:rPr>
                        <a:t>AlbumTitle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315626"/>
                  </a:ext>
                </a:extLst>
              </a:tr>
              <a:tr h="877711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Me Today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Somewhat Famous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033187"/>
                  </a:ext>
                </a:extLst>
              </a:tr>
              <a:tr h="877711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Happy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Songs About Life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7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6103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27" y="320024"/>
            <a:ext cx="3701716" cy="532176"/>
          </a:xfrm>
        </p:spPr>
        <p:txBody>
          <a:bodyPr/>
          <a:lstStyle/>
          <a:p>
            <a:r>
              <a:rPr lang="en-US" sz="3200" b="1" dirty="0"/>
              <a:t>Query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163460" y="1238017"/>
            <a:ext cx="8591550" cy="15204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 err="1">
                <a:latin typeface="Courier" pitchFamily="2" charset="0"/>
              </a:rPr>
              <a:t>aws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dynamodb</a:t>
            </a:r>
            <a:r>
              <a:rPr lang="en-US" sz="1600" dirty="0">
                <a:latin typeface="Courier" pitchFamily="2" charset="0"/>
              </a:rPr>
              <a:t> query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US" sz="1600" dirty="0">
                <a:latin typeface="Courier" pitchFamily="2" charset="0"/>
              </a:rPr>
              <a:t>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--key-condition-expression "Artist = :</a:t>
            </a:r>
            <a:r>
              <a:rPr lang="en-US" sz="1600" b="1" dirty="0">
                <a:latin typeface="Courier" pitchFamily="2" charset="0"/>
              </a:rPr>
              <a:t>artist</a:t>
            </a:r>
            <a:r>
              <a:rPr lang="en-US" sz="1600" dirty="0">
                <a:latin typeface="Courier" pitchFamily="2" charset="0"/>
              </a:rPr>
              <a:t>"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--expression-attribute-values '{":</a:t>
            </a:r>
            <a:r>
              <a:rPr lang="en-US" sz="1600" b="1" dirty="0">
                <a:latin typeface="Courier" pitchFamily="2" charset="0"/>
              </a:rPr>
              <a:t>artist</a:t>
            </a:r>
            <a:r>
              <a:rPr lang="en-US" sz="1600" dirty="0">
                <a:latin typeface="Courier" pitchFamily="2" charset="0"/>
              </a:rPr>
              <a:t>":{"</a:t>
            </a:r>
            <a:r>
              <a:rPr lang="en-US" sz="1600" dirty="0" err="1">
                <a:latin typeface="Courier" pitchFamily="2" charset="0"/>
              </a:rPr>
              <a:t>S":"Tom</a:t>
            </a:r>
            <a:r>
              <a:rPr lang="en-US" sz="1600" dirty="0">
                <a:latin typeface="Courier" pitchFamily="2" charset="0"/>
              </a:rPr>
              <a:t>"}}’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--endpoint-</a:t>
            </a:r>
            <a:r>
              <a:rPr lang="en-US" sz="1600" dirty="0" err="1">
                <a:latin typeface="Courier" pitchFamily="2" charset="0"/>
              </a:rPr>
              <a:t>url</a:t>
            </a:r>
            <a:r>
              <a:rPr lang="en-US" sz="1600" dirty="0">
                <a:latin typeface="Courier" pitchFamily="2" charset="0"/>
              </a:rPr>
              <a:t>=http://localhost:8000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B7A14-D235-4D28-B14E-B13E5C7C7351}"/>
              </a:ext>
            </a:extLst>
          </p:cNvPr>
          <p:cNvSpPr txBox="1"/>
          <p:nvPr/>
        </p:nvSpPr>
        <p:spPr>
          <a:xfrm>
            <a:off x="604292" y="1241001"/>
            <a:ext cx="559168" cy="15204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1D8E4A-8E8B-49A3-B103-8D62AB2EBC2E}"/>
              </a:ext>
            </a:extLst>
          </p:cNvPr>
          <p:cNvSpPr txBox="1">
            <a:spLocks/>
          </p:cNvSpPr>
          <p:nvPr/>
        </p:nvSpPr>
        <p:spPr>
          <a:xfrm>
            <a:off x="604292" y="3728591"/>
            <a:ext cx="10431625" cy="1290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‘artist’ works as a placeholder and can be changed by other word.</a:t>
            </a:r>
          </a:p>
        </p:txBody>
      </p:sp>
    </p:spTree>
    <p:extLst>
      <p:ext uri="{BB962C8B-B14F-4D97-AF65-F5344CB8AC3E}">
        <p14:creationId xmlns:p14="http://schemas.microsoft.com/office/powerpoint/2010/main" val="30589658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27" y="320024"/>
            <a:ext cx="3701716" cy="532176"/>
          </a:xfrm>
        </p:spPr>
        <p:txBody>
          <a:bodyPr/>
          <a:lstStyle/>
          <a:p>
            <a:r>
              <a:rPr lang="en-US" sz="3200" b="1" dirty="0"/>
              <a:t>Query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163460" y="1238017"/>
            <a:ext cx="8591550" cy="15204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 err="1">
                <a:latin typeface="Courier" pitchFamily="2" charset="0"/>
              </a:rPr>
              <a:t>aws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dynamodb</a:t>
            </a:r>
            <a:r>
              <a:rPr lang="en-US" sz="1600" dirty="0">
                <a:latin typeface="Courier" pitchFamily="2" charset="0"/>
              </a:rPr>
              <a:t> query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US" sz="1600" dirty="0">
                <a:latin typeface="Courier" pitchFamily="2" charset="0"/>
              </a:rPr>
              <a:t>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--key-condition-expression "Artist = :artist"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--expression-attribute-values '{":artist":{"</a:t>
            </a:r>
            <a:r>
              <a:rPr lang="en-US" sz="1600" dirty="0" err="1">
                <a:latin typeface="Courier" pitchFamily="2" charset="0"/>
              </a:rPr>
              <a:t>S":"Tom</a:t>
            </a:r>
            <a:r>
              <a:rPr lang="en-US" sz="1600" dirty="0">
                <a:latin typeface="Courier" pitchFamily="2" charset="0"/>
              </a:rPr>
              <a:t>"}}’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--endpoint-</a:t>
            </a:r>
            <a:r>
              <a:rPr lang="en-US" sz="1600" dirty="0" err="1">
                <a:latin typeface="Courier" pitchFamily="2" charset="0"/>
              </a:rPr>
              <a:t>url</a:t>
            </a:r>
            <a:r>
              <a:rPr lang="en-US" sz="1600" dirty="0">
                <a:latin typeface="Courier" pitchFamily="2" charset="0"/>
              </a:rPr>
              <a:t>=http://localhost:8000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B7A14-D235-4D28-B14E-B13E5C7C7351}"/>
              </a:ext>
            </a:extLst>
          </p:cNvPr>
          <p:cNvSpPr txBox="1"/>
          <p:nvPr/>
        </p:nvSpPr>
        <p:spPr>
          <a:xfrm>
            <a:off x="604292" y="1241001"/>
            <a:ext cx="559168" cy="15204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228A72-794A-401C-9BE0-B48D9FB41B14}"/>
              </a:ext>
            </a:extLst>
          </p:cNvPr>
          <p:cNvSpPr txBox="1">
            <a:spLocks/>
          </p:cNvSpPr>
          <p:nvPr/>
        </p:nvSpPr>
        <p:spPr>
          <a:xfrm>
            <a:off x="604292" y="2835883"/>
            <a:ext cx="10431625" cy="12607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Queries the "</a:t>
            </a:r>
            <a:r>
              <a:rPr lang="en-AU" sz="2400" dirty="0" err="1">
                <a:latin typeface="+mn-lt"/>
                <a:ea typeface="+mn-ea"/>
                <a:cs typeface="+mn-cs"/>
              </a:rPr>
              <a:t>MusicAlbum</a:t>
            </a:r>
            <a:r>
              <a:rPr lang="en-US" sz="2400" dirty="0">
                <a:latin typeface="+mn-lt"/>
                <a:ea typeface="+mn-ea"/>
                <a:cs typeface="+mn-cs"/>
              </a:rPr>
              <a:t>" table for items where the "Artist" is "Tom".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1F081B1-B1DD-4AB5-8BDA-74A73F8329EA}"/>
              </a:ext>
            </a:extLst>
          </p:cNvPr>
          <p:cNvSpPr txBox="1">
            <a:spLocks/>
          </p:cNvSpPr>
          <p:nvPr/>
        </p:nvSpPr>
        <p:spPr>
          <a:xfrm>
            <a:off x="604292" y="3707454"/>
            <a:ext cx="4639512" cy="70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AU" sz="2400" dirty="0">
                <a:latin typeface="+mn-lt"/>
                <a:ea typeface="+mn-ea"/>
                <a:cs typeface="+mn-cs"/>
              </a:rPr>
              <a:t>Table output: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147575B5-83AE-43A9-A8EA-B6CAB2A5F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599521"/>
              </p:ext>
            </p:extLst>
          </p:nvPr>
        </p:nvGraphicFramePr>
        <p:xfrm>
          <a:off x="690346" y="4411930"/>
          <a:ext cx="8127999" cy="1755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880337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42256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3173947"/>
                    </a:ext>
                  </a:extLst>
                </a:gridCol>
              </a:tblGrid>
              <a:tr h="877711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Artist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>
                          <a:solidFill>
                            <a:schemeClr val="tx1"/>
                          </a:solidFill>
                        </a:rPr>
                        <a:t>AlbumTitle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315626"/>
                  </a:ext>
                </a:extLst>
              </a:tr>
              <a:tr h="877711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Me Today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Somewhat Famous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033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466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16" y="288926"/>
            <a:ext cx="3701716" cy="667875"/>
          </a:xfrm>
        </p:spPr>
        <p:txBody>
          <a:bodyPr/>
          <a:lstStyle/>
          <a:p>
            <a:r>
              <a:rPr lang="en-US" sz="3200" b="1" dirty="0"/>
              <a:t>Scan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EEA6E-186B-4CAC-8CCF-46AB3D0E5447}"/>
              </a:ext>
            </a:extLst>
          </p:cNvPr>
          <p:cNvSpPr txBox="1"/>
          <p:nvPr/>
        </p:nvSpPr>
        <p:spPr>
          <a:xfrm>
            <a:off x="1314684" y="1404884"/>
            <a:ext cx="5933607" cy="92948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scan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dirty="0">
                <a:latin typeface="Courier" pitchFamily="2" charset="0"/>
              </a:rPr>
              <a:t>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5C24E-E2CB-404C-AA4A-F176CB7681BE}"/>
              </a:ext>
            </a:extLst>
          </p:cNvPr>
          <p:cNvSpPr txBox="1"/>
          <p:nvPr/>
        </p:nvSpPr>
        <p:spPr>
          <a:xfrm>
            <a:off x="755516" y="1404884"/>
            <a:ext cx="559168" cy="92948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DF4675-0FA0-47ED-8B33-4F5D225F65E4}"/>
              </a:ext>
            </a:extLst>
          </p:cNvPr>
          <p:cNvSpPr txBox="1">
            <a:spLocks/>
          </p:cNvSpPr>
          <p:nvPr/>
        </p:nvSpPr>
        <p:spPr>
          <a:xfrm>
            <a:off x="755516" y="2782452"/>
            <a:ext cx="3443260" cy="704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AU" sz="2400" dirty="0">
                <a:latin typeface="+mn-lt"/>
                <a:ea typeface="+mn-ea"/>
                <a:cs typeface="+mn-cs"/>
              </a:rPr>
              <a:t>Table output:</a:t>
            </a:r>
            <a:endParaRPr lang="en-US" sz="24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904C19E-C4C0-4498-AE9E-D77C59F81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71100"/>
              </p:ext>
            </p:extLst>
          </p:nvPr>
        </p:nvGraphicFramePr>
        <p:xfrm>
          <a:off x="755516" y="3648286"/>
          <a:ext cx="8127999" cy="2633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880337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42256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3173947"/>
                    </a:ext>
                  </a:extLst>
                </a:gridCol>
              </a:tblGrid>
              <a:tr h="877711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Artist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>
                          <a:solidFill>
                            <a:schemeClr val="tx1"/>
                          </a:solidFill>
                        </a:rPr>
                        <a:t>AlbumTitle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315626"/>
                  </a:ext>
                </a:extLst>
              </a:tr>
              <a:tr h="877711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Me Today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Somewhat Famous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033187"/>
                  </a:ext>
                </a:extLst>
              </a:tr>
              <a:tr h="877711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Happy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Songs About Life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7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5994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270728" y="992419"/>
            <a:ext cx="9687242" cy="331167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"Tom"}, "Song": {"S": "Call Me Today"}, 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</a:t>
            </a:r>
            <a:r>
              <a:rPr lang="en-AU" sz="1600" b="1" dirty="0">
                <a:latin typeface="Courier" pitchFamily="2" charset="0"/>
              </a:rPr>
              <a:t>"</a:t>
            </a:r>
            <a:r>
              <a:rPr lang="en-AU" sz="1600" b="1" dirty="0" err="1">
                <a:latin typeface="Courier" pitchFamily="2" charset="0"/>
              </a:rPr>
              <a:t>AlbumTitle</a:t>
            </a:r>
            <a:r>
              <a:rPr lang="en-AU" sz="1600" b="1" dirty="0">
                <a:latin typeface="Courier" pitchFamily="2" charset="0"/>
              </a:rPr>
              <a:t>": {"S": "Somewhat Famous"}}</a:t>
            </a:r>
            <a:r>
              <a:rPr lang="en-AU" sz="1600" dirty="0">
                <a:latin typeface="Courier" pitchFamily="2" charset="0"/>
              </a:rPr>
              <a:t>'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"Jerry"}, "Song": {"S": "Happy Day"}}'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1" y="189058"/>
            <a:ext cx="3304628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Create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50042-9305-4A84-ADD0-40621D58E2F2}"/>
              </a:ext>
            </a:extLst>
          </p:cNvPr>
          <p:cNvSpPr txBox="1"/>
          <p:nvPr/>
        </p:nvSpPr>
        <p:spPr>
          <a:xfrm>
            <a:off x="711560" y="992420"/>
            <a:ext cx="559168" cy="329320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9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10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932BC9-38CB-4FBA-B3BC-6CD1E475A29D}"/>
              </a:ext>
            </a:extLst>
          </p:cNvPr>
          <p:cNvSpPr txBox="1">
            <a:spLocks/>
          </p:cNvSpPr>
          <p:nvPr/>
        </p:nvSpPr>
        <p:spPr>
          <a:xfrm>
            <a:off x="711560" y="4880682"/>
            <a:ext cx="10576448" cy="984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AU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hat will the table be like if we create the first item with 3 attributes and the second item with 2 attributes? </a:t>
            </a:r>
            <a:endParaRPr lang="en-US" sz="24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16489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270728" y="992419"/>
            <a:ext cx="9687242" cy="331167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"Tom"}, "Song": {"S": "Call Me Today"}, 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</a:t>
            </a:r>
            <a:r>
              <a:rPr lang="en-AU" sz="1600" b="1" dirty="0">
                <a:latin typeface="Courier" pitchFamily="2" charset="0"/>
              </a:rPr>
              <a:t>"</a:t>
            </a:r>
            <a:r>
              <a:rPr lang="en-AU" sz="1600" b="1" dirty="0" err="1">
                <a:latin typeface="Courier" pitchFamily="2" charset="0"/>
              </a:rPr>
              <a:t>AlbumTitle</a:t>
            </a:r>
            <a:r>
              <a:rPr lang="en-AU" sz="1600" b="1" dirty="0">
                <a:latin typeface="Courier" pitchFamily="2" charset="0"/>
              </a:rPr>
              <a:t>": {"S": "Somewhat Famous"}}</a:t>
            </a:r>
            <a:r>
              <a:rPr lang="en-AU" sz="1600" dirty="0">
                <a:latin typeface="Courier" pitchFamily="2" charset="0"/>
              </a:rPr>
              <a:t>'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"Jerry"}, "Song": {"S": "Happy Day"}}'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1" y="189058"/>
            <a:ext cx="3304628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Create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50042-9305-4A84-ADD0-40621D58E2F2}"/>
              </a:ext>
            </a:extLst>
          </p:cNvPr>
          <p:cNvSpPr txBox="1"/>
          <p:nvPr/>
        </p:nvSpPr>
        <p:spPr>
          <a:xfrm>
            <a:off x="711560" y="992420"/>
            <a:ext cx="559168" cy="3293209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9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10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11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AF2A1780-180B-41CC-922C-5D0F416A8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763221"/>
              </p:ext>
            </p:extLst>
          </p:nvPr>
        </p:nvGraphicFramePr>
        <p:xfrm>
          <a:off x="711560" y="4435423"/>
          <a:ext cx="8127999" cy="2263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880337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422568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93173947"/>
                    </a:ext>
                  </a:extLst>
                </a:gridCol>
              </a:tblGrid>
              <a:tr h="877711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Artist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 err="1">
                          <a:solidFill>
                            <a:schemeClr val="tx1"/>
                          </a:solidFill>
                        </a:rPr>
                        <a:t>AlbumTitle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315626"/>
                  </a:ext>
                </a:extLst>
              </a:tr>
              <a:tr h="877711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Call Me Today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Somewhat Famous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033187"/>
                  </a:ext>
                </a:extLst>
              </a:tr>
              <a:tr h="508535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Happy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76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0131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969FBCF-CAFE-430A-80E8-8CAC90FEC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05" y="1058744"/>
            <a:ext cx="10225231" cy="155894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0756447-528D-4B22-86B2-C50A30E29B40}"/>
              </a:ext>
            </a:extLst>
          </p:cNvPr>
          <p:cNvSpPr txBox="1">
            <a:spLocks/>
          </p:cNvSpPr>
          <p:nvPr/>
        </p:nvSpPr>
        <p:spPr>
          <a:xfrm>
            <a:off x="603406" y="295461"/>
            <a:ext cx="646992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What if the hash key is NOT provided? </a:t>
            </a:r>
          </a:p>
        </p:txBody>
      </p:sp>
    </p:spTree>
    <p:extLst>
      <p:ext uri="{BB962C8B-B14F-4D97-AF65-F5344CB8AC3E}">
        <p14:creationId xmlns:p14="http://schemas.microsoft.com/office/powerpoint/2010/main" val="2504684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F5649D-86CB-420E-BD00-ADC6BD52E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22" y="1231104"/>
            <a:ext cx="7456278" cy="47160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4"/>
            <a:ext cx="44788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Rules for bucket naming</a:t>
            </a:r>
          </a:p>
        </p:txBody>
      </p:sp>
    </p:spTree>
    <p:extLst>
      <p:ext uri="{BB962C8B-B14F-4D97-AF65-F5344CB8AC3E}">
        <p14:creationId xmlns:p14="http://schemas.microsoft.com/office/powerpoint/2010/main" val="2397954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5ED390B-49FB-495A-84BE-E47FB731C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64" y="1201199"/>
            <a:ext cx="8988829" cy="310784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2F2E7A2-8784-469E-8222-779C254F1ECA}"/>
              </a:ext>
            </a:extLst>
          </p:cNvPr>
          <p:cNvSpPr txBox="1">
            <a:spLocks/>
          </p:cNvSpPr>
          <p:nvPr/>
        </p:nvSpPr>
        <p:spPr>
          <a:xfrm>
            <a:off x="639265" y="437916"/>
            <a:ext cx="7318607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What if the range key is NOT provided? </a:t>
            </a:r>
          </a:p>
        </p:txBody>
      </p:sp>
    </p:spTree>
    <p:extLst>
      <p:ext uri="{BB962C8B-B14F-4D97-AF65-F5344CB8AC3E}">
        <p14:creationId xmlns:p14="http://schemas.microsoft.com/office/powerpoint/2010/main" val="28346401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E723ED-FA6C-43B4-899A-0711BA5B5CA0}"/>
              </a:ext>
            </a:extLst>
          </p:cNvPr>
          <p:cNvGraphicFramePr>
            <a:graphicFrameLocks noGrp="1"/>
          </p:cNvGraphicFramePr>
          <p:nvPr/>
        </p:nvGraphicFramePr>
        <p:xfrm>
          <a:off x="429637" y="1171508"/>
          <a:ext cx="5418666" cy="1183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880337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4225687"/>
                    </a:ext>
                  </a:extLst>
                </a:gridCol>
              </a:tblGrid>
              <a:tr h="593933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Artist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315626"/>
                  </a:ext>
                </a:extLst>
              </a:tr>
              <a:tr h="589139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Happy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7695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0D9AE5CD-9B2C-4D1E-B9C9-3E4796D510A4}"/>
              </a:ext>
            </a:extLst>
          </p:cNvPr>
          <p:cNvSpPr txBox="1">
            <a:spLocks/>
          </p:cNvSpPr>
          <p:nvPr/>
        </p:nvSpPr>
        <p:spPr>
          <a:xfrm>
            <a:off x="340567" y="2531477"/>
            <a:ext cx="10576448" cy="984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AU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hat will the table be like if we create an item by adding a value of “Tom” to the “Artist” key? </a:t>
            </a:r>
            <a:endParaRPr lang="en-US" sz="24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5CFCB6-C71D-4989-9BBD-DDC20974EFAD}"/>
              </a:ext>
            </a:extLst>
          </p:cNvPr>
          <p:cNvSpPr txBox="1">
            <a:spLocks/>
          </p:cNvSpPr>
          <p:nvPr/>
        </p:nvSpPr>
        <p:spPr>
          <a:xfrm>
            <a:off x="340567" y="231327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A </a:t>
            </a:r>
            <a:r>
              <a:rPr lang="en-US" sz="3200" b="1" dirty="0" err="1"/>
              <a:t>dynamodb</a:t>
            </a:r>
            <a:r>
              <a:rPr lang="en-US" sz="3200" b="1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12776562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E723ED-FA6C-43B4-899A-0711BA5B5CA0}"/>
              </a:ext>
            </a:extLst>
          </p:cNvPr>
          <p:cNvGraphicFramePr>
            <a:graphicFrameLocks noGrp="1"/>
          </p:cNvGraphicFramePr>
          <p:nvPr/>
        </p:nvGraphicFramePr>
        <p:xfrm>
          <a:off x="429637" y="1171508"/>
          <a:ext cx="5418666" cy="1570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880337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4225687"/>
                    </a:ext>
                  </a:extLst>
                </a:gridCol>
              </a:tblGrid>
              <a:tr h="604538"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Artist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tx1"/>
                          </a:solidFill>
                        </a:rPr>
                        <a:t>Song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315626"/>
                  </a:ext>
                </a:extLst>
              </a:tr>
              <a:tr h="483059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Happy 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76957"/>
                  </a:ext>
                </a:extLst>
              </a:tr>
              <a:tr h="483059">
                <a:tc>
                  <a:txBody>
                    <a:bodyPr/>
                    <a:lstStyle/>
                    <a:p>
                      <a:r>
                        <a:rPr lang="en-AU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AU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059793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0D9AE5CD-9B2C-4D1E-B9C9-3E4796D510A4}"/>
              </a:ext>
            </a:extLst>
          </p:cNvPr>
          <p:cNvSpPr txBox="1">
            <a:spLocks/>
          </p:cNvSpPr>
          <p:nvPr/>
        </p:nvSpPr>
        <p:spPr>
          <a:xfrm>
            <a:off x="340567" y="3237484"/>
            <a:ext cx="10576448" cy="984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AU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hat will the table be like if we create an item by adding a value of “Poker Face” to the “Song” key? </a:t>
            </a:r>
            <a:endParaRPr lang="en-US" sz="24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5CFCB6-C71D-4989-9BBD-DDC20974EFAD}"/>
              </a:ext>
            </a:extLst>
          </p:cNvPr>
          <p:cNvSpPr txBox="1">
            <a:spLocks/>
          </p:cNvSpPr>
          <p:nvPr/>
        </p:nvSpPr>
        <p:spPr>
          <a:xfrm>
            <a:off x="340567" y="231327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A </a:t>
            </a:r>
            <a:r>
              <a:rPr lang="en-US" sz="3200" b="1" dirty="0" err="1"/>
              <a:t>dynamodb</a:t>
            </a:r>
            <a:r>
              <a:rPr lang="en-US" sz="3200" b="1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5920535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09" y="227012"/>
            <a:ext cx="10515600" cy="815975"/>
          </a:xfrm>
        </p:spPr>
        <p:txBody>
          <a:bodyPr>
            <a:normAutofit/>
          </a:bodyPr>
          <a:lstStyle/>
          <a:p>
            <a:r>
              <a:rPr lang="en-US" sz="3200" b="1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328738"/>
            <a:ext cx="10645391" cy="3967162"/>
          </a:xfrm>
        </p:spPr>
        <p:txBody>
          <a:bodyPr>
            <a:normAutofit/>
          </a:bodyPr>
          <a:lstStyle/>
          <a:p>
            <a:r>
              <a:rPr lang="en-US" sz="2400" dirty="0"/>
              <a:t>Attributes can be:</a:t>
            </a:r>
          </a:p>
          <a:p>
            <a:pPr lvl="1"/>
            <a:r>
              <a:rPr lang="en-US" dirty="0"/>
              <a:t>Scalar: represent exactly one value</a:t>
            </a:r>
          </a:p>
          <a:p>
            <a:pPr lvl="2"/>
            <a:r>
              <a:rPr lang="en-US" sz="2400" dirty="0"/>
              <a:t>Number, String, Binary, Boolean, null</a:t>
            </a:r>
          </a:p>
          <a:p>
            <a:pPr lvl="1"/>
            <a:r>
              <a:rPr lang="en-US" dirty="0"/>
              <a:t>Set: an array of the same scalar type</a:t>
            </a:r>
          </a:p>
          <a:p>
            <a:pPr lvl="2"/>
            <a:r>
              <a:rPr lang="en-AU" sz="2400" dirty="0"/>
              <a:t>["Black", "Green" ,"Red"] </a:t>
            </a:r>
          </a:p>
          <a:p>
            <a:pPr lvl="2"/>
            <a:r>
              <a:rPr lang="en-AU" sz="2400" dirty="0"/>
              <a:t>[42.2, -19, 7.5, 3.14]</a:t>
            </a:r>
          </a:p>
          <a:p>
            <a:pPr lvl="1"/>
            <a:r>
              <a:rPr lang="en-US" dirty="0"/>
              <a:t>Document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509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09" y="133707"/>
            <a:ext cx="10515600" cy="815975"/>
          </a:xfrm>
        </p:spPr>
        <p:txBody>
          <a:bodyPr>
            <a:normAutofit/>
          </a:bodyPr>
          <a:lstStyle/>
          <a:p>
            <a:r>
              <a:rPr lang="en-US" sz="3200" b="1" dirty="0"/>
              <a:t>Document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304" y="875036"/>
            <a:ext cx="10645391" cy="4532312"/>
          </a:xfrm>
        </p:spPr>
        <p:txBody>
          <a:bodyPr>
            <a:normAutofit/>
          </a:bodyPr>
          <a:lstStyle/>
          <a:p>
            <a:r>
              <a:rPr lang="en-US" sz="2400" b="1" dirty="0"/>
              <a:t>List</a:t>
            </a:r>
            <a:r>
              <a:rPr lang="en-US" sz="2400" dirty="0"/>
              <a:t>: a collection of values, </a:t>
            </a:r>
            <a:r>
              <a:rPr lang="en-AU" sz="2400" dirty="0"/>
              <a:t>enclosed in square brackets: [ ... ]</a:t>
            </a:r>
            <a:endParaRPr lang="en-US" sz="2400" dirty="0"/>
          </a:p>
          <a:p>
            <a:pPr lvl="1"/>
            <a:r>
              <a:rPr lang="en-AU" dirty="0" err="1"/>
              <a:t>FavoriteThings</a:t>
            </a:r>
            <a:r>
              <a:rPr lang="en-AU" dirty="0"/>
              <a:t>: ["Cookies", "Coffee", 3.14159]</a:t>
            </a:r>
            <a:endParaRPr lang="en-US" dirty="0"/>
          </a:p>
          <a:p>
            <a:r>
              <a:rPr lang="en-US" sz="2400" b="1" dirty="0"/>
              <a:t>Map</a:t>
            </a:r>
            <a:r>
              <a:rPr lang="en-US" sz="2400" dirty="0"/>
              <a:t>: a </a:t>
            </a:r>
            <a:r>
              <a:rPr lang="en-AU" sz="2400" dirty="0"/>
              <a:t>hierarchical</a:t>
            </a:r>
            <a:r>
              <a:rPr lang="en-US" sz="2400" dirty="0"/>
              <a:t> structure of attributes within a single attribute, </a:t>
            </a:r>
            <a:r>
              <a:rPr lang="en-AU" sz="2400" dirty="0"/>
              <a:t>enclosed in </a:t>
            </a:r>
            <a:r>
              <a:rPr lang="en-US" altLang="zh-CN" sz="2400" dirty="0"/>
              <a:t>curly</a:t>
            </a:r>
            <a:r>
              <a:rPr lang="en-AU" sz="2400" dirty="0"/>
              <a:t> brackets: {...} </a:t>
            </a: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D0E6B-F89C-4B3E-B470-2C34749938FA}"/>
              </a:ext>
            </a:extLst>
          </p:cNvPr>
          <p:cNvSpPr txBox="1"/>
          <p:nvPr/>
        </p:nvSpPr>
        <p:spPr>
          <a:xfrm>
            <a:off x="1122588" y="2555483"/>
            <a:ext cx="9687242" cy="35886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>
                <a:latin typeface="Courier"/>
              </a:rPr>
              <a:t>{ </a:t>
            </a:r>
          </a:p>
          <a:p>
            <a:pPr marL="49213" lvl="2" algn="l"/>
            <a:r>
              <a:rPr lang="en-AU" sz="1600" dirty="0">
                <a:latin typeface="Courier"/>
              </a:rPr>
              <a:t>	Day: "Monday", </a:t>
            </a:r>
          </a:p>
          <a:p>
            <a:pPr marL="49213" lvl="2" algn="l"/>
            <a:r>
              <a:rPr lang="en-AU" sz="1600" dirty="0">
                <a:latin typeface="Courier"/>
              </a:rPr>
              <a:t>	</a:t>
            </a:r>
            <a:r>
              <a:rPr lang="en-AU" sz="1600" dirty="0" err="1">
                <a:latin typeface="Courier"/>
              </a:rPr>
              <a:t>UnreadEmails</a:t>
            </a:r>
            <a:r>
              <a:rPr lang="en-AU" sz="1600" dirty="0">
                <a:latin typeface="Courier"/>
              </a:rPr>
              <a:t>: 42, </a:t>
            </a:r>
          </a:p>
          <a:p>
            <a:pPr marL="49213" lvl="2" algn="l"/>
            <a:r>
              <a:rPr lang="en-AU" sz="1600" dirty="0">
                <a:latin typeface="Courier"/>
              </a:rPr>
              <a:t>	</a:t>
            </a:r>
            <a:r>
              <a:rPr lang="en-AU" sz="1600" dirty="0" err="1">
                <a:latin typeface="Courier"/>
              </a:rPr>
              <a:t>ItemsOnMyDesk</a:t>
            </a:r>
            <a:r>
              <a:rPr lang="en-AU" sz="1600" dirty="0">
                <a:latin typeface="Courier"/>
              </a:rPr>
              <a:t>: [ </a:t>
            </a:r>
          </a:p>
          <a:p>
            <a:pPr marL="49213" lvl="2" algn="l"/>
            <a:r>
              <a:rPr lang="en-AU" sz="1600" dirty="0">
                <a:latin typeface="Courier"/>
              </a:rPr>
              <a:t>		"Coffee Cup", </a:t>
            </a:r>
          </a:p>
          <a:p>
            <a:pPr marL="49213" lvl="2" algn="l"/>
            <a:r>
              <a:rPr lang="en-AU" sz="1600" dirty="0">
                <a:latin typeface="Courier"/>
              </a:rPr>
              <a:t>		"Telephone", </a:t>
            </a:r>
          </a:p>
          <a:p>
            <a:pPr marL="49213" lvl="2" algn="l"/>
            <a:r>
              <a:rPr lang="en-AU" sz="1600" dirty="0">
                <a:latin typeface="Courier"/>
              </a:rPr>
              <a:t>		{ </a:t>
            </a:r>
          </a:p>
          <a:p>
            <a:pPr marL="49213" lvl="2" algn="l"/>
            <a:r>
              <a:rPr lang="en-AU" sz="1600" dirty="0">
                <a:latin typeface="Courier"/>
              </a:rPr>
              <a:t>			Pens: { Quantity : 3}, </a:t>
            </a:r>
          </a:p>
          <a:p>
            <a:pPr marL="49213" lvl="2" algn="l"/>
            <a:r>
              <a:rPr lang="en-AU" sz="1600" dirty="0">
                <a:latin typeface="Courier"/>
              </a:rPr>
              <a:t>			Pencils: { Quantity : 2} </a:t>
            </a:r>
          </a:p>
          <a:p>
            <a:pPr marL="49213" lvl="2" algn="l"/>
            <a:r>
              <a:rPr lang="en-AU" sz="1600" dirty="0">
                <a:latin typeface="Courier"/>
              </a:rPr>
              <a:t>		} </a:t>
            </a:r>
          </a:p>
          <a:p>
            <a:pPr marL="49213" lvl="2" algn="l"/>
            <a:r>
              <a:rPr lang="en-AU" sz="1600" dirty="0">
                <a:latin typeface="Courier"/>
              </a:rPr>
              <a:t>	] </a:t>
            </a:r>
          </a:p>
          <a:p>
            <a:pPr marL="49213" lvl="2" algn="l"/>
            <a:r>
              <a:rPr lang="en-AU" sz="1600" dirty="0">
                <a:latin typeface="Courier"/>
              </a:rPr>
              <a:t>}</a:t>
            </a:r>
            <a:endParaRPr lang="en-US" sz="16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538211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397" y="446597"/>
            <a:ext cx="415320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97" y="1371600"/>
            <a:ext cx="10948858" cy="4779818"/>
          </a:xfrm>
        </p:spPr>
        <p:txBody>
          <a:bodyPr>
            <a:normAutofit fontScale="92500" lnSpcReduction="10000"/>
          </a:bodyPr>
          <a:lstStyle/>
          <a:p>
            <a:r>
              <a:rPr lang="en-AU" sz="2800" dirty="0"/>
              <a:t>The exam has a time limit of 6</a:t>
            </a:r>
            <a:r>
              <a:rPr lang="en-AU" dirty="0"/>
              <a:t>0 mins</a:t>
            </a:r>
          </a:p>
          <a:p>
            <a:r>
              <a:rPr lang="en-AU" sz="2800" dirty="0"/>
              <a:t>The exam is at </a:t>
            </a:r>
            <a:r>
              <a:rPr lang="en-AU" sz="2800" dirty="0">
                <a:solidFill>
                  <a:srgbClr val="FF0000"/>
                </a:solidFill>
              </a:rPr>
              <a:t>5:30pm-6:30pm on 26/08/25</a:t>
            </a:r>
          </a:p>
          <a:p>
            <a:pPr lvl="1"/>
            <a:r>
              <a:rPr lang="en-AU" sz="2800" dirty="0"/>
              <a:t>arrive at </a:t>
            </a:r>
            <a:r>
              <a:rPr lang="en-AU" sz="2800" dirty="0">
                <a:solidFill>
                  <a:srgbClr val="FF0000"/>
                </a:solidFill>
              </a:rPr>
              <a:t>5:15pm</a:t>
            </a:r>
            <a:r>
              <a:rPr lang="en-AU" sz="2800" dirty="0"/>
              <a:t> with your ID such as student card, driver license, etc.</a:t>
            </a:r>
          </a:p>
          <a:p>
            <a:r>
              <a:rPr lang="en-AU" sz="2800" dirty="0"/>
              <a:t>No lecture on </a:t>
            </a:r>
            <a:r>
              <a:rPr lang="en-AU" sz="2800" dirty="0">
                <a:highlight>
                  <a:srgbClr val="FFFF00"/>
                </a:highlight>
              </a:rPr>
              <a:t>26/08/25</a:t>
            </a:r>
            <a:r>
              <a:rPr lang="en-AU" sz="2800" dirty="0"/>
              <a:t> and lab sessions are still open in week 5 and week 6.</a:t>
            </a:r>
          </a:p>
          <a:p>
            <a:r>
              <a:rPr lang="en-AU" dirty="0"/>
              <a:t>The exam venues (</a:t>
            </a:r>
            <a:r>
              <a:rPr lang="en-AU" dirty="0">
                <a:solidFill>
                  <a:srgbClr val="FF0000"/>
                </a:solidFill>
              </a:rPr>
              <a:t>will be updated next week</a:t>
            </a:r>
            <a:r>
              <a:rPr lang="en-AU" dirty="0"/>
              <a:t>). </a:t>
            </a:r>
          </a:p>
          <a:p>
            <a:r>
              <a:rPr lang="en-AU" sz="2800" dirty="0"/>
              <a:t>The exam is close-book: </a:t>
            </a:r>
            <a:r>
              <a:rPr lang="en-AU" dirty="0"/>
              <a:t>NO</a:t>
            </a:r>
            <a:r>
              <a:rPr lang="en-AU" sz="2800" dirty="0"/>
              <a:t> notes are allowed.</a:t>
            </a:r>
          </a:p>
          <a:p>
            <a:r>
              <a:rPr lang="en-AU" dirty="0"/>
              <a:t>The exam is F2F for all students.</a:t>
            </a:r>
          </a:p>
          <a:p>
            <a:pPr lvl="1"/>
            <a:r>
              <a:rPr lang="en-US" sz="2800" dirty="0"/>
              <a:t>Your name and student ID must be written on the cover page of the question booklet.</a:t>
            </a:r>
            <a:endParaRPr lang="en-AU" sz="2800" dirty="0"/>
          </a:p>
          <a:p>
            <a:pPr lvl="1"/>
            <a:r>
              <a:rPr lang="en-AU" sz="2800" dirty="0"/>
              <a:t>Please do NOT use a pencil or a red pen.</a:t>
            </a:r>
          </a:p>
          <a:p>
            <a:pPr lvl="1"/>
            <a:r>
              <a:rPr lang="en-AU" sz="2800" dirty="0"/>
              <a:t>Please use readable handwriting. What cannot be read cannot be marked.</a:t>
            </a:r>
          </a:p>
          <a:p>
            <a:pPr marL="369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3632893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6" y="1195842"/>
            <a:ext cx="11307942" cy="4732172"/>
          </a:xfrm>
        </p:spPr>
        <p:txBody>
          <a:bodyPr>
            <a:noAutofit/>
          </a:bodyPr>
          <a:lstStyle/>
          <a:p>
            <a:r>
              <a:rPr lang="en-AU" sz="2600" dirty="0"/>
              <a:t>Part 1: Multi-choice questions (15 marks)</a:t>
            </a:r>
          </a:p>
          <a:p>
            <a:pPr lvl="1"/>
            <a:r>
              <a:rPr lang="en-AU" sz="2200" dirty="0"/>
              <a:t>15 questions</a:t>
            </a:r>
          </a:p>
          <a:p>
            <a:pPr lvl="1"/>
            <a:r>
              <a:rPr lang="en-AU" sz="2200" dirty="0"/>
              <a:t>Each question has only one correct answer and is worth 1 mark</a:t>
            </a:r>
          </a:p>
          <a:p>
            <a:pPr lvl="1"/>
            <a:endParaRPr lang="en-AU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BD8459-40A7-4431-99DF-FE4D1ADE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6" y="328961"/>
            <a:ext cx="415320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9D49C8-16AB-4D4A-8875-F780C89D2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26" y="2517206"/>
            <a:ext cx="7988502" cy="377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728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6" y="1195842"/>
            <a:ext cx="11307942" cy="4732172"/>
          </a:xfrm>
        </p:spPr>
        <p:txBody>
          <a:bodyPr>
            <a:noAutofit/>
          </a:bodyPr>
          <a:lstStyle/>
          <a:p>
            <a:r>
              <a:rPr lang="en-AU" sz="2600" dirty="0"/>
              <a:t>Part 1: Multi-choice questions (15 marks)</a:t>
            </a:r>
            <a:endParaRPr lang="en-AU" sz="2200" dirty="0"/>
          </a:p>
          <a:p>
            <a:r>
              <a:rPr lang="en-AU" sz="2600" dirty="0"/>
              <a:t>Part 2: Multi-answer questions (15 marks)</a:t>
            </a:r>
          </a:p>
          <a:p>
            <a:pPr lvl="1"/>
            <a:r>
              <a:rPr lang="en-AU" sz="2200" dirty="0"/>
              <a:t>5 questions</a:t>
            </a:r>
          </a:p>
          <a:p>
            <a:pPr lvl="1"/>
            <a:endParaRPr lang="en-AU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BD8459-40A7-4431-99DF-FE4D1ADE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6" y="328961"/>
            <a:ext cx="415320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75A88E-0DC9-4028-8A5C-E9C917D88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16" y="2650162"/>
            <a:ext cx="8581795" cy="272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896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6" y="929986"/>
            <a:ext cx="11307942" cy="4732172"/>
          </a:xfrm>
        </p:spPr>
        <p:txBody>
          <a:bodyPr>
            <a:noAutofit/>
          </a:bodyPr>
          <a:lstStyle/>
          <a:p>
            <a:r>
              <a:rPr lang="en-AU" sz="2600" dirty="0"/>
              <a:t>Part 1: Multi-choice questions (15 marks)</a:t>
            </a:r>
            <a:endParaRPr lang="en-AU" sz="2200" dirty="0"/>
          </a:p>
          <a:p>
            <a:r>
              <a:rPr lang="en-AU" sz="2600" dirty="0"/>
              <a:t>Part 2: Multi-answer questions (15 marks)</a:t>
            </a:r>
          </a:p>
          <a:p>
            <a:pPr lvl="1"/>
            <a:r>
              <a:rPr lang="en-AU" dirty="0"/>
              <a:t>5 questions</a:t>
            </a:r>
          </a:p>
          <a:p>
            <a:endParaRPr lang="en-AU" sz="2600" dirty="0"/>
          </a:p>
          <a:p>
            <a:pPr lvl="1"/>
            <a:endParaRPr lang="en-AU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BD8459-40A7-4431-99DF-FE4D1ADE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6" y="204142"/>
            <a:ext cx="415320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75A88E-0DC9-4028-8A5C-E9C917D88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35" y="2237272"/>
            <a:ext cx="8581795" cy="23834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27D799-0F15-4DA6-ACEA-B35586579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35" y="4588482"/>
            <a:ext cx="7553374" cy="20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266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6" y="929986"/>
            <a:ext cx="11307942" cy="4732172"/>
          </a:xfrm>
        </p:spPr>
        <p:txBody>
          <a:bodyPr>
            <a:noAutofit/>
          </a:bodyPr>
          <a:lstStyle/>
          <a:p>
            <a:r>
              <a:rPr lang="en-AU" sz="2600" dirty="0"/>
              <a:t>Part 1: Multi-choice questions (15 marks)</a:t>
            </a:r>
          </a:p>
          <a:p>
            <a:pPr lvl="1"/>
            <a:r>
              <a:rPr lang="en-US" sz="2600" dirty="0"/>
              <a:t>All answers to Part 1 must be written in the provided table.</a:t>
            </a:r>
            <a:endParaRPr lang="en-AU" sz="2600" dirty="0"/>
          </a:p>
          <a:p>
            <a:r>
              <a:rPr lang="en-AU" sz="2600" dirty="0"/>
              <a:t>Part 2: Multi-answer questions (15 marks)</a:t>
            </a:r>
          </a:p>
          <a:p>
            <a:pPr lvl="1"/>
            <a:r>
              <a:rPr lang="en-US" sz="2600" dirty="0"/>
              <a:t>All answers to Part 2 must be written in the provided table.</a:t>
            </a:r>
            <a:endParaRPr lang="en-AU" sz="2600" dirty="0"/>
          </a:p>
          <a:p>
            <a:r>
              <a:rPr lang="en-AU" sz="2600" dirty="0"/>
              <a:t>Part 3: Short answer questions including reading code (30 marks)</a:t>
            </a:r>
            <a:r>
              <a:rPr lang="en-AU" sz="2200" dirty="0"/>
              <a:t> </a:t>
            </a:r>
          </a:p>
          <a:p>
            <a:pPr lvl="1"/>
            <a:r>
              <a:rPr lang="en-AU" sz="2600" dirty="0"/>
              <a:t>5 </a:t>
            </a:r>
            <a:r>
              <a:rPr lang="en-US" sz="2600" dirty="0"/>
              <a:t>themed questions</a:t>
            </a:r>
            <a:endParaRPr lang="en-AU" sz="2600" dirty="0"/>
          </a:p>
          <a:p>
            <a:pPr lvl="1"/>
            <a:r>
              <a:rPr lang="en-US" sz="2600" dirty="0"/>
              <a:t>All answers to Part 3 must be written on the provided blank pages.</a:t>
            </a:r>
            <a:endParaRPr lang="en-AU" sz="2600" dirty="0"/>
          </a:p>
          <a:p>
            <a:pPr lvl="1"/>
            <a:endParaRPr lang="en-AU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BD8459-40A7-4431-99DF-FE4D1ADE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6" y="204142"/>
            <a:ext cx="415320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4228221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4"/>
            <a:ext cx="44788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Object ownership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F1A43-D9BF-4539-8626-F17276BB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880" y="1207009"/>
            <a:ext cx="8830695" cy="309067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B4AEDD-CA95-4746-A1A0-F2E14614E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880" y="5082929"/>
            <a:ext cx="10214152" cy="752475"/>
          </a:xfrm>
        </p:spPr>
        <p:txBody>
          <a:bodyPr/>
          <a:lstStyle/>
          <a:p>
            <a:r>
              <a:rPr lang="en-US" dirty="0"/>
              <a:t>What is an object?  </a:t>
            </a:r>
          </a:p>
        </p:txBody>
      </p:sp>
    </p:spTree>
    <p:extLst>
      <p:ext uri="{BB962C8B-B14F-4D97-AF65-F5344CB8AC3E}">
        <p14:creationId xmlns:p14="http://schemas.microsoft.com/office/powerpoint/2010/main" val="13670891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6" y="929986"/>
            <a:ext cx="11307942" cy="4732172"/>
          </a:xfrm>
        </p:spPr>
        <p:txBody>
          <a:bodyPr>
            <a:noAutofit/>
          </a:bodyPr>
          <a:lstStyle/>
          <a:p>
            <a:r>
              <a:rPr lang="en-AU" sz="2600" dirty="0"/>
              <a:t>Part 1: Multi-choice questions (15 marks)</a:t>
            </a:r>
          </a:p>
          <a:p>
            <a:pPr lvl="1"/>
            <a:r>
              <a:rPr lang="en-US" sz="2600" dirty="0"/>
              <a:t>All answers to Part 1 must be written in the provided table.</a:t>
            </a:r>
            <a:endParaRPr lang="en-AU" sz="2600" dirty="0"/>
          </a:p>
          <a:p>
            <a:r>
              <a:rPr lang="en-AU" sz="2600" dirty="0"/>
              <a:t>Part 2: Multi-answer questions (15 marks)</a:t>
            </a:r>
          </a:p>
          <a:p>
            <a:pPr lvl="1"/>
            <a:r>
              <a:rPr lang="en-US" sz="2600" dirty="0"/>
              <a:t>All answers to Part 2 must be written in the provided table.</a:t>
            </a:r>
            <a:endParaRPr lang="en-AU" sz="2600" dirty="0"/>
          </a:p>
          <a:p>
            <a:r>
              <a:rPr lang="en-AU" sz="2600" dirty="0"/>
              <a:t>Part 3: Short answer questions including reading code (30 marks) </a:t>
            </a:r>
          </a:p>
          <a:p>
            <a:pPr lvl="1"/>
            <a:r>
              <a:rPr lang="en-AU" sz="2600" dirty="0"/>
              <a:t>5 </a:t>
            </a:r>
            <a:r>
              <a:rPr lang="en-US" sz="2600" dirty="0"/>
              <a:t>themed questions</a:t>
            </a:r>
            <a:endParaRPr lang="en-AU" sz="2600" dirty="0"/>
          </a:p>
          <a:p>
            <a:pPr lvl="1"/>
            <a:r>
              <a:rPr lang="en-US" sz="2600" dirty="0"/>
              <a:t>All answers to Part 3 must be written on the provided blank pages.</a:t>
            </a:r>
            <a:endParaRPr lang="en-AU" sz="2600" dirty="0"/>
          </a:p>
          <a:p>
            <a:r>
              <a:rPr lang="en-AU" sz="2600" dirty="0"/>
              <a:t>Exam Content:</a:t>
            </a:r>
          </a:p>
          <a:p>
            <a:pPr lvl="1"/>
            <a:r>
              <a:rPr lang="en-AU" sz="2600" dirty="0">
                <a:solidFill>
                  <a:srgbClr val="FF0000"/>
                </a:solidFill>
              </a:rPr>
              <a:t>Lectures of Weeks 1-5 and Labs 1-3.</a:t>
            </a:r>
          </a:p>
          <a:p>
            <a:pPr lvl="1"/>
            <a:endParaRPr lang="en-AU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BD8459-40A7-4431-99DF-FE4D1ADE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6" y="204142"/>
            <a:ext cx="415320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20539439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6" y="929986"/>
            <a:ext cx="11307942" cy="4732172"/>
          </a:xfrm>
        </p:spPr>
        <p:txBody>
          <a:bodyPr>
            <a:noAutofit/>
          </a:bodyPr>
          <a:lstStyle/>
          <a:p>
            <a:r>
              <a:rPr lang="en-AU" sz="2600" dirty="0"/>
              <a:t>Part 1: Multi-choice questions (15 marks)</a:t>
            </a:r>
            <a:endParaRPr lang="en-AU" sz="2200" dirty="0"/>
          </a:p>
          <a:p>
            <a:r>
              <a:rPr lang="en-AU" sz="2600" dirty="0"/>
              <a:t>Part 2: Multi-answer questions (15 marks)</a:t>
            </a:r>
          </a:p>
          <a:p>
            <a:r>
              <a:rPr lang="en-AU" sz="2600" dirty="0"/>
              <a:t>Part 3: Short answer questions including reading code (30 marks)</a:t>
            </a:r>
            <a:r>
              <a:rPr lang="en-US" sz="2600" dirty="0"/>
              <a:t>.</a:t>
            </a:r>
            <a:endParaRPr lang="en-AU" sz="2600" dirty="0"/>
          </a:p>
          <a:p>
            <a:r>
              <a:rPr lang="en-AU" sz="2600" dirty="0"/>
              <a:t>Exam Content:</a:t>
            </a:r>
          </a:p>
          <a:p>
            <a:pPr lvl="1"/>
            <a:r>
              <a:rPr lang="en-AU" sz="2600" dirty="0">
                <a:solidFill>
                  <a:srgbClr val="FF0000"/>
                </a:solidFill>
              </a:rPr>
              <a:t>Lectures of Weeks 1-5 and Labs 1-3.</a:t>
            </a:r>
            <a:endParaRPr lang="en-AU" sz="2600" dirty="0"/>
          </a:p>
          <a:p>
            <a:r>
              <a:rPr lang="en-AU" sz="2600" dirty="0"/>
              <a:t>For practice</a:t>
            </a:r>
            <a:r>
              <a:rPr lang="en-AU" sz="2200" dirty="0"/>
              <a:t> (</a:t>
            </a:r>
            <a:r>
              <a:rPr lang="en-AU" sz="2400" dirty="0">
                <a:solidFill>
                  <a:srgbClr val="FF0000"/>
                </a:solidFill>
              </a:rPr>
              <a:t>will be provided next week</a:t>
            </a:r>
            <a:r>
              <a:rPr lang="en-AU" sz="2400" dirty="0"/>
              <a:t>)</a:t>
            </a:r>
            <a:endParaRPr lang="en-AU" sz="26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BD8459-40A7-4431-99DF-FE4D1ADE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6" y="204142"/>
            <a:ext cx="415320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90116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77" y="401326"/>
            <a:ext cx="2084641" cy="722184"/>
          </a:xfrm>
        </p:spPr>
        <p:txBody>
          <a:bodyPr>
            <a:norm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77" y="1676817"/>
            <a:ext cx="6477735" cy="3312625"/>
          </a:xfrm>
        </p:spPr>
        <p:txBody>
          <a:bodyPr>
            <a:normAutofit/>
          </a:bodyPr>
          <a:lstStyle/>
          <a:p>
            <a:r>
              <a:rPr lang="en-US" sz="2400" dirty="0"/>
              <a:t>It is an individual unit of data stored in a bucket</a:t>
            </a:r>
          </a:p>
          <a:p>
            <a:r>
              <a:rPr lang="en-US" sz="2400" dirty="0"/>
              <a:t>Can be a file of any type:</a:t>
            </a:r>
          </a:p>
          <a:p>
            <a:pPr lvl="1"/>
            <a:r>
              <a:rPr lang="en-AU" dirty="0"/>
              <a:t>documents, images, videos, etc</a:t>
            </a:r>
            <a:endParaRPr lang="en-US" dirty="0"/>
          </a:p>
          <a:p>
            <a:r>
              <a:rPr lang="en-US" sz="2400" dirty="0"/>
              <a:t>It contains both </a:t>
            </a:r>
            <a:r>
              <a:rPr lang="en-US" sz="2400" u="sng" dirty="0"/>
              <a:t>data</a:t>
            </a:r>
            <a:r>
              <a:rPr lang="en-US" sz="2400" dirty="0"/>
              <a:t> and </a:t>
            </a:r>
            <a:r>
              <a:rPr lang="en-US" sz="2400" u="sng" dirty="0"/>
              <a:t>metadata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Data refers to file contents. Metadata include file attributes. </a:t>
            </a:r>
          </a:p>
          <a:p>
            <a:pPr lvl="1"/>
            <a:r>
              <a:rPr lang="en-US" dirty="0"/>
              <a:t>e.g., a file called sunset.jpg is uploaded into a bucket.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2BC6CA-D098-4057-9C77-9412A2AB5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4" y="1123510"/>
            <a:ext cx="3677477" cy="45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8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3882</Words>
  <Application>Microsoft Office PowerPoint</Application>
  <PresentationFormat>Widescreen</PresentationFormat>
  <Paragraphs>611</Paragraphs>
  <Slides>81</Slides>
  <Notes>81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9" baseType="lpstr">
      <vt:lpstr>Courier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Week 4 AWS S3 and DynamoDB</vt:lpstr>
      <vt:lpstr>Overview</vt:lpstr>
      <vt:lpstr>Cloud storage</vt:lpstr>
      <vt:lpstr>Amazon S3 (Simple Storage Service)</vt:lpstr>
      <vt:lpstr>Create bucket</vt:lpstr>
      <vt:lpstr>Create Bucket</vt:lpstr>
      <vt:lpstr>PowerPoint Presentation</vt:lpstr>
      <vt:lpstr>PowerPoint Presentation</vt:lpstr>
      <vt:lpstr>Object</vt:lpstr>
      <vt:lpstr>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Configure a bucket</vt:lpstr>
      <vt:lpstr>Configure a bucket</vt:lpstr>
      <vt:lpstr>Configure a bucket</vt:lpstr>
      <vt:lpstr>Bucket policy</vt:lpstr>
      <vt:lpstr>Bucket policy</vt:lpstr>
      <vt:lpstr>Bucket policy</vt:lpstr>
      <vt:lpstr>Bucket policy</vt:lpstr>
      <vt:lpstr>Bucket policy: practice</vt:lpstr>
      <vt:lpstr>PowerPoint Presentation</vt:lpstr>
      <vt:lpstr>Bucket policy: practice</vt:lpstr>
      <vt:lpstr>Common S3 actions</vt:lpstr>
      <vt:lpstr>CORS (Cross-origin Resource Sharing )</vt:lpstr>
      <vt:lpstr>CORS (Cross-origin Resource Sharing )</vt:lpstr>
      <vt:lpstr>Practice Questions</vt:lpstr>
      <vt:lpstr>Practice Questions</vt:lpstr>
      <vt:lpstr>Practice Questions</vt:lpstr>
      <vt:lpstr>Practice Questions</vt:lpstr>
      <vt:lpstr>Amazon DynamoDB</vt:lpstr>
      <vt:lpstr>Amazon DynamoDB</vt:lpstr>
      <vt:lpstr>Amazon DynamoDB</vt:lpstr>
      <vt:lpstr>Amazon DynamoDB</vt:lpstr>
      <vt:lpstr>Amazon DynamoDB</vt:lpstr>
      <vt:lpstr>Core Components</vt:lpstr>
      <vt:lpstr>Core Components</vt:lpstr>
      <vt:lpstr>Read/Write consistency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Practice Questions</vt:lpstr>
      <vt:lpstr>Set up a local DynamoDB</vt:lpstr>
      <vt:lpstr>Create Table</vt:lpstr>
      <vt:lpstr>Create Table</vt:lpstr>
      <vt:lpstr>Create Items</vt:lpstr>
      <vt:lpstr>Create Items</vt:lpstr>
      <vt:lpstr>Create Entries</vt:lpstr>
      <vt:lpstr>MusicAlbum Table</vt:lpstr>
      <vt:lpstr>Query</vt:lpstr>
      <vt:lpstr>Query</vt:lpstr>
      <vt:lpstr>Scan</vt:lpstr>
      <vt:lpstr>Create Entries</vt:lpstr>
      <vt:lpstr>Create Entries</vt:lpstr>
      <vt:lpstr>PowerPoint Presentation</vt:lpstr>
      <vt:lpstr>PowerPoint Presentation</vt:lpstr>
      <vt:lpstr>PowerPoint Presentation</vt:lpstr>
      <vt:lpstr>PowerPoint Presentation</vt:lpstr>
      <vt:lpstr>Data Types</vt:lpstr>
      <vt:lpstr>Document Types</vt:lpstr>
      <vt:lpstr>Mid-sem test</vt:lpstr>
      <vt:lpstr>Mid-sem test</vt:lpstr>
      <vt:lpstr>Mid-sem test</vt:lpstr>
      <vt:lpstr>Mid-sem test</vt:lpstr>
      <vt:lpstr>Mid-sem test</vt:lpstr>
      <vt:lpstr>Mid-sem test</vt:lpstr>
      <vt:lpstr>Mid-sem test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2025-08-12T02:30:05Z</dcterms:created>
  <dcterms:modified xsi:type="dcterms:W3CDTF">2025-08-19T06:43:19Z</dcterms:modified>
  <cp:category/>
</cp:coreProperties>
</file>