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49" r:id="rId1"/>
  </p:sldMasterIdLst>
  <p:notesMasterIdLst>
    <p:notesMasterId r:id="rId69"/>
  </p:notesMasterIdLst>
  <p:handoutMasterIdLst>
    <p:handoutMasterId r:id="rId70"/>
  </p:handoutMasterIdLst>
  <p:sldIdLst>
    <p:sldId id="1344" r:id="rId2"/>
    <p:sldId id="349" r:id="rId3"/>
    <p:sldId id="580" r:id="rId4"/>
    <p:sldId id="545" r:id="rId5"/>
    <p:sldId id="1347" r:id="rId6"/>
    <p:sldId id="1349" r:id="rId7"/>
    <p:sldId id="1348" r:id="rId8"/>
    <p:sldId id="1376" r:id="rId9"/>
    <p:sldId id="1329" r:id="rId10"/>
    <p:sldId id="1350" r:id="rId11"/>
    <p:sldId id="1351" r:id="rId12"/>
    <p:sldId id="1352" r:id="rId13"/>
    <p:sldId id="1379" r:id="rId14"/>
    <p:sldId id="312" r:id="rId15"/>
    <p:sldId id="276" r:id="rId16"/>
    <p:sldId id="319" r:id="rId17"/>
    <p:sldId id="540" r:id="rId18"/>
    <p:sldId id="347" r:id="rId19"/>
    <p:sldId id="543" r:id="rId20"/>
    <p:sldId id="321" r:id="rId21"/>
    <p:sldId id="1374" r:id="rId22"/>
    <p:sldId id="320" r:id="rId23"/>
    <p:sldId id="322" r:id="rId24"/>
    <p:sldId id="273" r:id="rId25"/>
    <p:sldId id="539" r:id="rId26"/>
    <p:sldId id="1353" r:id="rId27"/>
    <p:sldId id="1356" r:id="rId28"/>
    <p:sldId id="1375" r:id="rId29"/>
    <p:sldId id="1354" r:id="rId30"/>
    <p:sldId id="536" r:id="rId31"/>
    <p:sldId id="274" r:id="rId32"/>
    <p:sldId id="541" r:id="rId33"/>
    <p:sldId id="342" r:id="rId34"/>
    <p:sldId id="288" r:id="rId35"/>
    <p:sldId id="1295" r:id="rId36"/>
    <p:sldId id="290" r:id="rId37"/>
    <p:sldId id="1365" r:id="rId38"/>
    <p:sldId id="1366" r:id="rId39"/>
    <p:sldId id="1367" r:id="rId40"/>
    <p:sldId id="264" r:id="rId41"/>
    <p:sldId id="265" r:id="rId42"/>
    <p:sldId id="266" r:id="rId43"/>
    <p:sldId id="267" r:id="rId44"/>
    <p:sldId id="1361" r:id="rId45"/>
    <p:sldId id="269" r:id="rId46"/>
    <p:sldId id="270" r:id="rId47"/>
    <p:sldId id="271" r:id="rId48"/>
    <p:sldId id="272" r:id="rId49"/>
    <p:sldId id="1377" r:id="rId50"/>
    <p:sldId id="275" r:id="rId51"/>
    <p:sldId id="1363" r:id="rId52"/>
    <p:sldId id="1362" r:id="rId53"/>
    <p:sldId id="287" r:id="rId54"/>
    <p:sldId id="291" r:id="rId55"/>
    <p:sldId id="299" r:id="rId56"/>
    <p:sldId id="302" r:id="rId57"/>
    <p:sldId id="490" r:id="rId58"/>
    <p:sldId id="1358" r:id="rId59"/>
    <p:sldId id="1360" r:id="rId60"/>
    <p:sldId id="1372" r:id="rId61"/>
    <p:sldId id="1373" r:id="rId62"/>
    <p:sldId id="1369" r:id="rId63"/>
    <p:sldId id="1364" r:id="rId64"/>
    <p:sldId id="1370" r:id="rId65"/>
    <p:sldId id="1371" r:id="rId66"/>
    <p:sldId id="268" r:id="rId67"/>
    <p:sldId id="333" r:id="rId68"/>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66855" autoAdjust="0"/>
  </p:normalViewPr>
  <p:slideViewPr>
    <p:cSldViewPr snapToGrid="0">
      <p:cViewPr varScale="1">
        <p:scale>
          <a:sx n="47" d="100"/>
          <a:sy n="47" d="100"/>
        </p:scale>
        <p:origin x="1380" y="54"/>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613155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1290149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altLang="zh-CN"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1364077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4110340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7174724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623279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幻灯片编号占位符 3"/>
          <p:cNvSpPr>
            <a:spLocks noGrp="1"/>
          </p:cNvSpPr>
          <p:nvPr>
            <p:ph type="sldNum" sz="quarter" idx="10"/>
          </p:nvPr>
        </p:nvSpPr>
        <p:spPr/>
        <p:txBody>
          <a:bodyPr/>
          <a:lstStyle/>
          <a:p>
            <a:fld id="{D906AB83-A9BE-45DA-B7AF-45B94295F4B6}" type="slidenum">
              <a:rPr lang="en-AU" smtClean="0"/>
              <a:t>3</a:t>
            </a:fld>
            <a:endParaRPr lang="en-AU"/>
          </a:p>
        </p:txBody>
      </p:sp>
    </p:spTree>
    <p:extLst>
      <p:ext uri="{BB962C8B-B14F-4D97-AF65-F5344CB8AC3E}">
        <p14:creationId xmlns:p14="http://schemas.microsoft.com/office/powerpoint/2010/main" val="9313483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3681791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305662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64</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65</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66</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67</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3642800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2942332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cholar.google.com/citations?hl=en&amp;user=pXIJXmwAAAAJ&amp;view_op=list_works&amp;sortby=pubdat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4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eg"/><Relationship Id="rId4" Type="http://schemas.openxmlformats.org/officeDocument/2006/relationships/image" Target="../media/image24.pn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jpeg"/><Relationship Id="rId4" Type="http://schemas.openxmlformats.org/officeDocument/2006/relationships/image" Target="../media/image22.jpeg"/></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3.jpeg"/><Relationship Id="rId4" Type="http://schemas.openxmlformats.org/officeDocument/2006/relationships/image" Target="../media/image22.jpeg"/></Relationships>
</file>

<file path=ppt/slides/_rels/slide51.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5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1.gif"/></Relationships>
</file>

<file path=ppt/slides/_rels/slide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44.jpe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Computing 2025 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60" y="867092"/>
            <a:ext cx="6578788" cy="5335587"/>
          </a:xfrm>
          <a:prstGeom prst="rect">
            <a:avLst/>
          </a:prstGeom>
        </p:spPr>
      </p:pic>
      <p:sp>
        <p:nvSpPr>
          <p:cNvPr id="3" name="Content Placeholder 2">
            <a:extLst>
              <a:ext uri="{FF2B5EF4-FFF2-40B4-BE49-F238E27FC236}">
                <a16:creationId xmlns:a16="http://schemas.microsoft.com/office/drawing/2014/main" id="{903A5141-558F-409E-8E09-C237019AC791}"/>
              </a:ext>
            </a:extLst>
          </p:cNvPr>
          <p:cNvSpPr txBox="1">
            <a:spLocks/>
          </p:cNvSpPr>
          <p:nvPr/>
        </p:nvSpPr>
        <p:spPr>
          <a:xfrm>
            <a:off x="354720" y="163386"/>
            <a:ext cx="4983747" cy="49411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US" sz="2400" dirty="0"/>
              <a:t>Xen: https://xenproject.org/</a:t>
            </a: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388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5">
            <a:extLst>
              <a:ext uri="{FF2B5EF4-FFF2-40B4-BE49-F238E27FC236}">
                <a16:creationId xmlns:a16="http://schemas.microsoft.com/office/drawing/2014/main" id="{0F29F7D7-CD84-4868-B607-C2E5291A1184}"/>
              </a:ext>
            </a:extLst>
          </p:cNvPr>
          <p:cNvGrpSpPr/>
          <p:nvPr/>
        </p:nvGrpSpPr>
        <p:grpSpPr>
          <a:xfrm>
            <a:off x="509685" y="896110"/>
            <a:ext cx="7066772" cy="3582584"/>
            <a:chOff x="6186563" y="4340716"/>
            <a:chExt cx="5604936" cy="2230748"/>
          </a:xfrm>
        </p:grpSpPr>
        <p:pic>
          <p:nvPicPr>
            <p:cNvPr id="5" name="Picture 22">
              <a:extLst>
                <a:ext uri="{FF2B5EF4-FFF2-40B4-BE49-F238E27FC236}">
                  <a16:creationId xmlns:a16="http://schemas.microsoft.com/office/drawing/2014/main" id="{DC05638E-4AA5-4F19-B4ED-94650AD0CD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6563" y="4340716"/>
              <a:ext cx="5604936" cy="2230748"/>
            </a:xfrm>
            <a:prstGeom prst="rect">
              <a:avLst/>
            </a:prstGeom>
            <a:ln w="19050">
              <a:solidFill>
                <a:schemeClr val="bg1">
                  <a:lumMod val="65000"/>
                </a:schemeClr>
              </a:solidFill>
            </a:ln>
          </p:spPr>
        </p:pic>
        <p:sp>
          <p:nvSpPr>
            <p:cNvPr id="6" name="Rectangle 10">
              <a:extLst>
                <a:ext uri="{FF2B5EF4-FFF2-40B4-BE49-F238E27FC236}">
                  <a16:creationId xmlns:a16="http://schemas.microsoft.com/office/drawing/2014/main" id="{D825D439-560D-43A7-A245-B34B40102D97}"/>
                </a:ext>
              </a:extLst>
            </p:cNvPr>
            <p:cNvSpPr/>
            <p:nvPr/>
          </p:nvSpPr>
          <p:spPr>
            <a:xfrm flipV="1">
              <a:off x="7296995" y="5416028"/>
              <a:ext cx="685800" cy="232977"/>
            </a:xfrm>
            <a:prstGeom prst="rect">
              <a:avLst/>
            </a:prstGeom>
            <a:noFill/>
            <a:ln w="539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6899426D-CE87-4D01-8EDD-B5BEF9EB0087}"/>
              </a:ext>
            </a:extLst>
          </p:cNvPr>
          <p:cNvSpPr txBox="1"/>
          <p:nvPr/>
        </p:nvSpPr>
        <p:spPr>
          <a:xfrm>
            <a:off x="354564" y="242490"/>
            <a:ext cx="5245082" cy="400110"/>
          </a:xfrm>
          <a:prstGeom prst="rect">
            <a:avLst/>
          </a:prstGeom>
          <a:noFill/>
        </p:spPr>
        <p:txBody>
          <a:bodyPr wrap="square">
            <a:spAutoFit/>
          </a:bodyPr>
          <a:lstStyle/>
          <a:p>
            <a:pPr algn="l"/>
            <a:r>
              <a:rPr lang="en-AU" dirty="0"/>
              <a:t>KVM: https://linux-kvm.org</a:t>
            </a:r>
          </a:p>
        </p:txBody>
      </p:sp>
      <p:pic>
        <p:nvPicPr>
          <p:cNvPr id="3" name="Picture 2">
            <a:extLst>
              <a:ext uri="{FF2B5EF4-FFF2-40B4-BE49-F238E27FC236}">
                <a16:creationId xmlns:a16="http://schemas.microsoft.com/office/drawing/2014/main" id="{CF1B8F27-E924-44AC-92E8-5E5E390C6A62}"/>
              </a:ext>
            </a:extLst>
          </p:cNvPr>
          <p:cNvPicPr>
            <a:picLocks noChangeAspect="1"/>
          </p:cNvPicPr>
          <p:nvPr/>
        </p:nvPicPr>
        <p:blipFill>
          <a:blip r:embed="rId4"/>
          <a:stretch>
            <a:fillRect/>
          </a:stretch>
        </p:blipFill>
        <p:spPr>
          <a:xfrm>
            <a:off x="469779" y="4732204"/>
            <a:ext cx="4102221" cy="1883306"/>
          </a:xfrm>
          <a:prstGeom prst="rect">
            <a:avLst/>
          </a:prstGeom>
        </p:spPr>
      </p:pic>
    </p:spTree>
    <p:extLst>
      <p:ext uri="{BB962C8B-B14F-4D97-AF65-F5344CB8AC3E}">
        <p14:creationId xmlns:p14="http://schemas.microsoft.com/office/powerpoint/2010/main" val="427608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90482" y="77031"/>
            <a:ext cx="2594281"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340658" y="879310"/>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solidFill>
                  <a:srgbClr val="424242"/>
                </a:solidFill>
                <a:latin typeface="+mn-lt"/>
                <a:sym typeface="Times New Roman"/>
              </a:rPr>
              <a:t>Zhi</a:t>
            </a:r>
            <a:r>
              <a:rPr lang="en-US" sz="1800" dirty="0">
                <a:solidFill>
                  <a:srgbClr val="424242"/>
                </a:solidFill>
                <a:latin typeface="+mn-lt"/>
                <a:sym typeface="Times New Roman"/>
              </a:rPr>
              <a:t> Zhang</a:t>
            </a:r>
          </a:p>
          <a:p>
            <a:pPr>
              <a:spcBef>
                <a:spcPts val="0"/>
              </a:spcBef>
              <a:buClr>
                <a:schemeClr val="dk1"/>
              </a:buClr>
              <a:buSzPct val="61111"/>
            </a:pPr>
            <a:r>
              <a:rPr lang="en-US" sz="1800" dirty="0">
                <a:solidFill>
                  <a:srgbClr val="424242"/>
                </a:solidFill>
                <a:latin typeface="+mn-lt"/>
                <a:sym typeface="Times New Roman"/>
              </a:rPr>
              <a:t>Unit coordinator</a:t>
            </a:r>
          </a:p>
          <a:p>
            <a:pPr>
              <a:spcBef>
                <a:spcPts val="0"/>
              </a:spcBef>
              <a:buClr>
                <a:schemeClr val="dk1"/>
              </a:buClr>
              <a:buSzPct val="61111"/>
            </a:pPr>
            <a:r>
              <a:rPr lang="en-US" sz="1800" dirty="0">
                <a:solidFill>
                  <a:srgbClr val="424242"/>
                </a:solidFill>
                <a:latin typeface="+mn-lt"/>
                <a:sym typeface="Times New Roman"/>
              </a:rPr>
              <a:t>Room G.10</a:t>
            </a:r>
          </a:p>
          <a:p>
            <a:pPr>
              <a:spcBef>
                <a:spcPts val="0"/>
              </a:spcBef>
              <a:buClr>
                <a:schemeClr val="dk1"/>
              </a:buClr>
            </a:pPr>
            <a:r>
              <a:rPr lang="en-US" sz="1800" dirty="0">
                <a:solidFill>
                  <a:schemeClr val="accent6"/>
                </a:solidFill>
                <a:latin typeface="+mn-lt"/>
                <a:ea typeface="Times New Roman"/>
                <a:cs typeface="Times New Roman"/>
                <a:sym typeface="Times New Roman"/>
              </a:rPr>
              <a:t>cits5503-pmc@uwa.edu.au</a:t>
            </a:r>
          </a:p>
          <a:p>
            <a:pPr>
              <a:spcBef>
                <a:spcPts val="0"/>
              </a:spcBef>
              <a:buClr>
                <a:schemeClr val="dk1"/>
              </a:buClr>
            </a:pPr>
            <a:endParaRPr lang="en-US" dirty="0">
              <a:solidFill>
                <a:schemeClr val="accent6"/>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3"/>
          <a:stretch>
            <a:fillRect/>
          </a:stretch>
        </p:blipFill>
        <p:spPr>
          <a:xfrm>
            <a:off x="364296" y="879310"/>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796041"/>
            <a:ext cx="920921" cy="1212898"/>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138193" y="5610896"/>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Amber Miao</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289662" y="4165284"/>
            <a:ext cx="3396343" cy="923355"/>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lvl="0">
              <a:spcBef>
                <a:spcPts val="0"/>
              </a:spcBef>
              <a:buClr>
                <a:schemeClr val="dk1"/>
              </a:buClr>
              <a:buSzPct val="61111"/>
              <a:buFont typeface="Arial"/>
              <a:buNone/>
            </a:pPr>
            <a:r>
              <a:rPr lang="en-US" sz="1800" dirty="0">
                <a:solidFill>
                  <a:srgbClr val="424242"/>
                </a:solidFill>
                <a:latin typeface="+mn-lt"/>
                <a:sym typeface="Times New Roman"/>
              </a:rPr>
              <a:t>Assistant Coordinator</a:t>
            </a:r>
          </a:p>
        </p:txBody>
      </p:sp>
      <p:sp>
        <p:nvSpPr>
          <p:cNvPr id="13" name="Shape 75">
            <a:extLst>
              <a:ext uri="{FF2B5EF4-FFF2-40B4-BE49-F238E27FC236}">
                <a16:creationId xmlns:a16="http://schemas.microsoft.com/office/drawing/2014/main" id="{196B923E-C219-4A31-845F-F4264C54651E}"/>
              </a:ext>
            </a:extLst>
          </p:cNvPr>
          <p:cNvSpPr txBox="1"/>
          <p:nvPr/>
        </p:nvSpPr>
        <p:spPr>
          <a:xfrm>
            <a:off x="5581346" y="2849257"/>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Karla </a:t>
            </a:r>
            <a:r>
              <a:rPr lang="en-AU" sz="1800" dirty="0" err="1">
                <a:solidFill>
                  <a:srgbClr val="424242"/>
                </a:solidFill>
                <a:latin typeface="+mn-lt"/>
              </a:rPr>
              <a:t>Ivkovic</a:t>
            </a:r>
            <a:endParaRPr lang="en-AU" sz="1800" dirty="0">
              <a:solidFill>
                <a:srgbClr val="424242"/>
              </a:solidFill>
              <a:latin typeface="+mn-lt"/>
            </a:endParaRP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16" name="Shape 75">
            <a:extLst>
              <a:ext uri="{FF2B5EF4-FFF2-40B4-BE49-F238E27FC236}">
                <a16:creationId xmlns:a16="http://schemas.microsoft.com/office/drawing/2014/main" id="{D76B5E46-ED37-42F6-B502-1C482CBFC0FF}"/>
              </a:ext>
            </a:extLst>
          </p:cNvPr>
          <p:cNvSpPr txBox="1"/>
          <p:nvPr/>
        </p:nvSpPr>
        <p:spPr>
          <a:xfrm>
            <a:off x="5686632" y="1142080"/>
            <a:ext cx="3069419" cy="866859"/>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Wenxiao</a:t>
            </a:r>
            <a:r>
              <a:rPr lang="en-AU" sz="1800" b="0" i="0" dirty="0">
                <a:solidFill>
                  <a:srgbClr val="424242"/>
                </a:solidFill>
                <a:effectLst/>
                <a:latin typeface="+mn-lt"/>
              </a:rPr>
              <a:t> Zhang</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pPr>
            <a:endParaRPr sz="1050" dirty="0"/>
          </a:p>
        </p:txBody>
      </p:sp>
      <p:pic>
        <p:nvPicPr>
          <p:cNvPr id="17" name="Picture 2" descr="No photo of Hass Sadeghi-Barzani">
            <a:extLst>
              <a:ext uri="{FF2B5EF4-FFF2-40B4-BE49-F238E27FC236}">
                <a16:creationId xmlns:a16="http://schemas.microsoft.com/office/drawing/2014/main" id="{46D4DA6C-F919-416B-AB81-FD8CE1E84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3739474"/>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2" descr="No photo of Hass Sadeghi-Barzani">
            <a:extLst>
              <a:ext uri="{FF2B5EF4-FFF2-40B4-BE49-F238E27FC236}">
                <a16:creationId xmlns:a16="http://schemas.microsoft.com/office/drawing/2014/main" id="{E3D02B94-3D9E-4CAF-830E-15C01E293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07" y="5245922"/>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No photo of Hass Sadeghi-Barzani">
            <a:extLst>
              <a:ext uri="{FF2B5EF4-FFF2-40B4-BE49-F238E27FC236}">
                <a16:creationId xmlns:a16="http://schemas.microsoft.com/office/drawing/2014/main" id="{CD92780A-AC18-4DD2-82AF-658C8C7F8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2396900"/>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No photo of Hass Sadeghi-Barzani">
            <a:extLst>
              <a:ext uri="{FF2B5EF4-FFF2-40B4-BE49-F238E27FC236}">
                <a16:creationId xmlns:a16="http://schemas.microsoft.com/office/drawing/2014/main" id="{8CD08CB1-89CA-4938-90C7-9E8E218FC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5" y="3875741"/>
            <a:ext cx="920921" cy="1212898"/>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Shape 75">
            <a:extLst>
              <a:ext uri="{FF2B5EF4-FFF2-40B4-BE49-F238E27FC236}">
                <a16:creationId xmlns:a16="http://schemas.microsoft.com/office/drawing/2014/main" id="{8E170B14-C4ED-4E62-9313-537B91F2B249}"/>
              </a:ext>
            </a:extLst>
          </p:cNvPr>
          <p:cNvSpPr txBox="1"/>
          <p:nvPr/>
        </p:nvSpPr>
        <p:spPr>
          <a:xfrm>
            <a:off x="5623014" y="4270745"/>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Fudong</a:t>
            </a:r>
            <a:r>
              <a:rPr lang="en-AU" sz="1800" dirty="0">
                <a:solidFill>
                  <a:srgbClr val="424242"/>
                </a:solidFill>
                <a:latin typeface="+mn-lt"/>
              </a:rPr>
              <a:t> Qin</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0" name="Shape 75">
            <a:extLst>
              <a:ext uri="{FF2B5EF4-FFF2-40B4-BE49-F238E27FC236}">
                <a16:creationId xmlns:a16="http://schemas.microsoft.com/office/drawing/2014/main" id="{FB9722F3-74BF-4614-8C13-01217D49A949}"/>
              </a:ext>
            </a:extLst>
          </p:cNvPr>
          <p:cNvSpPr txBox="1"/>
          <p:nvPr/>
        </p:nvSpPr>
        <p:spPr>
          <a:xfrm>
            <a:off x="1233203" y="2616866"/>
            <a:ext cx="3472902" cy="1097047"/>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800" dirty="0">
                <a:solidFill>
                  <a:srgbClr val="424242"/>
                </a:solidFill>
                <a:latin typeface="+mn-lt"/>
                <a:sym typeface="Times New Roman"/>
              </a:rPr>
              <a:t>Larry Huynh</a:t>
            </a:r>
          </a:p>
          <a:p>
            <a:pPr lvl="0">
              <a:spcBef>
                <a:spcPts val="0"/>
              </a:spcBef>
              <a:buClr>
                <a:schemeClr val="dk1"/>
              </a:buClr>
              <a:buSzPct val="61111"/>
              <a:buFont typeface="Arial"/>
              <a:buNone/>
            </a:pPr>
            <a:r>
              <a:rPr lang="en-US" sz="1800" dirty="0">
                <a:solidFill>
                  <a:srgbClr val="424242"/>
                </a:solidFill>
                <a:latin typeface="+mn-lt"/>
                <a:sym typeface="Times New Roman"/>
              </a:rPr>
              <a:t>Assistant Lecturer</a:t>
            </a:r>
          </a:p>
          <a:p>
            <a:pPr lvl="0">
              <a:spcBef>
                <a:spcPts val="0"/>
              </a:spcBef>
              <a:buClr>
                <a:schemeClr val="dk1"/>
              </a:buClr>
              <a:buSzPct val="61111"/>
              <a:buFont typeface="Arial"/>
              <a:buNone/>
            </a:pPr>
            <a:endParaRPr lang="en-US" sz="1800" dirty="0">
              <a:solidFill>
                <a:srgbClr val="424242"/>
              </a:solidFill>
              <a:latin typeface="+mn-lt"/>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pic>
        <p:nvPicPr>
          <p:cNvPr id="27" name="Picture 2" descr="No photo of Hass Sadeghi-Barzani">
            <a:extLst>
              <a:ext uri="{FF2B5EF4-FFF2-40B4-BE49-F238E27FC236}">
                <a16:creationId xmlns:a16="http://schemas.microsoft.com/office/drawing/2014/main" id="{67254D46-7901-46CF-B114-CB0AE354A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2300891"/>
            <a:ext cx="920921" cy="121289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1569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91" y="419100"/>
            <a:ext cx="3160090" cy="759415"/>
          </a:xfrm>
        </p:spPr>
        <p:txBody>
          <a:bodyPr/>
          <a:lstStyle/>
          <a:p>
            <a:r>
              <a:rPr lang="en-AU" b="1" dirty="0"/>
              <a:t>Emergency</a:t>
            </a:r>
          </a:p>
        </p:txBody>
      </p:sp>
      <p:sp>
        <p:nvSpPr>
          <p:cNvPr id="3" name="Content Placeholder 2"/>
          <p:cNvSpPr>
            <a:spLocks noGrp="1"/>
          </p:cNvSpPr>
          <p:nvPr>
            <p:ph idx="1"/>
          </p:nvPr>
        </p:nvSpPr>
        <p:spPr>
          <a:xfrm>
            <a:off x="126091" y="11785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solidFill>
                  <a:schemeClr val="accent6"/>
                </a:solidFill>
                <a:cs typeface="Arial" panose="020B0604020202020204" pitchFamily="34" charset="0"/>
              </a:rPr>
              <a:t>http://www.safety.uwa.edu.au/incidents-injuries-emergency/procedures</a:t>
            </a: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153479" y="39166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solidFill>
                  <a:schemeClr val="accent6"/>
                </a:solidFill>
                <a:effectLst/>
                <a:cs typeface="Arial" panose="020B0604020202020204" pitchFamily="34" charset="0"/>
              </a:rPr>
              <a:t>https://www.uwa.edu.au/students/Support-services</a:t>
            </a:r>
            <a:endParaRPr lang="en-AU" sz="2100" dirty="0">
              <a:solidFill>
                <a:schemeClr val="accent6"/>
              </a:solidFill>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solidFill>
                  <a:schemeClr val="accent6"/>
                </a:solidFill>
                <a:effectLst/>
                <a:cs typeface="Arial" panose="020B0604020202020204" pitchFamily="34" charset="0"/>
              </a:rPr>
              <a:t>https://www.uwa.edu.au/students/Support-services/Disability-and-accessibility </a:t>
            </a:r>
            <a:r>
              <a:rPr lang="en-AU" sz="2100" dirty="0">
                <a:effectLst/>
                <a:cs typeface="Arial" panose="020B0604020202020204" pitchFamily="34" charset="0"/>
              </a:rPr>
              <a:t>(send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8E23D40-E2BD-4C55-9D9C-315442704384}"/>
              </a:ext>
            </a:extLst>
          </p:cNvPr>
          <p:cNvSpPr txBox="1">
            <a:spLocks/>
          </p:cNvSpPr>
          <p:nvPr/>
        </p:nvSpPr>
        <p:spPr>
          <a:xfrm>
            <a:off x="350694" y="3086393"/>
            <a:ext cx="8442612" cy="11976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Lectures slides are available:</a:t>
            </a:r>
            <a:endParaRPr lang="en-AU" sz="2100" b="1" dirty="0">
              <a:cs typeface="Arial" panose="020B0604020202020204" pitchFamily="34" charset="0"/>
            </a:endParaRPr>
          </a:p>
          <a:p>
            <a:pPr lvl="1" fontAlgn="auto">
              <a:spcAft>
                <a:spcPts val="0"/>
              </a:spcAft>
              <a:buClrTx/>
              <a:buSzTx/>
            </a:pPr>
            <a:r>
              <a:rPr lang="en-AU" sz="2100" b="1" dirty="0"/>
              <a:t>https://github.com/zhangzhics/CITS5503_Sem2</a:t>
            </a:r>
          </a:p>
          <a:p>
            <a:pPr marL="342900" lvl="1"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9E3FD2F-EBFD-4449-AF7F-A1631E6211F5}"/>
              </a:ext>
            </a:extLst>
          </p:cNvPr>
          <p:cNvPicPr>
            <a:picLocks noChangeAspect="1"/>
          </p:cNvPicPr>
          <p:nvPr/>
        </p:nvPicPr>
        <p:blipFill>
          <a:blip r:embed="rId3"/>
          <a:stretch>
            <a:fillRect/>
          </a:stretch>
        </p:blipFill>
        <p:spPr>
          <a:xfrm>
            <a:off x="714032" y="4249988"/>
            <a:ext cx="6354062" cy="1467055"/>
          </a:xfrm>
          <a:prstGeom prst="rect">
            <a:avLst/>
          </a:prstGeom>
        </p:spPr>
      </p:pic>
    </p:spTree>
    <p:extLst>
      <p:ext uri="{BB962C8B-B14F-4D97-AF65-F5344CB8AC3E}">
        <p14:creationId xmlns:p14="http://schemas.microsoft.com/office/powerpoint/2010/main" val="1117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55EEFF-7D1A-4D79-92A3-2C59543E2F79}"/>
              </a:ext>
            </a:extLst>
          </p:cNvPr>
          <p:cNvSpPr/>
          <p:nvPr/>
        </p:nvSpPr>
        <p:spPr>
          <a:xfrm>
            <a:off x="95250" y="2477374"/>
            <a:ext cx="8953500" cy="4458927"/>
          </a:xfrm>
          <a:prstGeom prst="rect">
            <a:avLst/>
          </a:prstGeom>
        </p:spPr>
        <p:txBody>
          <a:bodyPr wrap="square" lIns="20016" tIns="10008" rIns="20016" bIns="10008">
            <a:spAutoFit/>
          </a:bodyPr>
          <a:lstStyle/>
          <a:p>
            <a:pPr marL="800000" lvl="1" indent="-342900" algn="l">
              <a:lnSpc>
                <a:spcPct val="200000"/>
              </a:lnSpc>
              <a:spcBef>
                <a:spcPts val="219"/>
              </a:spcBef>
              <a:buClr>
                <a:schemeClr val="tx1"/>
              </a:buClr>
              <a:buFont typeface="Wingdings" panose="05000000000000000000" pitchFamily="2" charset="2"/>
              <a:buChar char="Ø"/>
            </a:pPr>
            <a:r>
              <a:rPr lang="en-US" altLang="zh-CN" sz="2400" dirty="0">
                <a:latin typeface="+mn-lt"/>
              </a:rPr>
              <a:t>Lecturer</a:t>
            </a:r>
            <a:endParaRPr lang="en-AU" altLang="zh-CN" sz="2400" dirty="0">
              <a:latin typeface="+mn-lt"/>
            </a:endParaRPr>
          </a:p>
          <a:p>
            <a:pPr marL="800000" lvl="1" indent="-342900" algn="l">
              <a:lnSpc>
                <a:spcPct val="200000"/>
              </a:lnSpc>
              <a:spcBef>
                <a:spcPts val="219"/>
              </a:spcBef>
              <a:buClr>
                <a:schemeClr val="tx1"/>
              </a:buClr>
              <a:buFont typeface="Wingdings" panose="05000000000000000000" pitchFamily="2" charset="2"/>
              <a:buChar char="Ø"/>
            </a:pPr>
            <a:r>
              <a:rPr lang="en-AU" altLang="zh-CN" sz="2400" dirty="0">
                <a:latin typeface="+mn-lt"/>
              </a:rPr>
              <a:t>Office: G10@CSSE</a:t>
            </a:r>
          </a:p>
          <a:p>
            <a:pPr marL="800000" lvl="1" indent="-342900" algn="l">
              <a:lnSpc>
                <a:spcPct val="200000"/>
              </a:lnSpc>
              <a:spcBef>
                <a:spcPts val="219"/>
              </a:spcBef>
              <a:buClr>
                <a:schemeClr val="tx1"/>
              </a:buClr>
              <a:buFont typeface="Wingdings" panose="05000000000000000000" pitchFamily="2" charset="2"/>
              <a:buChar char="Ø"/>
            </a:pPr>
            <a:r>
              <a:rPr lang="en-US" altLang="zh-CN" sz="2400" dirty="0">
                <a:latin typeface="+mn-lt"/>
              </a:rPr>
              <a:t>https://zhangzhics.github.io</a:t>
            </a:r>
            <a:r>
              <a:rPr lang="en-AU" sz="2400" dirty="0">
                <a:latin typeface="+mn-lt"/>
                <a:hlinkClick r:id="rId3">
                  <a:extLst>
                    <a:ext uri="{A12FA001-AC4F-418D-AE19-62706E023703}">
                      <ahyp:hlinkClr xmlns:ahyp="http://schemas.microsoft.com/office/drawing/2018/hyperlinkcolor" val="tx"/>
                    </a:ext>
                  </a:extLst>
                </a:hlinkClick>
              </a:rPr>
              <a:t>‬</a:t>
            </a:r>
            <a:endParaRPr lang="en-US" sz="2400" dirty="0">
              <a:latin typeface="+mn-lt"/>
            </a:endParaRPr>
          </a:p>
          <a:p>
            <a:pPr marL="800000" lvl="1" indent="-342900" algn="l">
              <a:lnSpc>
                <a:spcPct val="200000"/>
              </a:lnSpc>
              <a:spcBef>
                <a:spcPts val="219"/>
              </a:spcBef>
              <a:buClr>
                <a:schemeClr val="tx1"/>
              </a:buClr>
              <a:buFont typeface="Wingdings" panose="05000000000000000000" pitchFamily="2" charset="2"/>
              <a:buChar char="Ø"/>
            </a:pPr>
            <a:r>
              <a:rPr lang="en-AU" altLang="zh-CN" sz="2400" dirty="0">
                <a:latin typeface="+mn-lt"/>
              </a:rPr>
              <a:t>Email: zhi.zhang@uwa.edu.au </a:t>
            </a:r>
          </a:p>
          <a:p>
            <a:pPr marL="457100" lvl="1" algn="l">
              <a:lnSpc>
                <a:spcPct val="200000"/>
              </a:lnSpc>
              <a:spcBef>
                <a:spcPts val="219"/>
              </a:spcBef>
            </a:pPr>
            <a:r>
              <a:rPr lang="en-AU" altLang="zh-CN" sz="2400" dirty="0">
                <a:latin typeface="+mn-lt"/>
              </a:rPr>
              <a:t>        queries related to CITS5503: cits5503-pmc@uwa.edu.au</a:t>
            </a:r>
          </a:p>
          <a:p>
            <a:pPr marL="644752" lvl="1" indent="-187652">
              <a:lnSpc>
                <a:spcPct val="200000"/>
              </a:lnSpc>
              <a:spcBef>
                <a:spcPts val="219"/>
              </a:spcBef>
              <a:buFont typeface="Wingdings" panose="05000000000000000000" pitchFamily="2" charset="2"/>
              <a:buChar char="Ø"/>
            </a:pPr>
            <a:endParaRPr lang="en-US" altLang="zh-CN" sz="2400" dirty="0">
              <a:ea typeface="+mj-ea"/>
              <a:cs typeface="+mj-cs"/>
            </a:endParaRPr>
          </a:p>
        </p:txBody>
      </p:sp>
      <p:pic>
        <p:nvPicPr>
          <p:cNvPr id="6" name="Picture 5">
            <a:extLst>
              <a:ext uri="{FF2B5EF4-FFF2-40B4-BE49-F238E27FC236}">
                <a16:creationId xmlns:a16="http://schemas.microsoft.com/office/drawing/2014/main" id="{F122E11B-20C0-491A-A771-0523E50A05C1}"/>
              </a:ext>
            </a:extLst>
          </p:cNvPr>
          <p:cNvPicPr>
            <a:picLocks noChangeAspect="1"/>
          </p:cNvPicPr>
          <p:nvPr/>
        </p:nvPicPr>
        <p:blipFill>
          <a:blip r:embed="rId4"/>
          <a:stretch>
            <a:fillRect/>
          </a:stretch>
        </p:blipFill>
        <p:spPr>
          <a:xfrm>
            <a:off x="481025" y="330287"/>
            <a:ext cx="2037385" cy="2147087"/>
          </a:xfrm>
          <a:prstGeom prst="rect">
            <a:avLst/>
          </a:prstGeom>
        </p:spPr>
      </p:pic>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389667" y="391188"/>
            <a:ext cx="7612672" cy="643812"/>
          </a:xfrm>
        </p:spPr>
        <p:txBody>
          <a:bodyPr>
            <a:normAutofit/>
          </a:bodyPr>
          <a:lstStyle/>
          <a:p>
            <a:pPr algn="l"/>
            <a:r>
              <a:rPr lang="en-AU" b="1" dirty="0"/>
              <a:t>Lab</a:t>
            </a:r>
            <a:r>
              <a:rPr lang="en-AU" sz="1650" dirty="0"/>
              <a:t> </a:t>
            </a:r>
            <a:r>
              <a:rPr lang="en-AU" b="1" dirty="0"/>
              <a:t>materials</a:t>
            </a:r>
          </a:p>
        </p:txBody>
      </p:sp>
      <p:pic>
        <p:nvPicPr>
          <p:cNvPr id="7" name="Picture 6">
            <a:extLst>
              <a:ext uri="{FF2B5EF4-FFF2-40B4-BE49-F238E27FC236}">
                <a16:creationId xmlns:a16="http://schemas.microsoft.com/office/drawing/2014/main" id="{3FB55EAE-BBD4-472A-875F-219C50A00C99}"/>
              </a:ext>
            </a:extLst>
          </p:cNvPr>
          <p:cNvPicPr>
            <a:picLocks noChangeAspect="1"/>
          </p:cNvPicPr>
          <p:nvPr/>
        </p:nvPicPr>
        <p:blipFill>
          <a:blip r:embed="rId3"/>
          <a:stretch>
            <a:fillRect/>
          </a:stretch>
        </p:blipFill>
        <p:spPr>
          <a:xfrm>
            <a:off x="523017" y="1303773"/>
            <a:ext cx="5896833" cy="1650679"/>
          </a:xfrm>
          <a:prstGeom prst="rect">
            <a:avLst/>
          </a:prstGeom>
        </p:spPr>
      </p:pic>
      <p:pic>
        <p:nvPicPr>
          <p:cNvPr id="10" name="Picture 9">
            <a:extLst>
              <a:ext uri="{FF2B5EF4-FFF2-40B4-BE49-F238E27FC236}">
                <a16:creationId xmlns:a16="http://schemas.microsoft.com/office/drawing/2014/main" id="{21565EB2-44CD-4BC4-BECD-C3E776BB3A42}"/>
              </a:ext>
            </a:extLst>
          </p:cNvPr>
          <p:cNvPicPr>
            <a:picLocks noChangeAspect="1"/>
          </p:cNvPicPr>
          <p:nvPr/>
        </p:nvPicPr>
        <p:blipFill>
          <a:blip r:embed="rId4"/>
          <a:stretch>
            <a:fillRect/>
          </a:stretch>
        </p:blipFill>
        <p:spPr>
          <a:xfrm>
            <a:off x="523017" y="3211812"/>
            <a:ext cx="2163033" cy="2969425"/>
          </a:xfrm>
          <a:prstGeom prst="rect">
            <a:avLst/>
          </a:prstGeom>
        </p:spPr>
      </p:pic>
      <p:sp>
        <p:nvSpPr>
          <p:cNvPr id="11" name="Content Placeholder 2">
            <a:extLst>
              <a:ext uri="{FF2B5EF4-FFF2-40B4-BE49-F238E27FC236}">
                <a16:creationId xmlns:a16="http://schemas.microsoft.com/office/drawing/2014/main" id="{2ACA1146-82EB-4254-A983-9AEC6EEFFCC3}"/>
              </a:ext>
            </a:extLst>
          </p:cNvPr>
          <p:cNvSpPr>
            <a:spLocks noGrp="1"/>
          </p:cNvSpPr>
          <p:nvPr>
            <p:ph idx="1"/>
          </p:nvPr>
        </p:nvSpPr>
        <p:spPr>
          <a:xfrm>
            <a:off x="2948128" y="3211812"/>
            <a:ext cx="5357672" cy="643812"/>
          </a:xfrm>
        </p:spPr>
        <p:txBody>
          <a:bodyPr/>
          <a:lstStyle/>
          <a:p>
            <a:r>
              <a:rPr lang="en-AU" dirty="0">
                <a:cs typeface="Arial" panose="020B0604020202020204" pitchFamily="34" charset="0"/>
              </a:rPr>
              <a:t>Read through each lab file before starting it.</a:t>
            </a:r>
            <a:endParaRPr lang="en-AU" dirty="0">
              <a:solidFill>
                <a:schemeClr val="tx1"/>
              </a:solidFill>
              <a:cs typeface="Arial" panose="020B0604020202020204" pitchFamily="34" charset="0"/>
            </a:endParaRPr>
          </a:p>
        </p:txBody>
      </p:sp>
      <p:sp>
        <p:nvSpPr>
          <p:cNvPr id="2" name="Rectangle 1">
            <a:extLst>
              <a:ext uri="{FF2B5EF4-FFF2-40B4-BE49-F238E27FC236}">
                <a16:creationId xmlns:a16="http://schemas.microsoft.com/office/drawing/2014/main" id="{1C49C01B-EFB9-4B12-A0E1-EA1909DD77DA}"/>
              </a:ext>
            </a:extLst>
          </p:cNvPr>
          <p:cNvSpPr/>
          <p:nvPr/>
        </p:nvSpPr>
        <p:spPr>
          <a:xfrm>
            <a:off x="319305" y="5489605"/>
            <a:ext cx="1964427" cy="94899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21763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6E9385-3587-4B42-AFEB-907C770F0799}"/>
              </a:ext>
            </a:extLst>
          </p:cNvPr>
          <p:cNvSpPr>
            <a:spLocks noGrp="1"/>
          </p:cNvSpPr>
          <p:nvPr>
            <p:ph type="title"/>
          </p:nvPr>
        </p:nvSpPr>
        <p:spPr>
          <a:xfrm>
            <a:off x="389667" y="391188"/>
            <a:ext cx="7612672" cy="643812"/>
          </a:xfrm>
        </p:spPr>
        <p:txBody>
          <a:bodyPr>
            <a:normAutofit/>
          </a:bodyPr>
          <a:lstStyle/>
          <a:p>
            <a:pPr algn="l"/>
            <a:r>
              <a:rPr lang="en-AU" b="1" dirty="0"/>
              <a:t>AWS</a:t>
            </a:r>
          </a:p>
        </p:txBody>
      </p:sp>
      <p:sp>
        <p:nvSpPr>
          <p:cNvPr id="5" name="Content Placeholder 2">
            <a:extLst>
              <a:ext uri="{FF2B5EF4-FFF2-40B4-BE49-F238E27FC236}">
                <a16:creationId xmlns:a16="http://schemas.microsoft.com/office/drawing/2014/main" id="{7A366177-2DF0-4F44-998D-80F64888DBC2}"/>
              </a:ext>
            </a:extLst>
          </p:cNvPr>
          <p:cNvSpPr>
            <a:spLocks noGrp="1"/>
          </p:cNvSpPr>
          <p:nvPr>
            <p:ph idx="1"/>
          </p:nvPr>
        </p:nvSpPr>
        <p:spPr>
          <a:xfrm>
            <a:off x="389667" y="1283027"/>
            <a:ext cx="8131763" cy="3253539"/>
          </a:xfrm>
        </p:spPr>
        <p:txBody>
          <a:bodyPr>
            <a:normAutofit/>
          </a:bodyPr>
          <a:lstStyle/>
          <a:p>
            <a:r>
              <a:rPr lang="en-AU" dirty="0">
                <a:cs typeface="Arial" panose="020B0604020202020204" pitchFamily="34" charset="0"/>
              </a:rPr>
              <a:t>Labs focus on AWS resources</a:t>
            </a:r>
            <a:endParaRPr lang="en-AU" dirty="0">
              <a:latin typeface="Arial" panose="020B0604020202020204" pitchFamily="34" charset="0"/>
              <a:cs typeface="Arial" panose="020B0604020202020204" pitchFamily="34" charset="0"/>
            </a:endParaRPr>
          </a:p>
          <a:p>
            <a:r>
              <a:rPr lang="en-AU" dirty="0">
                <a:cs typeface="Arial" panose="020B0604020202020204" pitchFamily="34" charset="0"/>
              </a:rPr>
              <a:t>AWS login credentials will be sent by the end of this week.</a:t>
            </a:r>
          </a:p>
          <a:p>
            <a:pPr lvl="1"/>
            <a:r>
              <a:rPr lang="en-AU" sz="2100" dirty="0">
                <a:cs typeface="Arial" panose="020B0604020202020204" pitchFamily="34" charset="0"/>
              </a:rPr>
              <a:t>Each AWS user account sent to you is unprivileged and created by the only root user. </a:t>
            </a:r>
          </a:p>
          <a:p>
            <a:pPr lvl="1"/>
            <a:r>
              <a:rPr lang="en-AU" sz="2100" b="0" i="0" dirty="0">
                <a:solidFill>
                  <a:srgbClr val="1F2328"/>
                </a:solidFill>
                <a:effectLst/>
                <a:cs typeface="Arial" panose="020B0604020202020204" pitchFamily="34" charset="0"/>
              </a:rPr>
              <a:t>The login portal is</a:t>
            </a:r>
            <a:r>
              <a:rPr lang="en-US" sz="2100" b="0" i="0" dirty="0">
                <a:solidFill>
                  <a:srgbClr val="1F2328"/>
                </a:solidFill>
                <a:effectLst/>
              </a:rPr>
              <a:t>: </a:t>
            </a:r>
          </a:p>
          <a:p>
            <a:pPr marL="342900" lvl="1" indent="0">
              <a:buNone/>
            </a:pPr>
            <a:r>
              <a:rPr lang="en-US" sz="2100" dirty="0">
                <a:solidFill>
                  <a:srgbClr val="1F2328"/>
                </a:solidFill>
              </a:rPr>
              <a:t>	</a:t>
            </a:r>
            <a:r>
              <a:rPr lang="en-US" sz="2100" b="0" i="0" dirty="0">
                <a:solidFill>
                  <a:schemeClr val="accent6"/>
                </a:solidFill>
                <a:effectLst/>
              </a:rPr>
              <a:t>https://489389878001.signin.aws.amazon.com/console</a:t>
            </a:r>
          </a:p>
          <a:p>
            <a:pPr lvl="2"/>
            <a:r>
              <a:rPr lang="en-US" sz="2100" dirty="0">
                <a:cs typeface="Arial" panose="020B0604020202020204" pitchFamily="34" charset="0"/>
              </a:rPr>
              <a:t>where 489389878001 is an AWS </a:t>
            </a:r>
            <a:r>
              <a:rPr lang="en-AU" sz="2100" dirty="0">
                <a:cs typeface="Arial" panose="020B0604020202020204" pitchFamily="34" charset="0"/>
              </a:rPr>
              <a:t>account’s root user id. </a:t>
            </a:r>
          </a:p>
          <a:p>
            <a:pPr lvl="2"/>
            <a:r>
              <a:rPr lang="en-AU" sz="2100" dirty="0">
                <a:cs typeface="Arial" panose="020B0604020202020204" pitchFamily="34" charset="0"/>
              </a:rPr>
              <a:t>Lab 1 provides the portal.</a:t>
            </a:r>
          </a:p>
          <a:p>
            <a:pPr lvl="2"/>
            <a:r>
              <a:rPr lang="en-AU" sz="2100" dirty="0">
                <a:cs typeface="Arial" panose="020B0604020202020204" pitchFamily="34" charset="0"/>
              </a:rPr>
              <a:t>Lab 4 needs the root user id.</a:t>
            </a:r>
            <a:endParaRPr lang="en-US" sz="2100" dirty="0">
              <a:cs typeface="Arial" panose="020B0604020202020204" pitchFamily="34" charset="0"/>
            </a:endParaRPr>
          </a:p>
        </p:txBody>
      </p:sp>
    </p:spTree>
    <p:extLst>
      <p:ext uri="{BB962C8B-B14F-4D97-AF65-F5344CB8AC3E}">
        <p14:creationId xmlns:p14="http://schemas.microsoft.com/office/powerpoint/2010/main" val="4090685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407391" y="191498"/>
            <a:ext cx="7765322" cy="643812"/>
          </a:xfrm>
        </p:spPr>
        <p:txBody>
          <a:bodyPr/>
          <a:lstStyle/>
          <a:p>
            <a:r>
              <a:rPr lang="en-AU" b="1" dirty="0"/>
              <a:t>MS Teams</a:t>
            </a:r>
          </a:p>
        </p:txBody>
      </p:sp>
      <p:pic>
        <p:nvPicPr>
          <p:cNvPr id="5" name="Picture 4">
            <a:extLst>
              <a:ext uri="{FF2B5EF4-FFF2-40B4-BE49-F238E27FC236}">
                <a16:creationId xmlns:a16="http://schemas.microsoft.com/office/drawing/2014/main" id="{6E868659-0D55-408A-A0C2-1CFBEFB1845E}"/>
              </a:ext>
            </a:extLst>
          </p:cNvPr>
          <p:cNvPicPr>
            <a:picLocks noChangeAspect="1"/>
          </p:cNvPicPr>
          <p:nvPr/>
        </p:nvPicPr>
        <p:blipFill>
          <a:blip r:embed="rId3"/>
          <a:stretch>
            <a:fillRect/>
          </a:stretch>
        </p:blipFill>
        <p:spPr>
          <a:xfrm>
            <a:off x="407391" y="1133155"/>
            <a:ext cx="8056300" cy="2757909"/>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Linux </a:t>
            </a:r>
            <a:r>
              <a:rPr lang="en-US" dirty="0">
                <a:cs typeface="Arial" panose="020B0604020202020204" pitchFamily="34" charset="0"/>
              </a:rPr>
              <a:t>OS, etc.</a:t>
            </a:r>
            <a:endParaRPr lang="en-AU" dirty="0">
              <a:cs typeface="Arial" panose="020B0604020202020204" pitchFamily="34" charset="0"/>
            </a:endParaRPr>
          </a:p>
          <a:p>
            <a:r>
              <a:rPr lang="en-AU" dirty="0">
                <a:cs typeface="Arial" panose="020B0604020202020204" pitchFamily="34" charset="0"/>
              </a:rPr>
              <a:t>If you do not have a laptop that is capable of running the labs, you can arrange to borrow one: </a:t>
            </a:r>
            <a:r>
              <a:rPr lang="en-AU" dirty="0">
                <a:solidFill>
                  <a:schemeClr val="accent6"/>
                </a:solidFill>
                <a:cs typeface="Arial" panose="020B0604020202020204" pitchFamily="34" charset="0"/>
              </a:rPr>
              <a:t>https://uwa.qualtrics.com/jfe/form/SV_aVGv1mRwO2tExrE</a:t>
            </a:r>
          </a:p>
          <a:p>
            <a:r>
              <a:rPr lang="en-AU" dirty="0">
                <a:cs typeface="Arial" panose="020B0604020202020204" pitchFamily="34" charset="0"/>
              </a:rPr>
              <a:t>Else – invest in a decent laptop.</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2 points and each lab in labs 8-9 is worth 3 points. </a:t>
            </a:r>
          </a:p>
          <a:p>
            <a:r>
              <a:rPr lang="en-AU" sz="2400" dirty="0">
                <a:cs typeface="Arial" panose="020B0604020202020204" pitchFamily="34" charset="0"/>
              </a:rPr>
              <a:t>Lab sessions are held </a:t>
            </a:r>
            <a:r>
              <a:rPr lang="en-US" altLang="zh-CN" sz="2400" dirty="0">
                <a:cs typeface="Arial" panose="020B0604020202020204" pitchFamily="34" charset="0"/>
              </a:rPr>
              <a:t>every </a:t>
            </a:r>
            <a:r>
              <a:rPr lang="en-AU" sz="2400" dirty="0">
                <a:cs typeface="Arial" panose="020B0604020202020204" pitchFamily="34" charset="0"/>
              </a:rPr>
              <a:t>study week </a:t>
            </a:r>
            <a:r>
              <a:rPr lang="en-AU" sz="2400" b="1" dirty="0">
                <a:cs typeface="Arial" panose="020B0604020202020204" pitchFamily="34" charset="0"/>
              </a:rPr>
              <a:t>Except </a:t>
            </a:r>
            <a:r>
              <a:rPr lang="en-AU" sz="2400" b="1" dirty="0">
                <a:latin typeface="Calibri" panose="020F0502020204030204" pitchFamily="34" charset="0"/>
                <a:ea typeface="DengXian" panose="02010600030101010101" pitchFamily="2" charset="-122"/>
                <a:cs typeface="Times New Roman" panose="02020603050405020304" pitchFamily="18" charset="0"/>
              </a:rPr>
              <a:t>W</a:t>
            </a:r>
            <a:r>
              <a:rPr lang="en-AU" sz="2400" b="1" dirty="0">
                <a:effectLst/>
                <a:latin typeface="Calibri" panose="020F0502020204030204" pitchFamily="34" charset="0"/>
                <a:ea typeface="DengXian" panose="02010600030101010101" pitchFamily="2" charset="-122"/>
                <a:cs typeface="Times New Roman" panose="02020603050405020304" pitchFamily="18" charset="0"/>
              </a:rPr>
              <a:t>eeks 1, 5 and 12</a:t>
            </a:r>
            <a:r>
              <a:rPr lang="en-AU" sz="2400" dirty="0">
                <a:effectLst/>
                <a:latin typeface="Calibri" panose="020F0502020204030204" pitchFamily="34" charset="0"/>
                <a:ea typeface="DengXian" panose="02010600030101010101" pitchFamily="2" charset="-122"/>
                <a:cs typeface="Times New Roman" panose="02020603050405020304" pitchFamily="18" charset="0"/>
              </a:rPr>
              <a:t>.</a:t>
            </a:r>
          </a:p>
          <a:p>
            <a:pPr marL="0" indent="0">
              <a:buNone/>
            </a:pPr>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980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marL="0" indent="0">
              <a:lnSpc>
                <a:spcPct val="100000"/>
              </a:lnSpc>
              <a:buNone/>
            </a:pPr>
            <a:endParaRPr lang="en-US" sz="2200" dirty="0"/>
          </a:p>
        </p:txBody>
      </p:sp>
    </p:spTree>
    <p:extLst>
      <p:ext uri="{BB962C8B-B14F-4D97-AF65-F5344CB8AC3E}">
        <p14:creationId xmlns:p14="http://schemas.microsoft.com/office/powerpoint/2010/main" val="4126946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06" y="2114501"/>
            <a:ext cx="6276728" cy="4160176"/>
          </a:xfrm>
          <a:prstGeom prst="rect">
            <a:avLst/>
          </a:prstGeom>
        </p:spPr>
      </p:pic>
    </p:spTree>
    <p:extLst>
      <p:ext uri="{BB962C8B-B14F-4D97-AF65-F5344CB8AC3E}">
        <p14:creationId xmlns:p14="http://schemas.microsoft.com/office/powerpoint/2010/main" val="704996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a:lnSpc>
                <a:spcPct val="100000"/>
              </a:lnSpc>
            </a:pPr>
            <a:endParaRPr lang="en-US" sz="2200" dirty="0"/>
          </a:p>
          <a:p>
            <a:pPr>
              <a:lnSpc>
                <a:spcPct val="100000"/>
              </a:lnSpc>
            </a:pPr>
            <a:r>
              <a:rPr lang="en-US" sz="2200" dirty="0">
                <a:solidFill>
                  <a:srgbClr val="000000"/>
                </a:solidFill>
              </a:rPr>
              <a:t>More details about marking guidelines and AWS resource usage will come </a:t>
            </a:r>
            <a:r>
              <a:rPr lang="en-US" sz="2200" dirty="0">
                <a:solidFill>
                  <a:srgbClr val="FF0000"/>
                </a:solidFill>
              </a:rPr>
              <a:t>in week 2. </a:t>
            </a:r>
            <a:endParaRPr lang="en-US" sz="2200" dirty="0"/>
          </a:p>
          <a:p>
            <a:pPr marL="342900" lvl="1" indent="0">
              <a:lnSpc>
                <a:spcPct val="100000"/>
              </a:lnSpc>
              <a:buNone/>
            </a:pPr>
            <a:endParaRPr lang="en-US" sz="2200" b="0" i="0" u="none" strike="noStrike" dirty="0">
              <a:solidFill>
                <a:srgbClr val="000000"/>
              </a:solidFill>
              <a:effectLst/>
            </a:endParaRPr>
          </a:p>
        </p:txBody>
      </p:sp>
    </p:spTree>
    <p:extLst>
      <p:ext uri="{BB962C8B-B14F-4D97-AF65-F5344CB8AC3E}">
        <p14:creationId xmlns:p14="http://schemas.microsoft.com/office/powerpoint/2010/main" val="1764816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66566" y="158295"/>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86610" y="1101270"/>
            <a:ext cx="8857390" cy="5198268"/>
          </a:xfrm>
        </p:spPr>
        <p:txBody>
          <a:bodyPr>
            <a:normAutofit/>
          </a:bodyPr>
          <a:lstStyle/>
          <a:p>
            <a:pPr rtl="0"/>
            <a:r>
              <a:rPr lang="en-US" sz="2000" dirty="0">
                <a:cs typeface="Arial" panose="020B0604020202020204" pitchFamily="34" charset="0"/>
              </a:rPr>
              <a:t>For labs 1-5, due date:  11:59pm 15 September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studentid_firstname_labs1_5</a:t>
            </a:r>
            <a:endParaRPr lang="en-US" sz="2000" dirty="0">
              <a:cs typeface="Arial" panose="020B0604020202020204" pitchFamily="34" charset="0"/>
            </a:endParaRPr>
          </a:p>
          <a:p>
            <a:pPr rtl="0"/>
            <a:r>
              <a:rPr lang="en-US" sz="2000" dirty="0">
                <a:cs typeface="Arial" panose="020B0604020202020204" pitchFamily="34" charset="0"/>
              </a:rPr>
              <a:t>For labs 6-9, due date:  11:59pm 13 October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name_labs6_9</a:t>
            </a:r>
            <a:endParaRPr lang="en-US" sz="2000" dirty="0">
              <a:cs typeface="Arial" panose="020B0604020202020204" pitchFamily="34" charset="0"/>
            </a:endParaRPr>
          </a:p>
          <a:p>
            <a:r>
              <a:rPr lang="en-US" sz="2000" dirty="0">
                <a:solidFill>
                  <a:srgbClr val="FF0000"/>
                </a:solidFill>
                <a:cs typeface="Arial" panose="020B0604020202020204" pitchFamily="34" charset="0"/>
              </a:rPr>
              <a:t>No labs on </a:t>
            </a:r>
            <a:r>
              <a:rPr lang="en-AU" sz="2000" dirty="0">
                <a:solidFill>
                  <a:srgbClr val="FF0000"/>
                </a:solidFill>
                <a:cs typeface="Arial" panose="020B0604020202020204" pitchFamily="34" charset="0"/>
              </a:rPr>
              <a:t>Weeks 1,5 and 12.</a:t>
            </a:r>
          </a:p>
          <a:p>
            <a:r>
              <a:rPr lang="en-AU" sz="2000" dirty="0">
                <a:latin typeface="Calibri" panose="020F0502020204030204" pitchFamily="34" charset="0"/>
                <a:ea typeface="DengXian" panose="02010600030101010101" pitchFamily="2" charset="-122"/>
                <a:cs typeface="Times New Roman" panose="02020603050405020304" pitchFamily="18" charset="0"/>
              </a:rPr>
              <a:t>Reports will be submitted via LMS and the submission portal will open soon.</a:t>
            </a:r>
          </a:p>
          <a:p>
            <a:r>
              <a:rPr lang="en-AU" sz="2000" dirty="0">
                <a:cs typeface="Arial" panose="020B0604020202020204" pitchFamily="34" charset="0"/>
              </a:rPr>
              <a:t>Extension: </a:t>
            </a:r>
            <a:r>
              <a:rPr lang="en-US" sz="2000" dirty="0">
                <a:cs typeface="Arial" panose="020B0604020202020204" pitchFamily="34" charset="0"/>
              </a:rPr>
              <a:t>The maximum extension request for a period is </a:t>
            </a:r>
            <a:r>
              <a:rPr lang="en-US" sz="2000" dirty="0">
                <a:solidFill>
                  <a:srgbClr val="FF0000"/>
                </a:solidFill>
                <a:cs typeface="Arial" panose="020B0604020202020204" pitchFamily="34" charset="0"/>
              </a:rPr>
              <a:t>7 calendar days</a:t>
            </a:r>
            <a:r>
              <a:rPr lang="en-US" sz="1800" b="0" i="0" u="none" strike="noStrike" dirty="0">
                <a:solidFill>
                  <a:srgbClr val="000000"/>
                </a:solidFill>
                <a:effectLst/>
                <a:latin typeface="Arial" panose="020B0604020202020204" pitchFamily="34" charset="0"/>
              </a:rPr>
              <a:t>. </a:t>
            </a:r>
            <a:endParaRPr lang="en-AU" sz="2000" dirty="0">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AU" sz="2000" dirty="0">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658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2142501" y="214626"/>
            <a:ext cx="4819407" cy="79582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None/>
            </a:pPr>
            <a:r>
              <a:rPr lang="en-AU" sz="3200" b="1" dirty="0">
                <a:solidFill>
                  <a:srgbClr val="374151"/>
                </a:solidFill>
                <a:latin typeface="+mj-lt"/>
                <a:ea typeface="+mj-ea"/>
                <a:cs typeface="+mj-cs"/>
              </a:rPr>
              <a:t>csrankings.org</a:t>
            </a:r>
            <a:endParaRPr lang="en-US" sz="3200" b="1" dirty="0">
              <a:solidFill>
                <a:srgbClr val="374151"/>
              </a:solidFill>
              <a:latin typeface="+mj-lt"/>
              <a:ea typeface="+mj-ea"/>
              <a:cs typeface="+mj-cs"/>
            </a:endParaRPr>
          </a:p>
        </p:txBody>
      </p:sp>
      <p:pic>
        <p:nvPicPr>
          <p:cNvPr id="6" name="Picture 5">
            <a:extLst>
              <a:ext uri="{FF2B5EF4-FFF2-40B4-BE49-F238E27FC236}">
                <a16:creationId xmlns:a16="http://schemas.microsoft.com/office/drawing/2014/main" id="{250AC732-71BF-40AB-BDB4-3017937D533D}"/>
              </a:ext>
            </a:extLst>
          </p:cNvPr>
          <p:cNvPicPr>
            <a:picLocks noChangeAspect="1"/>
          </p:cNvPicPr>
          <p:nvPr/>
        </p:nvPicPr>
        <p:blipFill>
          <a:blip r:embed="rId3"/>
          <a:stretch>
            <a:fillRect/>
          </a:stretch>
        </p:blipFill>
        <p:spPr>
          <a:xfrm>
            <a:off x="166254" y="983611"/>
            <a:ext cx="8811491" cy="5082571"/>
          </a:xfrm>
          <a:prstGeom prst="rect">
            <a:avLst/>
          </a:prstGeom>
        </p:spPr>
      </p:pic>
    </p:spTree>
    <p:extLst>
      <p:ext uri="{BB962C8B-B14F-4D97-AF65-F5344CB8AC3E}">
        <p14:creationId xmlns:p14="http://schemas.microsoft.com/office/powerpoint/2010/main" val="1934526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or two facilitators host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a:t>
            </a:r>
            <a:r>
              <a:rPr lang="en-AU" sz="2000" dirty="0">
                <a:solidFill>
                  <a:srgbClr val="FF0000"/>
                </a:solidFill>
                <a:cs typeface="Arial" panose="020B0604020202020204" pitchFamily="34" charset="0"/>
              </a:rPr>
              <a:t>Week 11 or 12</a:t>
            </a:r>
            <a:r>
              <a:rPr lang="en-AU" sz="2000" dirty="0">
                <a:cs typeface="Arial" panose="020B0604020202020204" pitchFamily="34" charset="0"/>
              </a:rPr>
              <a:t>.</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-&gt; this is just an arbitrary slot</a:t>
            </a:r>
          </a:p>
          <a:p>
            <a:pPr lvl="1"/>
            <a:r>
              <a:rPr lang="en-AU" sz="2000" dirty="0">
                <a:cs typeface="Arial" panose="020B0604020202020204" pitchFamily="34" charset="0"/>
              </a:rPr>
              <a:t>Other times can be arranged too (email </a:t>
            </a:r>
            <a:r>
              <a:rPr lang="en-AU" sz="2000" dirty="0">
                <a:solidFill>
                  <a:schemeClr val="accent6"/>
                </a:solidFill>
                <a:cs typeface="Arial" panose="020B0604020202020204" pitchFamily="34" charset="0"/>
              </a:rPr>
              <a:t>cits5503-pmc@uwa.edu.au</a:t>
            </a:r>
            <a:r>
              <a:rPr lang="en-AU" sz="2000" dirty="0">
                <a:cs typeface="Arial" panose="020B0604020202020204" pitchFamily="34" charset="0"/>
              </a:rPr>
              <a:t>)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Ask during the lab session</a:t>
            </a:r>
          </a:p>
          <a:p>
            <a:pPr lvl="2"/>
            <a:r>
              <a:rPr lang="en-AU" sz="2000" dirty="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 </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b="1" dirty="0"/>
              <a:t>On-demand self service</a:t>
            </a:r>
            <a:endParaRPr lang="en-AU" sz="2000" b="1" dirty="0"/>
          </a:p>
          <a:p>
            <a:pPr lvl="2">
              <a:lnSpc>
                <a:spcPct val="81000"/>
              </a:lnSpc>
              <a:defRPr sz="2200"/>
            </a:pPr>
            <a:r>
              <a:rPr lang="en-US" sz="2000" dirty="0"/>
              <a:t>Cloud providers allow us to provision computing resources, such as virtual machines, without interacting with them. </a:t>
            </a:r>
            <a:endParaRPr sz="2000" dirty="0"/>
          </a:p>
          <a:p>
            <a:pPr lvl="1">
              <a:lnSpc>
                <a:spcPct val="81000"/>
              </a:lnSpc>
              <a:defRPr sz="2200"/>
            </a:pPr>
            <a:r>
              <a:rPr sz="2000" b="1" dirty="0"/>
              <a:t>Broad network access</a:t>
            </a:r>
            <a:endParaRPr lang="en-AU" sz="2000" b="1"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b="1" dirty="0"/>
              <a:t>Resource pooling</a:t>
            </a:r>
            <a:endParaRPr lang="en-AU" sz="2000" b="1"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b="1"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b="1" dirty="0"/>
              <a:t>Measured service</a:t>
            </a:r>
            <a:endParaRPr lang="en-AU" sz="2000" b="1"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62F8D4-F82B-4A3F-9B97-05D696E47F24}"/>
              </a:ext>
            </a:extLst>
          </p:cNvPr>
          <p:cNvPicPr>
            <a:picLocks noChangeAspect="1"/>
          </p:cNvPicPr>
          <p:nvPr/>
        </p:nvPicPr>
        <p:blipFill>
          <a:blip r:embed="rId3"/>
          <a:stretch>
            <a:fillRect/>
          </a:stretch>
        </p:blipFill>
        <p:spPr>
          <a:xfrm>
            <a:off x="540271" y="799107"/>
            <a:ext cx="8063457" cy="3481948"/>
          </a:xfrm>
          <a:prstGeom prst="rect">
            <a:avLst/>
          </a:prstGeom>
        </p:spPr>
      </p:pic>
    </p:spTree>
    <p:extLst>
      <p:ext uri="{BB962C8B-B14F-4D97-AF65-F5344CB8AC3E}">
        <p14:creationId xmlns:p14="http://schemas.microsoft.com/office/powerpoint/2010/main" val="33995120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rPr dirty="0"/>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US" dirty="0"/>
              <a:t>Redundant and scalable power supplies </a:t>
            </a:r>
            <a:endParaRPr dirty="0"/>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Data </a:t>
            </a:r>
            <a:r>
              <a:rPr lang="en-AU" b="1" dirty="0" err="1"/>
              <a:t>Center</a:t>
            </a:r>
            <a:endParaRPr b="1" dirty="0"/>
          </a:p>
        </p:txBody>
      </p:sp>
      <p:sp>
        <p:nvSpPr>
          <p:cNvPr id="418" name="Content Placeholder 2"/>
          <p:cNvSpPr txBox="1">
            <a:spLocks noGrp="1"/>
          </p:cNvSpPr>
          <p:nvPr>
            <p:ph type="body" idx="1"/>
          </p:nvPr>
        </p:nvSpPr>
        <p:spPr>
          <a:xfrm>
            <a:off x="529097" y="1381547"/>
            <a:ext cx="8344372" cy="2047454"/>
          </a:xfrm>
          <a:prstGeom prst="rect">
            <a:avLst/>
          </a:prstGeom>
        </p:spPr>
        <p:txBody>
          <a:bodyPr>
            <a:normAutofit/>
          </a:bodyPr>
          <a:lstStyle/>
          <a:p>
            <a:pPr>
              <a:lnSpc>
                <a:spcPct val="81000"/>
              </a:lnSpc>
              <a:defRPr sz="2500"/>
            </a:pPr>
            <a:r>
              <a:rPr lang="en-US" sz="2000" dirty="0"/>
              <a:t>Hundreds or thousands of racks</a:t>
            </a:r>
            <a:endParaRPr lang="en-AU" sz="2000" dirty="0"/>
          </a:p>
          <a:p>
            <a:r>
              <a:rPr lang="en-US" sz="2000" dirty="0"/>
              <a:t>High-capacity networking infrastructure</a:t>
            </a:r>
          </a:p>
          <a:p>
            <a:pPr>
              <a:lnSpc>
                <a:spcPct val="81000"/>
              </a:lnSpc>
              <a:defRPr sz="2500"/>
            </a:pPr>
            <a:r>
              <a:rPr lang="en-US" sz="2000" dirty="0"/>
              <a:t>Redundant and scalable power supplies</a:t>
            </a:r>
          </a:p>
          <a:p>
            <a:pPr>
              <a:lnSpc>
                <a:spcPct val="81000"/>
              </a:lnSpc>
              <a:defRPr sz="2500"/>
            </a:pPr>
            <a:r>
              <a:rPr lang="en-AU" sz="2000" dirty="0"/>
              <a:t>Large-scale cooling infrastructure</a:t>
            </a:r>
            <a:endParaRPr sz="2000" dirty="0"/>
          </a:p>
        </p:txBody>
      </p:sp>
    </p:spTree>
    <p:extLst>
      <p:ext uri="{BB962C8B-B14F-4D97-AF65-F5344CB8AC3E}">
        <p14:creationId xmlns:p14="http://schemas.microsoft.com/office/powerpoint/2010/main" val="68817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b="1"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b="1"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b="1" dirty="0"/>
              <a:t>Regional Markets</a:t>
            </a:r>
          </a:p>
          <a:p>
            <a:pPr lvl="2">
              <a:lnSpc>
                <a:spcPct val="81000"/>
              </a:lnSpc>
              <a:defRPr sz="2400"/>
            </a:pPr>
            <a:r>
              <a:rPr lang="en-US" sz="2000" dirty="0"/>
              <a:t>We can deliver our cloud services that are optimized for specific regional markets.</a:t>
            </a:r>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endParaRPr lang="en-AU" sz="2000" dirty="0"/>
          </a:p>
          <a:p>
            <a:pPr>
              <a:lnSpc>
                <a:spcPct val="81000"/>
              </a:lnSpc>
            </a:pPr>
            <a:r>
              <a:rPr lang="en-US" sz="2000" dirty="0"/>
              <a:t>No up-front commitment</a:t>
            </a:r>
          </a:p>
          <a:p>
            <a:pPr lvl="1">
              <a:lnSpc>
                <a:spcPct val="81000"/>
              </a:lnSpc>
              <a:defRPr sz="2400"/>
            </a:pPr>
            <a:r>
              <a:rPr lang="en-US" sz="2000" dirty="0"/>
              <a:t>No investment in data centers, enabling pay-as-you-go</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lang="en-AU" sz="2000" dirty="0"/>
              <a:t>Most</a:t>
            </a:r>
            <a:r>
              <a:rPr sz="2000" dirty="0"/>
              <a:t> web services run on clouds</a:t>
            </a:r>
            <a:endParaRPr lang="en-AU" sz="2000" dirty="0"/>
          </a:p>
          <a:p>
            <a:pPr marL="342900" lvl="1" indent="0">
              <a:buNone/>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56</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will be picked from the link below:</a:t>
            </a:r>
          </a:p>
          <a:p>
            <a:pPr lvl="1"/>
            <a:r>
              <a:rPr lang="en-AU" sz="2000" dirty="0">
                <a:solidFill>
                  <a:srgbClr val="FF0000"/>
                </a:solidFill>
                <a:latin typeface="+mn-lt"/>
              </a:rPr>
              <a:t>github.com/</a:t>
            </a:r>
            <a:r>
              <a:rPr lang="en-AU" sz="2000" dirty="0" err="1">
                <a:solidFill>
                  <a:srgbClr val="FF0000"/>
                </a:solidFill>
                <a:latin typeface="+mn-lt"/>
              </a:rPr>
              <a:t>zhangzhics</a:t>
            </a:r>
            <a:r>
              <a:rPr lang="en-AU" sz="2000" dirty="0">
                <a:solidFill>
                  <a:srgbClr val="FF0000"/>
                </a:solidFill>
                <a:latin typeface="+mn-lt"/>
              </a:rPr>
              <a:t>/</a:t>
            </a:r>
            <a:r>
              <a:rPr lang="en-US" sz="2000" dirty="0">
                <a:solidFill>
                  <a:srgbClr val="FF0000"/>
                </a:solidFill>
                <a:latin typeface="+mn-lt"/>
              </a:rPr>
              <a:t>CITS5503_Sem2/blob/master/assignments</a:t>
            </a:r>
            <a:r>
              <a:rPr lang="en-AU" sz="2000" dirty="0">
                <a:solidFill>
                  <a:srgbClr val="FF0000"/>
                </a:solidFill>
                <a:latin typeface="+mn-lt"/>
              </a:rPr>
              <a:t>.md</a:t>
            </a:r>
            <a:endParaRPr lang="en-AU" dirty="0">
              <a:solidFill>
                <a:srgbClr val="FF0000"/>
              </a:solidFill>
            </a:endParaRPr>
          </a:p>
          <a:p>
            <a:r>
              <a:rPr lang="en-AU" sz="2200" dirty="0"/>
              <a:t>Some practice questions will also be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 machines as instances. </a:t>
            </a:r>
          </a:p>
        </p:txBody>
      </p:sp>
    </p:spTree>
    <p:extLst>
      <p:ext uri="{BB962C8B-B14F-4D97-AF65-F5344CB8AC3E}">
        <p14:creationId xmlns:p14="http://schemas.microsoft.com/office/powerpoint/2010/main" val="625279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a:t>
            </a:r>
            <a:r>
              <a:rPr lang="en-US" sz="2200" b="0" i="0" dirty="0">
                <a:solidFill>
                  <a:srgbClr val="1F2328"/>
                </a:solidFill>
                <a:effectLst/>
              </a:rPr>
              <a:t>cloud computing </a:t>
            </a:r>
            <a:r>
              <a:rPr lang="en-US" sz="2200" dirty="0"/>
              <a:t>solves as compared to businesses running their own data centers.</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computing resources.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others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Sovereignty</a:t>
            </a:r>
            <a:r>
              <a:rPr lang="en-AU" sz="2000" b="1" i="0" dirty="0">
                <a:effectLst/>
                <a:latin typeface="Söhne"/>
              </a:rPr>
              <a:t>: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pPr algn="ctr"/>
            <a:r>
              <a:rPr lang="en-AU" b="1" i="0" dirty="0">
                <a:solidFill>
                  <a:srgbClr val="374151"/>
                </a:solidFill>
                <a:effectLst/>
              </a:rPr>
              <a:t>Three main </a:t>
            </a:r>
            <a:r>
              <a:rPr lang="en-AU" sz="3200" b="1" dirty="0">
                <a:solidFill>
                  <a:srgbClr val="374151"/>
                </a:solidFill>
              </a:rPr>
              <a:t>virtual machine monitors (VMM)</a:t>
            </a:r>
            <a:br>
              <a:rPr lang="en-AU" sz="3200" b="1" dirty="0">
                <a:solidFill>
                  <a:srgbClr val="374151"/>
                </a:solidFill>
              </a:rPr>
            </a:br>
            <a:r>
              <a:rPr lang="en-AU" sz="3200" b="1" dirty="0">
                <a:solidFill>
                  <a:srgbClr val="374151"/>
                </a:solidFill>
              </a:rPr>
              <a:t>	</a:t>
            </a:r>
            <a:r>
              <a:rPr lang="en-AU" sz="2800" b="1" dirty="0">
                <a:solidFill>
                  <a:srgbClr val="374151"/>
                </a:solidFill>
              </a:rPr>
              <a:t>What do they have in common?</a:t>
            </a:r>
            <a:endParaRPr lang="en-US" b="1" dirty="0"/>
          </a:p>
        </p:txBody>
      </p:sp>
    </p:spTree>
    <p:extLst>
      <p:ext uri="{BB962C8B-B14F-4D97-AF65-F5344CB8AC3E}">
        <p14:creationId xmlns:p14="http://schemas.microsoft.com/office/powerpoint/2010/main" val="2302745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EE56CF1-585E-4B3D-95DA-E29A4F95FD51}"/>
              </a:ext>
            </a:extLst>
          </p:cNvPr>
          <p:cNvSpPr txBox="1">
            <a:spLocks/>
          </p:cNvSpPr>
          <p:nvPr/>
        </p:nvSpPr>
        <p:spPr>
          <a:xfrm>
            <a:off x="268072" y="693222"/>
            <a:ext cx="8765569" cy="225544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dirty="0"/>
              <a:t>KVM, Xen, Hyper-V are bare-metal/type 1 VMM</a:t>
            </a:r>
            <a:r>
              <a:rPr lang="en-AU" sz="2400" dirty="0">
                <a:cs typeface="Arial" panose="020B0604020202020204" pitchFamily="34" charset="0"/>
              </a:rPr>
              <a:t>.</a:t>
            </a:r>
          </a:p>
          <a:p>
            <a:pPr fontAlgn="auto">
              <a:spcAft>
                <a:spcPts val="0"/>
              </a:spcAft>
              <a:buClrTx/>
              <a:buSzTx/>
            </a:pPr>
            <a:r>
              <a:rPr lang="en-AU" sz="2400" dirty="0">
                <a:cs typeface="Arial" panose="020B0604020202020204" pitchFamily="34" charset="0"/>
              </a:rPr>
              <a:t>Type-1 VMM: </a:t>
            </a:r>
            <a:r>
              <a:rPr lang="en-US" sz="2400" dirty="0"/>
              <a:t>VMM is installed directly on hardware.</a:t>
            </a:r>
          </a:p>
          <a:p>
            <a:pPr fontAlgn="auto">
              <a:spcAft>
                <a:spcPts val="0"/>
              </a:spcAft>
              <a:buClrTx/>
              <a:buSzTx/>
            </a:pPr>
            <a:endParaRPr lang="en-AU" sz="2400" dirty="0">
              <a:cs typeface="Arial" panose="020B0604020202020204" pitchFamily="34" charset="0"/>
            </a:endParaRPr>
          </a:p>
          <a:p>
            <a:pPr fontAlgn="auto">
              <a:spcAft>
                <a:spcPts val="0"/>
              </a:spcAft>
              <a:buClrTx/>
              <a:buSzTx/>
            </a:pP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D0AE8EC-87ED-4E9F-BCA8-DC81100F48D0}"/>
              </a:ext>
            </a:extLst>
          </p:cNvPr>
          <p:cNvSpPr/>
          <p:nvPr/>
        </p:nvSpPr>
        <p:spPr>
          <a:xfrm>
            <a:off x="2034885"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6" name="Rectangle: Rounded Corners 5">
            <a:extLst>
              <a:ext uri="{FF2B5EF4-FFF2-40B4-BE49-F238E27FC236}">
                <a16:creationId xmlns:a16="http://schemas.microsoft.com/office/drawing/2014/main" id="{CC8BBC9B-7410-48B4-8011-FCF3541B4E85}"/>
              </a:ext>
            </a:extLst>
          </p:cNvPr>
          <p:cNvSpPr/>
          <p:nvPr/>
        </p:nvSpPr>
        <p:spPr>
          <a:xfrm>
            <a:off x="2034884" y="3140301"/>
            <a:ext cx="4417868" cy="1074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Hypervisor</a:t>
            </a:r>
            <a:endParaRPr lang="en-AU" b="1" dirty="0">
              <a:solidFill>
                <a:schemeClr val="tx1"/>
              </a:solidFill>
            </a:endParaRPr>
          </a:p>
        </p:txBody>
      </p:sp>
      <p:sp>
        <p:nvSpPr>
          <p:cNvPr id="7" name="Rectangle: Rounded Corners 6">
            <a:extLst>
              <a:ext uri="{FF2B5EF4-FFF2-40B4-BE49-F238E27FC236}">
                <a16:creationId xmlns:a16="http://schemas.microsoft.com/office/drawing/2014/main" id="{7A8E7AD1-F80B-42D4-A31E-70AC4E8A9B66}"/>
              </a:ext>
            </a:extLst>
          </p:cNvPr>
          <p:cNvSpPr/>
          <p:nvPr/>
        </p:nvSpPr>
        <p:spPr>
          <a:xfrm>
            <a:off x="2034884" y="4406890"/>
            <a:ext cx="4417867" cy="107495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Hardware</a:t>
            </a:r>
            <a:endParaRPr lang="en-AU" b="1" dirty="0">
              <a:solidFill>
                <a:schemeClr val="tx1"/>
              </a:solidFill>
            </a:endParaRPr>
          </a:p>
        </p:txBody>
      </p:sp>
      <p:sp>
        <p:nvSpPr>
          <p:cNvPr id="8" name="Rectangle: Rounded Corners 7">
            <a:extLst>
              <a:ext uri="{FF2B5EF4-FFF2-40B4-BE49-F238E27FC236}">
                <a16:creationId xmlns:a16="http://schemas.microsoft.com/office/drawing/2014/main" id="{7224C352-0E48-443E-B2AB-E3896B1E99D2}"/>
              </a:ext>
            </a:extLst>
          </p:cNvPr>
          <p:cNvSpPr/>
          <p:nvPr/>
        </p:nvSpPr>
        <p:spPr>
          <a:xfrm>
            <a:off x="4353789"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9" name="Content Placeholder 2">
            <a:extLst>
              <a:ext uri="{FF2B5EF4-FFF2-40B4-BE49-F238E27FC236}">
                <a16:creationId xmlns:a16="http://schemas.microsoft.com/office/drawing/2014/main" id="{CBC1E604-5A44-432A-9B2B-B3C3249A3D1C}"/>
              </a:ext>
            </a:extLst>
          </p:cNvPr>
          <p:cNvSpPr txBox="1">
            <a:spLocks/>
          </p:cNvSpPr>
          <p:nvPr/>
        </p:nvSpPr>
        <p:spPr>
          <a:xfrm>
            <a:off x="3304307" y="5673479"/>
            <a:ext cx="2098963" cy="54101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AU" sz="2400" b="1" dirty="0">
                <a:cs typeface="Arial" panose="020B0604020202020204" pitchFamily="34" charset="0"/>
              </a:rPr>
              <a:t>Type-1 VMM</a:t>
            </a: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89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2843</Words>
  <Application>Microsoft Office PowerPoint</Application>
  <PresentationFormat>On-screen Show (4:3)</PresentationFormat>
  <Paragraphs>463</Paragraphs>
  <Slides>67</Slides>
  <Notes>67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-apple-system</vt:lpstr>
      <vt:lpstr>Söhne</vt:lpstr>
      <vt:lpstr>Arial</vt:lpstr>
      <vt:lpstr>Calibri</vt:lpstr>
      <vt:lpstr>Calibri Light</vt:lpstr>
      <vt:lpstr>Tahoma</vt:lpstr>
      <vt:lpstr>Times New Roman</vt:lpstr>
      <vt:lpstr>Wingdings</vt:lpstr>
      <vt:lpstr>Office Theme</vt:lpstr>
      <vt:lpstr>PowerPoint Presentation</vt:lpstr>
      <vt:lpstr>PowerPoint Presentation</vt:lpstr>
      <vt:lpstr>PowerPoint Presentation</vt:lpstr>
      <vt:lpstr>PowerPoint Presentation</vt:lpstr>
      <vt:lpstr>Three main cloud providers</vt:lpstr>
      <vt:lpstr>Three main virtual machine monitors (VMM)</vt:lpstr>
      <vt:lpstr>Three main virtual machine monitors (VMM)</vt:lpstr>
      <vt:lpstr>Three main virtual machine monitors (VMM)  What do they have in common?</vt:lpstr>
      <vt:lpstr>PowerPoint Presentation</vt:lpstr>
      <vt:lpstr>PowerPoint Presentation</vt:lpstr>
      <vt:lpstr>PowerPoint Presentation</vt:lpstr>
      <vt:lpstr>PowerPoint Presentation</vt:lpstr>
      <vt:lpstr>PowerPoint Presentation</vt:lpstr>
      <vt:lpstr>To Get Started</vt:lpstr>
      <vt:lpstr>People</vt:lpstr>
      <vt:lpstr>Emergency</vt:lpstr>
      <vt:lpstr>Assessments</vt:lpstr>
      <vt:lpstr>Lectures</vt:lpstr>
      <vt:lpstr>Labs start in week 2 </vt:lpstr>
      <vt:lpstr>Lab materials</vt:lpstr>
      <vt:lpstr>AWS</vt:lpstr>
      <vt:lpstr>Lab Location</vt:lpstr>
      <vt:lpstr>MS Teams</vt:lpstr>
      <vt:lpstr>Lab Computer</vt:lpstr>
      <vt:lpstr>Lab Assessment</vt:lpstr>
      <vt:lpstr>Lab Assessment</vt:lpstr>
      <vt:lpstr>Lab Assessment</vt:lpstr>
      <vt:lpstr>Lab Assessment</vt:lpstr>
      <vt:lpstr>Lab Due Dates</vt:lpstr>
      <vt:lpstr>Lab Help</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2025-07-22T02:52:50Z</dcterms:created>
  <dcterms:modified xsi:type="dcterms:W3CDTF">2025-07-22T02:53:44Z</dcterms:modified>
  <cp:category/>
</cp:coreProperties>
</file>