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20"/>
  </p:notesMasterIdLst>
  <p:handoutMasterIdLst>
    <p:handoutMasterId r:id="rId21"/>
  </p:handoutMasterIdLst>
  <p:sldIdLst>
    <p:sldId id="1337" r:id="rId2"/>
    <p:sldId id="1326" r:id="rId3"/>
    <p:sldId id="1332" r:id="rId4"/>
    <p:sldId id="1338" r:id="rId5"/>
    <p:sldId id="1350" r:id="rId6"/>
    <p:sldId id="1351" r:id="rId7"/>
    <p:sldId id="1352" r:id="rId8"/>
    <p:sldId id="1339" r:id="rId9"/>
    <p:sldId id="1340" r:id="rId10"/>
    <p:sldId id="1341" r:id="rId11"/>
    <p:sldId id="1342" r:id="rId12"/>
    <p:sldId id="1345" r:id="rId13"/>
    <p:sldId id="1344" r:id="rId14"/>
    <p:sldId id="1346" r:id="rId15"/>
    <p:sldId id="1347" r:id="rId16"/>
    <p:sldId id="1348" r:id="rId17"/>
    <p:sldId id="1349" r:id="rId18"/>
    <p:sldId id="1353" r:id="rId19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6" autoAdjust="0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520" y="192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ul Patwary" userId="e9f82bcb-ad83-4f66-80e6-a524eca623fa" providerId="ADAL" clId="{AED09289-084F-AA4B-8C92-53BC26A65975}"/>
    <pc:docChg chg="custSel modSld">
      <pc:chgData name="Anwarul Patwary" userId="e9f82bcb-ad83-4f66-80e6-a524eca623fa" providerId="ADAL" clId="{AED09289-084F-AA4B-8C92-53BC26A65975}" dt="2022-10-09T04:55:03.238" v="30" actId="20577"/>
      <pc:docMkLst>
        <pc:docMk/>
      </pc:docMkLst>
      <pc:sldChg chg="modSp mod">
        <pc:chgData name="Anwarul Patwary" userId="e9f82bcb-ad83-4f66-80e6-a524eca623fa" providerId="ADAL" clId="{AED09289-084F-AA4B-8C92-53BC26A65975}" dt="2022-10-09T04:55:03.238" v="30" actId="20577"/>
        <pc:sldMkLst>
          <pc:docMk/>
          <pc:sldMk cId="4127329237" sldId="1337"/>
        </pc:sldMkLst>
        <pc:spChg chg="mod">
          <ac:chgData name="Anwarul Patwary" userId="e9f82bcb-ad83-4f66-80e6-a524eca623fa" providerId="ADAL" clId="{AED09289-084F-AA4B-8C92-53BC26A65975}" dt="2022-10-09T04:55:03.238" v="30" actId="20577"/>
          <ac:spMkLst>
            <pc:docMk/>
            <pc:sldMk cId="4127329237" sldId="1337"/>
            <ac:spMk id="3" creationId="{EE4F97EA-561E-6B42-80F8-E9A4D12C01B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4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0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04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3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87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17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51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59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33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3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1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3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8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55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0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9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0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-mobile/latest/developerguide/tutorial-ios-aws-mobile-notes-setup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448FD-B8EC-B844-83C6-927198AF2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Cloud Computing and Mobile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F97EA-561E-6B42-80F8-E9A4D12C0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 fontScale="62500" lnSpcReduction="20000"/>
          </a:bodyPr>
          <a:lstStyle/>
          <a:p>
            <a:r>
              <a:rPr lang="en-US" sz="1800" dirty="0"/>
              <a:t>CITS5503</a:t>
            </a:r>
          </a:p>
          <a:p>
            <a:r>
              <a:rPr lang="en-US" sz="1800" dirty="0"/>
              <a:t>Week 12</a:t>
            </a:r>
          </a:p>
          <a:p>
            <a:r>
              <a:rPr lang="en-US" sz="1800" dirty="0"/>
              <a:t>Dr </a:t>
            </a:r>
            <a:r>
              <a:rPr lang="en-US" sz="1800" dirty="0" err="1"/>
              <a:t>Anwarul</a:t>
            </a:r>
            <a:r>
              <a:rPr lang="en-US" sz="1800" dirty="0"/>
              <a:t> </a:t>
            </a:r>
            <a:r>
              <a:rPr lang="en-US" sz="1800" dirty="0" err="1"/>
              <a:t>Patwary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7329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Custom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 a new note/delete note event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2918714"/>
            <a:ext cx="11661147" cy="29859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dirty="0">
                <a:solidFill>
                  <a:schemeClr val="tx1"/>
                </a:solidFill>
              </a:rPr>
              <a:t>// send add note event</a:t>
            </a:r>
          </a:p>
          <a:p>
            <a:pPr algn="l"/>
            <a:endParaRPr lang="en-AU" sz="1600" dirty="0">
              <a:solidFill>
                <a:schemeClr val="tx1"/>
              </a:solidFill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</a:rPr>
              <a:t>sendNoteEvent</a:t>
            </a:r>
            <a:r>
              <a:rPr lang="en-AU" sz="1600" dirty="0">
                <a:solidFill>
                  <a:schemeClr val="tx1"/>
                </a:solidFill>
              </a:rPr>
              <a:t>(</a:t>
            </a:r>
            <a:r>
              <a:rPr lang="en-AU" sz="1600" dirty="0" err="1">
                <a:solidFill>
                  <a:schemeClr val="tx1"/>
                </a:solidFill>
              </a:rPr>
              <a:t>noteId</a:t>
            </a:r>
            <a:r>
              <a:rPr lang="en-AU" sz="1600" dirty="0">
                <a:solidFill>
                  <a:schemeClr val="tx1"/>
                </a:solidFill>
              </a:rPr>
              <a:t>: </a:t>
            </a:r>
            <a:r>
              <a:rPr lang="en-AU" sz="1600" dirty="0" err="1">
                <a:solidFill>
                  <a:schemeClr val="tx1"/>
                </a:solidFill>
              </a:rPr>
              <a:t>newNoteId</a:t>
            </a:r>
            <a:r>
              <a:rPr lang="en-AU" sz="1600" dirty="0">
                <a:solidFill>
                  <a:schemeClr val="tx1"/>
                </a:solidFill>
              </a:rPr>
              <a:t>, </a:t>
            </a:r>
            <a:r>
              <a:rPr lang="en-AU" sz="1600" dirty="0" err="1">
                <a:solidFill>
                  <a:schemeClr val="tx1"/>
                </a:solidFill>
              </a:rPr>
              <a:t>eventType</a:t>
            </a:r>
            <a:r>
              <a:rPr lang="en-AU" sz="1600" dirty="0">
                <a:solidFill>
                  <a:schemeClr val="tx1"/>
                </a:solidFill>
              </a:rPr>
              <a:t>: </a:t>
            </a:r>
            <a:r>
              <a:rPr lang="en-AU" sz="1600" dirty="0" err="1">
                <a:solidFill>
                  <a:schemeClr val="tx1"/>
                </a:solidFill>
              </a:rPr>
              <a:t>noteEventType.AddNote.rawValue</a:t>
            </a:r>
            <a:r>
              <a:rPr lang="en-AU" sz="1600" dirty="0">
                <a:solidFill>
                  <a:schemeClr val="tx1"/>
                </a:solidFill>
              </a:rPr>
              <a:t>) </a:t>
            </a:r>
          </a:p>
          <a:p>
            <a:pPr algn="l"/>
            <a:endParaRPr lang="en-AU" sz="1600" dirty="0">
              <a:solidFill>
                <a:schemeClr val="tx1"/>
              </a:solidFill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</a:rPr>
              <a:t>// send delete note event</a:t>
            </a:r>
          </a:p>
          <a:p>
            <a:pPr algn="l"/>
            <a:endParaRPr lang="en-AU" sz="1600" dirty="0">
              <a:solidFill>
                <a:schemeClr val="tx1"/>
              </a:solidFill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</a:rPr>
              <a:t>sendNoteEvent</a:t>
            </a:r>
            <a:r>
              <a:rPr lang="en-AU" sz="1600" dirty="0">
                <a:solidFill>
                  <a:schemeClr val="tx1"/>
                </a:solidFill>
              </a:rPr>
              <a:t>(</a:t>
            </a:r>
            <a:r>
              <a:rPr lang="en-AU" sz="1600" dirty="0" err="1">
                <a:solidFill>
                  <a:schemeClr val="tx1"/>
                </a:solidFill>
              </a:rPr>
              <a:t>noteId</a:t>
            </a:r>
            <a:r>
              <a:rPr lang="en-AU" sz="1600" dirty="0">
                <a:solidFill>
                  <a:schemeClr val="tx1"/>
                </a:solidFill>
              </a:rPr>
              <a:t>: </a:t>
            </a:r>
            <a:r>
              <a:rPr lang="en-AU" sz="1600" dirty="0" err="1">
                <a:solidFill>
                  <a:schemeClr val="tx1"/>
                </a:solidFill>
              </a:rPr>
              <a:t>newNoteId</a:t>
            </a:r>
            <a:r>
              <a:rPr lang="en-AU" sz="1600" dirty="0">
                <a:solidFill>
                  <a:schemeClr val="tx1"/>
                </a:solidFill>
              </a:rPr>
              <a:t>, </a:t>
            </a:r>
            <a:r>
              <a:rPr lang="en-AU" sz="1600" dirty="0" err="1">
                <a:solidFill>
                  <a:schemeClr val="tx1"/>
                </a:solidFill>
              </a:rPr>
              <a:t>eventType</a:t>
            </a:r>
            <a:r>
              <a:rPr lang="en-AU" sz="1600" dirty="0">
                <a:solidFill>
                  <a:schemeClr val="tx1"/>
                </a:solidFill>
              </a:rPr>
              <a:t>: </a:t>
            </a:r>
            <a:r>
              <a:rPr lang="en-AU" sz="1600" dirty="0" err="1">
                <a:solidFill>
                  <a:schemeClr val="tx1"/>
                </a:solidFill>
              </a:rPr>
              <a:t>noteEventType.DeleteNote.rawValue</a:t>
            </a:r>
            <a:r>
              <a:rPr lang="en-AU" sz="1600" dirty="0">
                <a:solidFill>
                  <a:schemeClr val="tx1"/>
                </a:solidFill>
              </a:rPr>
              <a:t>) </a:t>
            </a:r>
          </a:p>
          <a:p>
            <a:pPr algn="l"/>
            <a:endParaRPr lang="en-A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19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106-75CE-2444-A152-F4B23594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events in Pinpoint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DD23CE-56BB-B748-8EB5-B3B4A00BA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53" y="1482725"/>
            <a:ext cx="9126939" cy="52387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C6FD3-C7A2-3D4F-B63A-7BBF72C7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82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106-75CE-2444-A152-F4B23594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you can 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C6FD3-C7A2-3D4F-B63A-7BBF72C7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76D087-EC71-324D-A51A-2584F4073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Funnels</a:t>
            </a:r>
          </a:p>
          <a:p>
            <a:pPr lvl="1"/>
            <a:r>
              <a:rPr lang="en-US" dirty="0"/>
              <a:t>Allows you to track how many users complete a certain series of events</a:t>
            </a:r>
          </a:p>
          <a:p>
            <a:r>
              <a:rPr lang="en-US" dirty="0"/>
              <a:t>Revenue</a:t>
            </a:r>
          </a:p>
          <a:p>
            <a:pPr lvl="1"/>
            <a:r>
              <a:rPr lang="en-US" dirty="0"/>
              <a:t>Summary of “monetization events” app sends</a:t>
            </a:r>
          </a:p>
          <a:p>
            <a:r>
              <a:rPr lang="en-US" dirty="0"/>
              <a:t>Demographics</a:t>
            </a:r>
          </a:p>
          <a:p>
            <a:pPr lvl="1"/>
            <a:r>
              <a:rPr lang="en-US" dirty="0"/>
              <a:t>Details of the platforms, phones, OSs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6D8EE11A-9886-6C4D-9540-8CD8B5818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359124"/>
            <a:ext cx="5614835" cy="3986532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6C3106-75CE-2444-A152-F4B23594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User login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C6FD3-C7A2-3D4F-B63A-7BBF72C7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>
            <a:normAutofit/>
          </a:bodyPr>
          <a:lstStyle/>
          <a:p>
            <a:pPr algn="l"/>
            <a:endParaRPr lang="en-GB">
              <a:solidFill>
                <a:srgbClr val="30303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769562-7367-AF42-AE9E-B3734B7B6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Login using </a:t>
            </a:r>
          </a:p>
          <a:p>
            <a:pPr lvl="1"/>
            <a:r>
              <a:rPr lang="en-US" sz="2000" dirty="0"/>
              <a:t>Email and password</a:t>
            </a:r>
          </a:p>
          <a:p>
            <a:pPr lvl="1"/>
            <a:r>
              <a:rPr lang="en-US" sz="2000" dirty="0"/>
              <a:t>Facebook</a:t>
            </a:r>
          </a:p>
          <a:p>
            <a:pPr lvl="1"/>
            <a:r>
              <a:rPr lang="en-US" sz="2000" dirty="0"/>
              <a:t>Google</a:t>
            </a:r>
          </a:p>
          <a:p>
            <a:pPr lvl="1"/>
            <a:r>
              <a:rPr lang="en-US" sz="2000" dirty="0"/>
              <a:t>SAML Federation</a:t>
            </a:r>
          </a:p>
          <a:p>
            <a:r>
              <a:rPr lang="en-US" sz="2000" dirty="0"/>
              <a:t>Specify options for logins</a:t>
            </a:r>
          </a:p>
          <a:p>
            <a:r>
              <a:rPr lang="en-US" sz="2000" dirty="0"/>
              <a:t>Creates a </a:t>
            </a:r>
            <a:r>
              <a:rPr lang="en-US" sz="2000" dirty="0" err="1"/>
              <a:t>Cognito</a:t>
            </a:r>
            <a:r>
              <a:rPr lang="en-US" sz="2000" dirty="0"/>
              <a:t> User Pool</a:t>
            </a:r>
          </a:p>
          <a:p>
            <a:r>
              <a:rPr lang="en-US" sz="2000" dirty="0"/>
              <a:t>Account confirmation optional</a:t>
            </a:r>
          </a:p>
        </p:txBody>
      </p:sp>
    </p:spTree>
    <p:extLst>
      <p:ext uri="{BB962C8B-B14F-4D97-AF65-F5344CB8AC3E}">
        <p14:creationId xmlns:p14="http://schemas.microsoft.com/office/powerpoint/2010/main" val="1616919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Code for User 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1825625"/>
            <a:ext cx="11661147" cy="46978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i="1" dirty="0">
                <a:solidFill>
                  <a:schemeClr val="tx1"/>
                </a:solidFill>
                <a:latin typeface="Courier" pitchFamily="2" charset="0"/>
              </a:rPr>
              <a:t>//Instantiate the </a:t>
            </a:r>
            <a:r>
              <a:rPr lang="en-AU" sz="1600" i="1" dirty="0" err="1">
                <a:solidFill>
                  <a:schemeClr val="tx1"/>
                </a:solidFill>
                <a:latin typeface="Courier" pitchFamily="2" charset="0"/>
              </a:rPr>
              <a:t>AWSMobileClient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func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application(_ application: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UIApplication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open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URL,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sourceApplication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String?, annotation: Any) -&gt; Bool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return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AWSMobileClient.sharedInstance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().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interceptApplication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(application, open: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       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           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sourceApplication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sourceApplication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               annotation: annotation)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i="1" dirty="0">
                <a:solidFill>
                  <a:schemeClr val="tx1"/>
                </a:solidFill>
                <a:latin typeface="Courier" pitchFamily="2" charset="0"/>
              </a:rPr>
              <a:t>// Initialize </a:t>
            </a:r>
            <a:r>
              <a:rPr lang="en-AU" sz="1600" i="1" dirty="0" err="1">
                <a:solidFill>
                  <a:schemeClr val="tx1"/>
                </a:solidFill>
                <a:latin typeface="Courier" pitchFamily="2" charset="0"/>
              </a:rPr>
              <a:t>AWSMobileClient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let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didFinishLaunching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AWSMobileClient.sharedInstance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().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interceptApplication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                  application,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didFinishLaunchingWithOptions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launchOptions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979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UI for user 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2944113"/>
            <a:ext cx="11661147" cy="3579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i="1" dirty="0">
                <a:solidFill>
                  <a:schemeClr val="tx1"/>
                </a:solidFill>
                <a:latin typeface="Courier" pitchFamily="2" charset="0"/>
              </a:rPr>
              <a:t>// Instantiate sign-in UI from the SDK library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if !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AWSSignInManager.sharedInstance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().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isLoggedIn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AWSAuthUIViewController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.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presentViewController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(with: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self.navigationController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!,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configuration: nil,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completionHandler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(provider: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AWSSignInProvider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error: Error?) in if error != nil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  print("Error occurred: \(String(describing: error))”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} else { </a:t>
            </a:r>
            <a:r>
              <a:rPr lang="en-AU" sz="1600" i="1" dirty="0">
                <a:solidFill>
                  <a:schemeClr val="tx1"/>
                </a:solidFill>
                <a:latin typeface="Courier" pitchFamily="2" charset="0"/>
              </a:rPr>
              <a:t>// Sign in successful.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} }) }</a:t>
            </a:r>
          </a:p>
        </p:txBody>
      </p:sp>
    </p:spTree>
    <p:extLst>
      <p:ext uri="{BB962C8B-B14F-4D97-AF65-F5344CB8AC3E}">
        <p14:creationId xmlns:p14="http://schemas.microsoft.com/office/powerpoint/2010/main" val="85424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0BC1F4F-E89F-7740-91FF-73E2A8F9E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38" y="307730"/>
            <a:ext cx="1968836" cy="399763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06C120-EBFC-3140-8F8A-D4ACE51EC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7730"/>
            <a:ext cx="2028800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238C6D-670D-F44E-A398-63C7FE5B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Auth UI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8E019-441E-CC46-B055-EA1F75F8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>
                <a:solidFill>
                  <a:srgbClr val="898989"/>
                </a:solidFill>
                <a:latin typeface="+mn-lt"/>
              </a:rPr>
              <a:pPr/>
              <a:t>16</a:t>
            </a:fld>
            <a:endParaRPr lang="en-US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756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6CF4F-7F52-C54B-A0E8-D938EC7E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AWS Cognito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3E8D-9224-D744-9F47-DCB6270DC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User Pools allow you to manage user account lifecycle</a:t>
            </a:r>
          </a:p>
          <a:p>
            <a:r>
              <a:rPr lang="en-US" sz="2200">
                <a:solidFill>
                  <a:srgbClr val="000000"/>
                </a:solidFill>
              </a:rPr>
              <a:t>Provides configuration and UI for mobile and web apps</a:t>
            </a:r>
          </a:p>
          <a:p>
            <a:r>
              <a:rPr lang="en-US" sz="2200">
                <a:solidFill>
                  <a:srgbClr val="000000"/>
                </a:solidFill>
              </a:rPr>
              <a:t>Uses an Identity Pool to associate identities and roles with a user giving them access to certain resources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Can set this up for Unauthenticated as well as Authenticated users</a:t>
            </a:r>
          </a:p>
          <a:p>
            <a:r>
              <a:rPr lang="en-US" sz="2200">
                <a:solidFill>
                  <a:srgbClr val="000000"/>
                </a:solidFill>
              </a:rPr>
              <a:t>Can monitor logins and other attributes of users</a:t>
            </a:r>
          </a:p>
          <a:p>
            <a:r>
              <a:rPr lang="en-US" sz="2200">
                <a:solidFill>
                  <a:srgbClr val="000000"/>
                </a:solidFill>
              </a:rPr>
              <a:t>Alternatives to AWS Cognito are managing user authentication through application</a:t>
            </a:r>
          </a:p>
          <a:p>
            <a:r>
              <a:rPr lang="en-US" sz="2200">
                <a:solidFill>
                  <a:srgbClr val="000000"/>
                </a:solidFill>
              </a:rPr>
              <a:t>Gives single sign on capabilities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C1C37-81C3-C945-8A9E-C38599B6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6367" y="6223702"/>
            <a:ext cx="5289562" cy="314067"/>
          </a:xfrm>
        </p:spPr>
        <p:txBody>
          <a:bodyPr>
            <a:normAutofit/>
          </a:bodyPr>
          <a:lstStyle/>
          <a:p>
            <a:pPr algn="r"/>
            <a:endParaRPr lang="en-GB" sz="1000">
              <a:solidFill>
                <a:srgbClr val="89898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E1AA5-6D3A-CD4C-BA4E-2B94E628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00">
                <a:solidFill>
                  <a:srgbClr val="898989"/>
                </a:solidFill>
              </a:rPr>
              <a:pPr/>
              <a:t>17</a:t>
            </a:fld>
            <a:endParaRPr lang="en-GB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74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8BF68A-7F82-6840-AB46-23305D97A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89" y="643467"/>
            <a:ext cx="6652021" cy="557106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AB693-C669-AF40-8A5F-80BA44D9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969B2-7EB0-5649-8F5A-7D880D33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>
                <a:solidFill>
                  <a:srgbClr val="FFFFFF"/>
                </a:solidFill>
                <a:latin typeface="+mn-lt"/>
              </a:rPr>
              <a:pPr/>
              <a:t>18</a:t>
            </a:fld>
            <a:endParaRPr lang="en-US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769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AC71-AD41-3F49-AF25-118698F1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Mobile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F414-5C13-C844-9A43-419E1E8A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Mobile applications are normally written as:</a:t>
            </a:r>
          </a:p>
          <a:p>
            <a:pPr lvl="1"/>
            <a:r>
              <a:rPr lang="en-US"/>
              <a:t>Native applications (Swift/Objective-c for iOS and Java for Android)</a:t>
            </a:r>
          </a:p>
          <a:p>
            <a:pPr lvl="1"/>
            <a:r>
              <a:rPr lang="en-US"/>
              <a:t>Using a cross-platform language: Xamarin, PhoneGap, Flutter</a:t>
            </a:r>
          </a:p>
          <a:p>
            <a:pPr lvl="1"/>
            <a:r>
              <a:rPr lang="en-US"/>
              <a:t>Hybrid native + Html 5/CSS3</a:t>
            </a:r>
          </a:p>
          <a:p>
            <a:r>
              <a:rPr lang="en-US"/>
              <a:t>All apps rely on server infrastructure to:</a:t>
            </a:r>
          </a:p>
          <a:p>
            <a:pPr lvl="1"/>
            <a:r>
              <a:rPr lang="en-US"/>
              <a:t>User management and login</a:t>
            </a:r>
          </a:p>
          <a:p>
            <a:pPr lvl="1"/>
            <a:r>
              <a:rPr lang="en-US"/>
              <a:t>State persistence</a:t>
            </a:r>
          </a:p>
          <a:p>
            <a:pPr lvl="1"/>
            <a:r>
              <a:rPr lang="en-US"/>
              <a:t>Communication (Push notifications, email, etc)</a:t>
            </a:r>
          </a:p>
          <a:p>
            <a:pPr lvl="1"/>
            <a:r>
              <a:rPr lang="en-US"/>
              <a:t>Business logic</a:t>
            </a:r>
          </a:p>
          <a:p>
            <a:r>
              <a:rPr lang="en-US"/>
              <a:t>Decision of what to put on the client vs server determined by many factors</a:t>
            </a:r>
          </a:p>
          <a:p>
            <a:endParaRPr lang="en-US"/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8667F-D842-1A44-BDBB-18AF00B4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5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iOS App with AWS Mobile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Hub provides a </a:t>
            </a:r>
            <a:r>
              <a:rPr lang="en-US" dirty="0" err="1"/>
              <a:t>centralised</a:t>
            </a:r>
            <a:r>
              <a:rPr lang="en-US" dirty="0"/>
              <a:t> facility to configure a mobile application that uses:</a:t>
            </a:r>
          </a:p>
          <a:p>
            <a:pPr lvl="1"/>
            <a:r>
              <a:rPr lang="en-US" dirty="0"/>
              <a:t>User creation, verification and then authentication</a:t>
            </a:r>
          </a:p>
          <a:p>
            <a:pPr lvl="1"/>
            <a:r>
              <a:rPr lang="en-US" dirty="0"/>
              <a:t>Access to </a:t>
            </a:r>
            <a:r>
              <a:rPr lang="en-US" dirty="0" err="1"/>
              <a:t>DynamoDB</a:t>
            </a:r>
            <a:r>
              <a:rPr lang="en-US" dirty="0"/>
              <a:t> directly (Note: there may be reasons you don’t want to do this)</a:t>
            </a:r>
          </a:p>
          <a:p>
            <a:pPr lvl="1"/>
            <a:r>
              <a:rPr lang="en-US" dirty="0"/>
              <a:t>Communication strategies with app users including Push Notifications</a:t>
            </a:r>
          </a:p>
          <a:p>
            <a:pPr lvl="1"/>
            <a:r>
              <a:rPr lang="en-US" dirty="0"/>
              <a:t>Analytics to track usage of apps</a:t>
            </a:r>
          </a:p>
          <a:p>
            <a:pPr lvl="1"/>
            <a:r>
              <a:rPr lang="en-US" dirty="0" err="1"/>
              <a:t>Chatbot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User data storage</a:t>
            </a:r>
          </a:p>
          <a:p>
            <a:pPr lvl="1"/>
            <a:r>
              <a:rPr lang="en-US" dirty="0"/>
              <a:t>File storage and streaming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62F8-C77E-2B44-980E-124CC18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679E5-D592-F549-95C4-0C2769B5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37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Mobile Hub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Mobile Hub App giving name and platform</a:t>
            </a:r>
          </a:p>
          <a:p>
            <a:r>
              <a:rPr lang="en-US" dirty="0"/>
              <a:t>This provides by default analytics (AWS Pinpoint)</a:t>
            </a:r>
          </a:p>
          <a:p>
            <a:r>
              <a:rPr lang="en-US" dirty="0"/>
              <a:t>Generates a JSON configuration file with services, ids and region information</a:t>
            </a:r>
          </a:p>
          <a:p>
            <a:r>
              <a:rPr lang="en-US" dirty="0"/>
              <a:t>Demo app in tutorial </a:t>
            </a:r>
            <a:r>
              <a:rPr lang="en-US" dirty="0">
                <a:hlinkClick r:id="rId3"/>
              </a:rPr>
              <a:t>https://docs.aws.amazon.com/aws-mobile/latest/developerguide/tutorial-ios-aws-mobile-notes-setup.html</a:t>
            </a:r>
            <a:endParaRPr lang="en-US" dirty="0"/>
          </a:p>
          <a:p>
            <a:r>
              <a:rPr lang="en-US" dirty="0"/>
              <a:t>Apps can be written for Android, React Native, </a:t>
            </a:r>
            <a:r>
              <a:rPr lang="en-US" dirty="0" err="1"/>
              <a:t>React.js</a:t>
            </a:r>
            <a:r>
              <a:rPr lang="en-US" dirty="0"/>
              <a:t>, others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62F8-C77E-2B44-980E-124CC18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679E5-D592-F549-95C4-0C2769B5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43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340D-D8EA-6049-8E80-61EFD6DF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2AB00D-A406-1540-B1CE-4400C3FC4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45" y="0"/>
            <a:ext cx="9090509" cy="67460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AA134-81B7-CB44-B31F-FA6BC9E7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6D585-0BC8-EF43-889A-953CD8E2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AA134-81B7-CB44-B31F-FA6BC9E7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6D585-0BC8-EF43-889A-953CD8E2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F0F87-7E25-774A-84B1-FE726722E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50" y="196850"/>
            <a:ext cx="74041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4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890D2-E626-9E4E-86BF-3453B38F4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02512"/>
            <a:ext cx="10905066" cy="4252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AA134-81B7-CB44-B31F-FA6BC9E7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6D585-0BC8-EF43-889A-953CD8E2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>
                <a:solidFill>
                  <a:srgbClr val="FFFFFF"/>
                </a:solidFill>
                <a:latin typeface="+mn-lt"/>
              </a:rPr>
              <a:pPr/>
              <a:t>7</a:t>
            </a:fld>
            <a:endParaRPr lang="en-US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811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Pinpoint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all you need for user counts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185738"/>
            <a:ext cx="11661147" cy="787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// Initialisation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pinpoint =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AWSPinpoint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(configuration: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          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AWSPinpointConfiguration.defaultPinpointConfiguration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launchOptions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launchOptions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))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558BF-BB0C-F542-9CC7-40A570CE1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36" y="2294377"/>
            <a:ext cx="7454260" cy="440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9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Custom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usage – normally of functions used</a:t>
            </a:r>
          </a:p>
          <a:p>
            <a:r>
              <a:rPr lang="en-US" dirty="0"/>
              <a:t>Can send an event when new note added and when deleted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2918713"/>
            <a:ext cx="11661147" cy="3579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func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sendNoteEvent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String,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eventType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String)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let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AWSPinpoint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(configuration: 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AWSPinpointConfiguration.defaultPinpointConfiguration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launchOptions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nil))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let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pinpointAnalyticsClient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pinpointClient.analyticsClient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let event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pinpointAnalyticsClient.createEvent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withEventType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eventType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       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event.addAttribute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("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",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forKey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pinpointAnalyticsClient.record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(event)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pinpointAnalyticsClient.submitEvents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} 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enum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noteEventType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String { case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AddNote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"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AddNote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" case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DeleteNote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"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DeleteNote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" } </a:t>
            </a:r>
            <a:br>
              <a:rPr lang="en-AU" sz="1600" dirty="0">
                <a:solidFill>
                  <a:schemeClr val="tx1"/>
                </a:solidFill>
                <a:latin typeface="Courier" pitchFamily="2" charset="0"/>
              </a:rPr>
            </a:br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2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61932</TotalTime>
  <Words>739</Words>
  <Application>Microsoft Macintosh PowerPoint</Application>
  <PresentationFormat>Widescreen</PresentationFormat>
  <Paragraphs>131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Cloud Computing and Mobile Apps</vt:lpstr>
      <vt:lpstr>Mobile apps</vt:lpstr>
      <vt:lpstr>Creating an iOS App with AWS Mobile Hub</vt:lpstr>
      <vt:lpstr>Create Mobile Hub App</vt:lpstr>
      <vt:lpstr>PowerPoint Presentation</vt:lpstr>
      <vt:lpstr>PowerPoint Presentation</vt:lpstr>
      <vt:lpstr>PowerPoint Presentation</vt:lpstr>
      <vt:lpstr>Pinpoint</vt:lpstr>
      <vt:lpstr>Custom events</vt:lpstr>
      <vt:lpstr>Custom events</vt:lpstr>
      <vt:lpstr>Tracking events in Pinpoint</vt:lpstr>
      <vt:lpstr>Other things you can do</vt:lpstr>
      <vt:lpstr>User login</vt:lpstr>
      <vt:lpstr>Code for User Auth</vt:lpstr>
      <vt:lpstr>UI for user auth</vt:lpstr>
      <vt:lpstr>Auth UI</vt:lpstr>
      <vt:lpstr>AWS Cognito</vt:lpstr>
      <vt:lpstr>PowerPoint Presentation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Anwarul Patwary</cp:lastModifiedBy>
  <cp:revision>4184</cp:revision>
  <dcterms:created xsi:type="dcterms:W3CDTF">1999-05-23T11:18:07Z</dcterms:created>
  <dcterms:modified xsi:type="dcterms:W3CDTF">2022-10-09T04:55:05Z</dcterms:modified>
  <cp:category>Lecture</cp:category>
</cp:coreProperties>
</file>