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5"/>
  </p:notesMasterIdLst>
  <p:handoutMasterIdLst>
    <p:handoutMasterId r:id="rId36"/>
  </p:handoutMasterIdLst>
  <p:sldIdLst>
    <p:sldId id="1350" r:id="rId2"/>
    <p:sldId id="1351" r:id="rId3"/>
    <p:sldId id="1352" r:id="rId4"/>
    <p:sldId id="1357" r:id="rId5"/>
    <p:sldId id="1326" r:id="rId6"/>
    <p:sldId id="1330" r:id="rId7"/>
    <p:sldId id="1331" r:id="rId8"/>
    <p:sldId id="1327" r:id="rId9"/>
    <p:sldId id="1328" r:id="rId10"/>
    <p:sldId id="1358" r:id="rId11"/>
    <p:sldId id="1329" r:id="rId12"/>
    <p:sldId id="1332" r:id="rId13"/>
    <p:sldId id="1333" r:id="rId14"/>
    <p:sldId id="1334" r:id="rId15"/>
    <p:sldId id="1335" r:id="rId16"/>
    <p:sldId id="1336" r:id="rId17"/>
    <p:sldId id="1353" r:id="rId18"/>
    <p:sldId id="1354" r:id="rId19"/>
    <p:sldId id="1355" r:id="rId20"/>
    <p:sldId id="1356" r:id="rId21"/>
    <p:sldId id="1338" r:id="rId22"/>
    <p:sldId id="1337" r:id="rId23"/>
    <p:sldId id="1340" r:id="rId24"/>
    <p:sldId id="1341" r:id="rId25"/>
    <p:sldId id="1342" r:id="rId26"/>
    <p:sldId id="1339" r:id="rId27"/>
    <p:sldId id="1343" r:id="rId28"/>
    <p:sldId id="1344" r:id="rId29"/>
    <p:sldId id="1345" r:id="rId30"/>
    <p:sldId id="1346" r:id="rId31"/>
    <p:sldId id="1347" r:id="rId32"/>
    <p:sldId id="1349" r:id="rId33"/>
    <p:sldId id="1348" r:id="rId34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4" autoAdjust="0"/>
    <p:restoredTop sz="78294" autoAdjust="0"/>
  </p:normalViewPr>
  <p:slideViewPr>
    <p:cSldViewPr snapToGrid="0">
      <p:cViewPr varScale="1">
        <p:scale>
          <a:sx n="96" d="100"/>
          <a:sy n="96" d="100"/>
        </p:scale>
        <p:origin x="1578" y="7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5A76552E-6147-471F-A9C0-5C54F0F3100A}"/>
    <pc:docChg chg="custSel modSld">
      <pc:chgData name="Anwarul Patwary" userId="e9f82bcb-ad83-4f66-80e6-a524eca623fa" providerId="ADAL" clId="{5A76552E-6147-471F-A9C0-5C54F0F3100A}" dt="2022-08-14T07:18:21.600" v="35" actId="1076"/>
      <pc:docMkLst>
        <pc:docMk/>
      </pc:docMkLst>
      <pc:sldChg chg="modSp mod">
        <pc:chgData name="Anwarul Patwary" userId="e9f82bcb-ad83-4f66-80e6-a524eca623fa" providerId="ADAL" clId="{5A76552E-6147-471F-A9C0-5C54F0F3100A}" dt="2022-08-14T07:18:21.600" v="35" actId="1076"/>
        <pc:sldMkLst>
          <pc:docMk/>
          <pc:sldMk cId="1991262179" sldId="1350"/>
        </pc:sldMkLst>
        <pc:spChg chg="mod">
          <ac:chgData name="Anwarul Patwary" userId="e9f82bcb-ad83-4f66-80e6-a524eca623fa" providerId="ADAL" clId="{5A76552E-6147-471F-A9C0-5C54F0F3100A}" dt="2022-08-14T07:18:21.600" v="35" actId="1076"/>
          <ac:spMkLst>
            <pc:docMk/>
            <pc:sldMk cId="1991262179" sldId="1350"/>
            <ac:spMk id="3" creationId="{BFA7D9F1-3686-E244-B680-D1C9F3C7AF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6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3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19E90-20AD-094C-881C-29398223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Storage: S3 and </a:t>
            </a:r>
            <a:r>
              <a:rPr lang="en-US" sz="4000" dirty="0" err="1">
                <a:solidFill>
                  <a:schemeClr val="bg2"/>
                </a:solidFill>
              </a:rPr>
              <a:t>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D9F1-3686-E244-B680-D1C9F3C7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656"/>
            <a:ext cx="9144000" cy="1100074"/>
          </a:xfrm>
        </p:spPr>
        <p:txBody>
          <a:bodyPr>
            <a:normAutofit/>
          </a:bodyPr>
          <a:lstStyle/>
          <a:p>
            <a:r>
              <a:rPr lang="en-US" sz="1800" dirty="0"/>
              <a:t>CITS5503</a:t>
            </a:r>
          </a:p>
          <a:p>
            <a:r>
              <a:rPr lang="en-US" sz="1800" dirty="0"/>
              <a:t>Week 4</a:t>
            </a:r>
          </a:p>
          <a:p>
            <a:r>
              <a:rPr lang="en-US" sz="1800" dirty="0"/>
              <a:t>Dr. Anwarul Patwary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5E5E-E9DC-0546-A8C8-29E45B7B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3C98-F824-AF43-A60C-16212C3C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62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C7AC-8E14-004D-AF61-6814EA2D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objects in buckets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2267-A8C2-D54E-AA3F-DA895AC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S3 is not hierarchical : objects just go into buckets</a:t>
            </a:r>
          </a:p>
          <a:p>
            <a:r>
              <a:rPr lang="en-US" dirty="0"/>
              <a:t>However, can simulate hierarchy by using an object name constructed with a path</a:t>
            </a:r>
          </a:p>
          <a:p>
            <a:r>
              <a:rPr lang="en-US" dirty="0"/>
              <a:t>To copy a file using </a:t>
            </a:r>
            <a:r>
              <a:rPr lang="en-US" dirty="0" err="1"/>
              <a:t>aws</a:t>
            </a:r>
            <a:r>
              <a:rPr lang="en-US" dirty="0"/>
              <a:t> cli: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cits5503-students is the bucket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C345-21C2-8C4B-B6ED-608A74B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4E78F-BF49-6540-93BC-1B6BC2EC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A6BAF-EE20-7948-A89D-1DCB945A0B5F}"/>
              </a:ext>
            </a:extLst>
          </p:cNvPr>
          <p:cNvSpPr txBox="1"/>
          <p:nvPr/>
        </p:nvSpPr>
        <p:spPr>
          <a:xfrm>
            <a:off x="951079" y="3856910"/>
            <a:ext cx="9869321" cy="1138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en-AU" dirty="0"/>
          </a:p>
          <a:p>
            <a:pPr algn="l"/>
            <a:r>
              <a:rPr lang="en-AU" dirty="0"/>
              <a:t>&gt; </a:t>
            </a:r>
            <a:r>
              <a:rPr lang="en-AU" dirty="0" err="1"/>
              <a:t>aws</a:t>
            </a:r>
            <a:r>
              <a:rPr lang="en-AU" dirty="0"/>
              <a:t> s3 </a:t>
            </a:r>
            <a:r>
              <a:rPr lang="en-AU" dirty="0" err="1"/>
              <a:t>cp</a:t>
            </a:r>
            <a:r>
              <a:rPr lang="en-AU" dirty="0"/>
              <a:t> </a:t>
            </a:r>
            <a:r>
              <a:rPr lang="en-AU" dirty="0" err="1"/>
              <a:t>afile.txt</a:t>
            </a:r>
            <a:r>
              <a:rPr lang="en-AU" dirty="0"/>
              <a:t> s3://</a:t>
            </a:r>
            <a:r>
              <a:rPr lang="en-AU" dirty="0">
                <a:solidFill>
                  <a:schemeClr val="accent1"/>
                </a:solidFill>
              </a:rPr>
              <a:t>cits5503-students</a:t>
            </a:r>
            <a:r>
              <a:rPr lang="en-AU" dirty="0"/>
              <a:t>/123456/folder1/folder2/</a:t>
            </a:r>
            <a:r>
              <a:rPr lang="en-AU" dirty="0" err="1"/>
              <a:t>afile.txt</a:t>
            </a:r>
            <a:endParaRPr lang="en-A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S3: Permissions and Policy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Why is this important? S3 buckets left open to public:</a:t>
            </a:r>
          </a:p>
          <a:p>
            <a:pPr lvl="1"/>
            <a:r>
              <a:rPr lang="en-US" dirty="0"/>
              <a:t>Nov 2017 Contractor exposes personally identifiable data from 50,000 Australians (AMP, UGL, Rabobank)</a:t>
            </a:r>
          </a:p>
          <a:p>
            <a:pPr lvl="1"/>
            <a:r>
              <a:rPr lang="en-US" dirty="0"/>
              <a:t>Nov 2017 Accenture leaked corporate information</a:t>
            </a:r>
          </a:p>
          <a:p>
            <a:pPr lvl="1"/>
            <a:r>
              <a:rPr lang="en-US" dirty="0"/>
              <a:t>Alteryx exposes data on 120 million US households</a:t>
            </a:r>
          </a:p>
          <a:p>
            <a:pPr lvl="1"/>
            <a:r>
              <a:rPr lang="en-US" dirty="0"/>
              <a:t>March 2018 Medical Data of 33,000 patients</a:t>
            </a:r>
          </a:p>
          <a:p>
            <a:r>
              <a:rPr lang="en-US" sz="2400"/>
              <a:t>Interesting to consider if this is a failure of the users or the system</a:t>
            </a:r>
          </a:p>
          <a:p>
            <a:r>
              <a:rPr lang="en-US" sz="2400">
                <a:sym typeface="Wingdings" pitchFamily="2" charset="2"/>
              </a:rPr>
              <a:t>Too complex?</a:t>
            </a:r>
          </a:p>
          <a:p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50">
                <a:solidFill>
                  <a:schemeClr val="tx1">
                    <a:alpha val="80000"/>
                  </a:schemeClr>
                </a:solidFill>
              </a:rPr>
              <a:pPr/>
              <a:t>11</a:t>
            </a:fld>
            <a:endParaRPr lang="en-GB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20DE96-421A-C34C-A462-FE30C00F4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r="25972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S3: Permissions and Policy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1600"/>
              <a:t>Access to S3 buckets and objects controlled by:</a:t>
            </a:r>
          </a:p>
          <a:p>
            <a:pPr lvl="1"/>
            <a:r>
              <a:rPr lang="en-US" sz="1600">
                <a:sym typeface="Wingdings" pitchFamily="2" charset="2"/>
              </a:rPr>
              <a:t>User policies</a:t>
            </a:r>
          </a:p>
          <a:p>
            <a:pPr lvl="1"/>
            <a:r>
              <a:rPr lang="en-US" sz="1600">
                <a:sym typeface="Wingdings" pitchFamily="2" charset="2"/>
              </a:rPr>
              <a:t>Bucket policy</a:t>
            </a:r>
          </a:p>
          <a:p>
            <a:pPr lvl="1"/>
            <a:r>
              <a:rPr lang="en-US" sz="1600">
                <a:sym typeface="Wingdings" pitchFamily="2" charset="2"/>
              </a:rPr>
              <a:t>Bucket ACL (Access Control List)</a:t>
            </a:r>
          </a:p>
          <a:p>
            <a:pPr lvl="1"/>
            <a:r>
              <a:rPr lang="en-US" sz="1600">
                <a:sym typeface="Wingdings" pitchFamily="2" charset="2"/>
              </a:rPr>
              <a:t>Object ACL</a:t>
            </a:r>
          </a:p>
          <a:p>
            <a:r>
              <a:rPr lang="en-US" sz="1600">
                <a:sym typeface="Wingdings" pitchFamily="2" charset="2"/>
              </a:rPr>
              <a:t>ACL</a:t>
            </a:r>
          </a:p>
          <a:p>
            <a:pPr lvl="1"/>
            <a:r>
              <a:rPr lang="en-US" sz="1600">
                <a:sym typeface="Wingdings" pitchFamily="2" charset="2"/>
              </a:rPr>
              <a:t>Buckets and Objects can have ACLs</a:t>
            </a:r>
          </a:p>
          <a:p>
            <a:pPr lvl="1"/>
            <a:r>
              <a:rPr lang="en-US" sz="1600">
                <a:sym typeface="Wingdings" pitchFamily="2" charset="2"/>
              </a:rPr>
              <a:t>ACLs grant Read/Write permissions to specific AWS users</a:t>
            </a:r>
          </a:p>
          <a:p>
            <a:r>
              <a:rPr lang="en-US" sz="1600">
                <a:sym typeface="Wingdings" pitchFamily="2" charset="2"/>
              </a:rPr>
              <a:t>Bucket and Object Policies</a:t>
            </a:r>
          </a:p>
          <a:p>
            <a:pPr lvl="1"/>
            <a:r>
              <a:rPr lang="en-US" sz="1600">
                <a:sym typeface="Wingdings" pitchFamily="2" charset="2"/>
              </a:rPr>
              <a:t>Specified in JSON</a:t>
            </a:r>
          </a:p>
          <a:p>
            <a:pPr lvl="1"/>
            <a:r>
              <a:rPr lang="en-US" sz="1600">
                <a:sym typeface="Wingdings" pitchFamily="2" charset="2"/>
              </a:rPr>
              <a:t>Applies to IAM and AWS users and Anonymous (Public) access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2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9FD9BA3-D505-1744-8917-C64E134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64" y="467256"/>
            <a:ext cx="632192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S3: Permissions and Policy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User Policy attached to IAM user, group or role</a:t>
            </a:r>
          </a:p>
          <a:p>
            <a:r>
              <a:rPr lang="en-US" sz="2000">
                <a:solidFill>
                  <a:schemeClr val="bg1"/>
                </a:solidFill>
                <a:sym typeface="Wingdings" pitchFamily="2" charset="2"/>
              </a:rPr>
              <a:t>Gives access of a particular kind to a particular resource</a:t>
            </a:r>
          </a:p>
          <a:p>
            <a:endParaRPr lang="en-US" sz="2000">
              <a:solidFill>
                <a:schemeClr val="bg1"/>
              </a:solidFill>
              <a:sym typeface="Wingdings" pitchFamily="2" charset="2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4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6E2112D-6A1F-4526-BC36-F7992501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Data 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dirty="0"/>
              <a:t>Server-side or Client-side</a:t>
            </a:r>
          </a:p>
          <a:p>
            <a:pPr>
              <a:defRPr/>
            </a:pPr>
            <a:r>
              <a:rPr lang="en-AU" dirty="0"/>
              <a:t>Client-side encryption handled by user</a:t>
            </a:r>
          </a:p>
          <a:p>
            <a:pPr>
              <a:defRPr/>
            </a:pPr>
            <a:r>
              <a:rPr lang="en-AU" dirty="0"/>
              <a:t>Server-Side</a:t>
            </a:r>
          </a:p>
          <a:p>
            <a:pPr lvl="1">
              <a:defRPr/>
            </a:pPr>
            <a:r>
              <a:rPr lang="en-AU" dirty="0"/>
              <a:t>Can use AWS Key Management Service (AWS KMS)</a:t>
            </a:r>
          </a:p>
          <a:p>
            <a:pPr lvl="1">
              <a:defRPr/>
            </a:pPr>
            <a:r>
              <a:rPr lang="en-AU" dirty="0"/>
              <a:t>Handles key generation, key lifecycle</a:t>
            </a:r>
          </a:p>
          <a:p>
            <a:pPr lvl="1">
              <a:defRPr/>
            </a:pPr>
            <a:r>
              <a:rPr lang="en-AU" dirty="0"/>
              <a:t>Audit key usage</a:t>
            </a:r>
          </a:p>
          <a:p>
            <a:pPr>
              <a:defRPr/>
            </a:pPr>
            <a:r>
              <a:rPr lang="en-AU" dirty="0"/>
              <a:t>Using encryption is seamless – specify encryption at the bucket or object level using KMS keys</a:t>
            </a:r>
          </a:p>
          <a:p>
            <a:pPr>
              <a:defRPr/>
            </a:pPr>
            <a:r>
              <a:rPr lang="en-AU" dirty="0"/>
              <a:t>More control if needed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86F8-30EB-5C4B-A1AB-0BCBFFF7C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39" y="965595"/>
            <a:ext cx="5614595" cy="4773591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AWS S3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Cross-origin Resource Sharing</a:t>
            </a:r>
          </a:p>
          <a:p>
            <a:pPr lvl="1">
              <a:defRPr/>
            </a:pPr>
            <a:r>
              <a:rPr lang="en-AU" sz="2000"/>
              <a:t>If your web application uses files (like CSS or Javascript) stored in S3, need a CORS configuration</a:t>
            </a:r>
          </a:p>
          <a:p>
            <a:pPr lvl="1">
              <a:defRPr/>
            </a:pPr>
            <a:r>
              <a:rPr lang="en-AU" sz="2000"/>
              <a:t>Allows web applications in one domain to interact with files in another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121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Can enable </a:t>
            </a:r>
            <a:r>
              <a:rPr lang="en-AU" dirty="0" err="1"/>
              <a:t>BitTorrent</a:t>
            </a:r>
            <a:r>
              <a:rPr lang="en-AU" dirty="0"/>
              <a:t> access to files</a:t>
            </a:r>
          </a:p>
          <a:p>
            <a:pPr lvl="1">
              <a:defRPr/>
            </a:pPr>
            <a:r>
              <a:rPr lang="en-AU" dirty="0"/>
              <a:t>Torrent file is accessed using ?torrent on the end of the object URL</a:t>
            </a:r>
          </a:p>
          <a:p>
            <a:pPr>
              <a:defRPr/>
            </a:pPr>
            <a:r>
              <a:rPr lang="en-AU" dirty="0"/>
              <a:t>Can enable payment for files stored on S3 using Amazon </a:t>
            </a:r>
            <a:r>
              <a:rPr lang="en-AU" dirty="0" err="1"/>
              <a:t>DevPay</a:t>
            </a:r>
            <a:endParaRPr lang="en-AU" dirty="0"/>
          </a:p>
          <a:p>
            <a:pPr>
              <a:defRPr/>
            </a:pPr>
            <a:r>
              <a:rPr lang="en-AU" dirty="0"/>
              <a:t>Can enable logging of access</a:t>
            </a:r>
          </a:p>
        </p:txBody>
      </p:sp>
    </p:spTree>
    <p:extLst>
      <p:ext uri="{BB962C8B-B14F-4D97-AF65-F5344CB8AC3E}">
        <p14:creationId xmlns:p14="http://schemas.microsoft.com/office/powerpoint/2010/main" val="127190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that allows you to write SQL queries for S3 data</a:t>
            </a:r>
          </a:p>
          <a:p>
            <a:r>
              <a:rPr lang="en-US" dirty="0"/>
              <a:t>Uses </a:t>
            </a:r>
          </a:p>
          <a:p>
            <a:pPr lvl="1"/>
            <a:r>
              <a:rPr lang="en-US" dirty="0"/>
              <a:t>Presto – a distributed SQL engine to run queries</a:t>
            </a:r>
          </a:p>
          <a:p>
            <a:pPr lvl="1"/>
            <a:r>
              <a:rPr lang="en-US" dirty="0"/>
              <a:t>Apache Hive to create, drop and alter tables and partitions</a:t>
            </a:r>
          </a:p>
          <a:p>
            <a:r>
              <a:rPr lang="en-US" dirty="0"/>
              <a:t>Very good for reviewing logs of other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0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355-786A-E047-95E2-DF47063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Athena: CloudTrail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CloudTrail logs all API calls on AWS and shows details of user, what they called, where they called from etc.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create a Trail in CloudTrail – saves log files in a particular location in S3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 is to create a table that is the data structure of the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C219-6EE3-9841-A51C-3678DC55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67"/>
            <a:ext cx="10515600" cy="57400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EXTERNAL TABLE </a:t>
            </a:r>
            <a:r>
              <a:rPr lang="en-US" dirty="0" err="1"/>
              <a:t>cloudtrail_logs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eventversion</a:t>
            </a:r>
            <a:r>
              <a:rPr lang="en-US" dirty="0"/>
              <a:t> STRING,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useridentity</a:t>
            </a:r>
            <a:r>
              <a:rPr lang="en-US" dirty="0"/>
              <a:t> STRUCT&lt; </a:t>
            </a:r>
            <a:r>
              <a:rPr lang="en-US" dirty="0" err="1"/>
              <a:t>type:STRING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principalid:STRING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arn:STRING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accountid:STRING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invokedby:STRING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accesskeyid:STRING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userName:STRING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sessioncontext:STRUCT</a:t>
            </a:r>
            <a:r>
              <a:rPr lang="en-US" dirty="0"/>
              <a:t>&lt; </a:t>
            </a:r>
            <a:r>
              <a:rPr lang="en-US" dirty="0" err="1"/>
              <a:t>attributes:STRUCT</a:t>
            </a:r>
            <a:r>
              <a:rPr lang="en-US" dirty="0"/>
              <a:t>&lt; </a:t>
            </a:r>
            <a:r>
              <a:rPr lang="en-US" dirty="0" err="1"/>
              <a:t>mfaauthenticated:STRING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…</a:t>
            </a:r>
          </a:p>
          <a:p>
            <a:pPr marL="0" indent="0">
              <a:buNone/>
            </a:pP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ROW FORMAT SERDE '</a:t>
            </a:r>
            <a:r>
              <a:rPr lang="en-US" dirty="0" err="1"/>
              <a:t>com.amazon.emr.hive.serde.CloudTrailSerde</a:t>
            </a:r>
            <a:r>
              <a:rPr lang="en-US" dirty="0"/>
              <a:t>' STORED AS INPUTFORMAT '</a:t>
            </a:r>
            <a:r>
              <a:rPr lang="en-US" dirty="0" err="1"/>
              <a:t>com.amazon.emr.cloudtrail.CloudTrailInputFormat</a:t>
            </a:r>
            <a:r>
              <a:rPr lang="en-US" dirty="0"/>
              <a:t>' OUTPUTFORMAT '</a:t>
            </a:r>
            <a:r>
              <a:rPr lang="en-US" dirty="0" err="1"/>
              <a:t>org.apache.hadoop.hive.ql.io.HiveIgnoreKeyTextOutputFormat</a:t>
            </a:r>
            <a:r>
              <a:rPr lang="en-US" dirty="0"/>
              <a:t>' LOCATION “s3 location of log”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D106C-BB86-E443-AC6D-D47EB289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91CB-7802-7541-BBFA-E2532CE1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be able store data, images, videos, audio, source code,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 do that on computers and phones in a file system</a:t>
            </a:r>
          </a:p>
          <a:p>
            <a:r>
              <a:rPr lang="en-US" dirty="0"/>
              <a:t>Cloud services provide “buckets” to place “objects”</a:t>
            </a:r>
          </a:p>
          <a:p>
            <a:r>
              <a:rPr lang="en-US" dirty="0"/>
              <a:t>Largely data format agnostic</a:t>
            </a:r>
          </a:p>
          <a:p>
            <a:r>
              <a:rPr lang="en-US" dirty="0"/>
              <a:t>Objects have particular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42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1F4F-BA78-D647-9E49-87A5C0C2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C19D-EE3D-E44D-B180-079A9288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now create queries like: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5FC1-A305-064D-B156-B8E7FDE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C776-0D48-7D4E-ABE7-1CD0A1D8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8B8D2-3682-6441-8E26-C946AEA9E872}"/>
              </a:ext>
            </a:extLst>
          </p:cNvPr>
          <p:cNvSpPr txBox="1"/>
          <p:nvPr/>
        </p:nvSpPr>
        <p:spPr>
          <a:xfrm>
            <a:off x="966156" y="2896503"/>
            <a:ext cx="670292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SELECT </a:t>
            </a:r>
            <a:r>
              <a:rPr lang="en-US" dirty="0" err="1"/>
              <a:t>useridentity.arn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eventname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sourceipaddress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eventtime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cloudtrail_logs</a:t>
            </a:r>
            <a:endParaRPr lang="en-US" dirty="0"/>
          </a:p>
          <a:p>
            <a:pPr algn="l"/>
            <a:r>
              <a:rPr lang="en-US" dirty="0"/>
              <a:t>WHERE </a:t>
            </a:r>
            <a:r>
              <a:rPr lang="en-US" dirty="0" err="1"/>
              <a:t>useridentity.arn</a:t>
            </a:r>
            <a:r>
              <a:rPr lang="en-US" dirty="0"/>
              <a:t> LIKE ‘%@</a:t>
            </a:r>
            <a:r>
              <a:rPr lang="en-US" dirty="0" err="1"/>
              <a:t>student.uwa.edu.au</a:t>
            </a:r>
            <a:r>
              <a:rPr lang="en-US" dirty="0"/>
              <a:t>%’ </a:t>
            </a:r>
          </a:p>
          <a:p>
            <a:pPr algn="l"/>
            <a:r>
              <a:rPr lang="en-US" dirty="0"/>
              <a:t>and </a:t>
            </a:r>
            <a:r>
              <a:rPr lang="en-US" dirty="0" err="1"/>
              <a:t>eventname</a:t>
            </a:r>
            <a:r>
              <a:rPr lang="en-US" dirty="0"/>
              <a:t> = '</a:t>
            </a:r>
            <a:r>
              <a:rPr lang="en-US" dirty="0" err="1"/>
              <a:t>RunInstances</a:t>
            </a:r>
            <a:r>
              <a:rPr lang="en-US" dirty="0"/>
              <a:t>’ ;</a:t>
            </a:r>
          </a:p>
        </p:txBody>
      </p:sp>
    </p:spTree>
    <p:extLst>
      <p:ext uri="{BB962C8B-B14F-4D97-AF65-F5344CB8AC3E}">
        <p14:creationId xmlns:p14="http://schemas.microsoft.com/office/powerpoint/2010/main" val="388098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E34C-F8B5-B440-BB9D-8680E75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DynamoDB: Record-Like Key-Value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056BB-3BC9-B04B-B817-FBD76F62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240" y="6356350"/>
            <a:ext cx="6293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1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University of Pennsylvania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53626-91FA-AD4A-8925-24A43214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9944" y="6356350"/>
            <a:ext cx="5486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100">
                <a:solidFill>
                  <a:prstClr val="black">
                    <a:tint val="75000"/>
                  </a:prstClr>
                </a:solidFill>
                <a:latin typeface="+mn-lt"/>
              </a:rPr>
              <a:pPr/>
              <a:t>21</a:t>
            </a:fld>
            <a:endParaRPr lang="en-US" sz="11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797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</a:t>
            </a:r>
            <a:r>
              <a:rPr lang="en-US" dirty="0" err="1"/>
              <a:t>DynamoDB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 NoSQL “database”</a:t>
            </a:r>
          </a:p>
          <a:p>
            <a:r>
              <a:rPr lang="en-US" dirty="0"/>
              <a:t>A highly scalable, non-relational data store</a:t>
            </a:r>
          </a:p>
          <a:p>
            <a:pPr lvl="1"/>
            <a:r>
              <a:rPr lang="en-US" dirty="0"/>
              <a:t>Despite its name, not really a database</a:t>
            </a:r>
          </a:p>
          <a:p>
            <a:pPr lvl="1"/>
            <a:r>
              <a:rPr lang="en-US" dirty="0"/>
              <a:t>Stronger consistency guarantees than S3</a:t>
            </a:r>
          </a:p>
          <a:p>
            <a:pPr lvl="1"/>
            <a:r>
              <a:rPr lang="en-US" dirty="0"/>
              <a:t>Highly scalable; built-in replication; automatic indexing</a:t>
            </a:r>
          </a:p>
          <a:p>
            <a:pPr lvl="1"/>
            <a:r>
              <a:rPr lang="en-US" dirty="0"/>
              <a:t>No 'real' transactions, just a conditional put/delete</a:t>
            </a:r>
          </a:p>
          <a:p>
            <a:pPr lvl="1"/>
            <a:r>
              <a:rPr lang="en-US" dirty="0"/>
              <a:t>No 'real' relations and joins, just a fairly basic select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AEE0F-6666-9840-86B2-B98A93A2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8" y="642988"/>
            <a:ext cx="3017001" cy="5571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Collection of data (e.g. representing entities): People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Schemaless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Group of attributes that is uniquely identifiable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Person in People table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Physically a JSON document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Atrributes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Fundamental data element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Limited types of data: Scalar, Document, Sets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LastName</a:t>
            </a:r>
            <a:r>
              <a:rPr lang="en-US" sz="2000" dirty="0">
                <a:solidFill>
                  <a:schemeClr val="bg1"/>
                </a:solidFill>
              </a:rPr>
              <a:t> in Person item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One or more attributes make a primary key (unique)</a:t>
            </a:r>
          </a:p>
          <a:p>
            <a:pPr marL="914400" lvl="2" indent="0">
              <a:buNone/>
            </a:pPr>
            <a:endParaRPr lang="en-A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Partition key</a:t>
            </a:r>
          </a:p>
          <a:p>
            <a:pPr lvl="1"/>
            <a:r>
              <a:rPr lang="en-US" dirty="0"/>
              <a:t>Single primary key of one attribute</a:t>
            </a:r>
          </a:p>
          <a:p>
            <a:pPr lvl="1"/>
            <a:r>
              <a:rPr lang="en-US" dirty="0"/>
              <a:t>Key is unique and is hashed to determine physical partition data resides in</a:t>
            </a:r>
          </a:p>
          <a:p>
            <a:r>
              <a:rPr lang="en-US" dirty="0"/>
              <a:t>Partition key and sort key</a:t>
            </a:r>
          </a:p>
          <a:p>
            <a:pPr lvl="1"/>
            <a:r>
              <a:rPr lang="en-US" dirty="0"/>
              <a:t>Composite primary key composed of two attributes</a:t>
            </a:r>
          </a:p>
          <a:p>
            <a:pPr lvl="1"/>
            <a:r>
              <a:rPr lang="en-US" dirty="0"/>
              <a:t>First attribute is the partition key, the second is the sort key</a:t>
            </a:r>
          </a:p>
          <a:p>
            <a:pPr lvl="1"/>
            <a:r>
              <a:rPr lang="en-US" dirty="0"/>
              <a:t>Partition key is hashed </a:t>
            </a:r>
            <a:r>
              <a:rPr lang="en-US" dirty="0">
                <a:sym typeface="Wingdings" pitchFamily="2" charset="2"/>
              </a:rPr>
              <a:t> partition, data is stored sorted by the sort key</a:t>
            </a:r>
          </a:p>
          <a:p>
            <a:r>
              <a:rPr lang="en-US" dirty="0">
                <a:sym typeface="Wingdings" pitchFamily="2" charset="2"/>
              </a:rPr>
              <a:t>Global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Index with a partition key and sort key that is different to the table’s partition and sort keys</a:t>
            </a:r>
          </a:p>
          <a:p>
            <a:r>
              <a:rPr lang="en-US" dirty="0">
                <a:sym typeface="Wingdings" pitchFamily="2" charset="2"/>
              </a:rPr>
              <a:t>Local secondary index</a:t>
            </a:r>
          </a:p>
          <a:p>
            <a:pPr lvl="1"/>
            <a:r>
              <a:rPr lang="en-US" dirty="0">
                <a:sym typeface="Wingdings" pitchFamily="2" charset="2"/>
              </a:rPr>
              <a:t>Partition key is the same as for the table, sort key is different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153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</a:p>
          <a:p>
            <a:pPr lvl="1"/>
            <a:r>
              <a:rPr lang="en-US" dirty="0"/>
              <a:t>Operations on tables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dirty="0"/>
              <a:t>Data Plane</a:t>
            </a:r>
          </a:p>
          <a:p>
            <a:pPr lvl="1"/>
            <a:r>
              <a:rPr lang="en-US" dirty="0"/>
              <a:t>Create, Retrieve, Update and Delete operations</a:t>
            </a:r>
          </a:p>
          <a:p>
            <a:pPr lvl="1"/>
            <a:r>
              <a:rPr lang="en-US" dirty="0" err="1"/>
              <a:t>PutItem</a:t>
            </a:r>
            <a:r>
              <a:rPr lang="en-US" dirty="0"/>
              <a:t>: specify primary key and optionally other attributes 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: Retrieve single item using primary key</a:t>
            </a:r>
          </a:p>
          <a:p>
            <a:pPr lvl="1"/>
            <a:r>
              <a:rPr lang="en-US" dirty="0"/>
              <a:t>Query: Retrieve all items with partition key optionally sorted</a:t>
            </a:r>
          </a:p>
          <a:p>
            <a:pPr lvl="1"/>
            <a:r>
              <a:rPr lang="en-US" dirty="0"/>
              <a:t>Scan: Retrieves all items in a specified table</a:t>
            </a:r>
          </a:p>
          <a:p>
            <a:pPr lvl="1"/>
            <a:r>
              <a:rPr lang="en-US" dirty="0" err="1"/>
              <a:t>UpdateItem</a:t>
            </a:r>
            <a:r>
              <a:rPr lang="en-US" dirty="0"/>
              <a:t>, </a:t>
            </a:r>
            <a:r>
              <a:rPr lang="en-US" dirty="0" err="1"/>
              <a:t>DeleteItem</a:t>
            </a:r>
            <a:r>
              <a:rPr lang="en-US" dirty="0"/>
              <a:t> as the names suggest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02"/>
          </a:xfrm>
        </p:spPr>
        <p:txBody>
          <a:bodyPr/>
          <a:lstStyle/>
          <a:p>
            <a:r>
              <a:rPr lang="en-US" dirty="0" err="1"/>
              <a:t>DynamoDB</a:t>
            </a:r>
            <a:r>
              <a:rPr lang="en-US" dirty="0"/>
              <a:t> Data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FAB58-D156-604F-A5DD-CD5B2BA0F712}"/>
              </a:ext>
            </a:extLst>
          </p:cNvPr>
          <p:cNvSpPr txBox="1">
            <a:spLocks/>
          </p:cNvSpPr>
          <p:nvPr/>
        </p:nvSpPr>
        <p:spPr>
          <a:xfrm>
            <a:off x="718457" y="3964332"/>
            <a:ext cx="9578591" cy="2608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Somewhat analogous to a spreadsheet: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Domains: Entire 'tables'; like buckets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Items: Names with attribute-</a:t>
            </a:r>
            <a:r>
              <a:rPr lang="en-US" dirty="0" err="1"/>
              <a:t>multivalue</a:t>
            </a:r>
            <a:r>
              <a:rPr lang="en-US" dirty="0"/>
              <a:t> sets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dirty="0"/>
              <a:t>For example, an item could have more than one street address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/>
              <a:t>It is possible to add attributes later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/>
              <a:t>No pre-defined schema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8A71B-4151-5342-A5D7-6347E7E85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2335"/>
              </p:ext>
            </p:extLst>
          </p:nvPr>
        </p:nvGraphicFramePr>
        <p:xfrm>
          <a:off x="3249155" y="2143104"/>
          <a:ext cx="720162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CustomerID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Last</a:t>
                      </a:r>
                      <a:r>
                        <a:rPr lang="en-US" sz="1100" baseline="0"/>
                        <a:t> name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Street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123 Main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2/3/4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123 Main St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456 Front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james@foo.com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8F76EB-6A4B-6F45-93BD-474FA40A4B37}"/>
              </a:ext>
            </a:extLst>
          </p:cNvPr>
          <p:cNvSpPr txBox="1"/>
          <p:nvPr/>
        </p:nvSpPr>
        <p:spPr>
          <a:xfrm>
            <a:off x="1928098" y="2734576"/>
            <a:ext cx="742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08A37-FB6B-CD4D-9287-CB2982393E62}"/>
              </a:ext>
            </a:extLst>
          </p:cNvPr>
          <p:cNvSpPr txBox="1"/>
          <p:nvPr/>
        </p:nvSpPr>
        <p:spPr>
          <a:xfrm>
            <a:off x="2989792" y="1413174"/>
            <a:ext cx="123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Name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(hash key)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EBB7E-2911-2049-9FAA-C8A35FC21910}"/>
              </a:ext>
            </a:extLst>
          </p:cNvPr>
          <p:cNvSpPr txBox="1"/>
          <p:nvPr/>
        </p:nvSpPr>
        <p:spPr>
          <a:xfrm>
            <a:off x="5015379" y="1524784"/>
            <a:ext cx="313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Attributes (key-</a:t>
            </a:r>
            <a:r>
              <a:rPr lang="en-US" sz="1600" dirty="0" err="1">
                <a:solidFill>
                  <a:srgbClr val="FF0000"/>
                </a:solidFill>
              </a:rPr>
              <a:t>multivalue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B396FB-5F4C-D142-BC4F-DF0BBB143831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2670377" y="2723819"/>
            <a:ext cx="602429" cy="1800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B57DF9-194D-3646-9682-354BB99E18B9}"/>
              </a:ext>
            </a:extLst>
          </p:cNvPr>
          <p:cNvCxnSpPr/>
          <p:nvPr/>
        </p:nvCxnSpPr>
        <p:spPr bwMode="auto">
          <a:xfrm>
            <a:off x="2681136" y="3035791"/>
            <a:ext cx="580913" cy="860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BC4F-3F2C-CD4D-A0E7-FE84C7D55143}"/>
              </a:ext>
            </a:extLst>
          </p:cNvPr>
          <p:cNvCxnSpPr>
            <a:stCxn id="7" idx="2"/>
          </p:cNvCxnSpPr>
          <p:nvPr/>
        </p:nvCxnSpPr>
        <p:spPr bwMode="auto">
          <a:xfrm>
            <a:off x="3606427" y="1997949"/>
            <a:ext cx="85928" cy="2095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F9A42-43C9-B34F-9E91-0E18E8DE2F3E}"/>
              </a:ext>
            </a:extLst>
          </p:cNvPr>
          <p:cNvCxnSpPr/>
          <p:nvPr/>
        </p:nvCxnSpPr>
        <p:spPr bwMode="auto">
          <a:xfrm flipH="1">
            <a:off x="5123122" y="1884722"/>
            <a:ext cx="430305" cy="236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0C2CE-7D47-9047-A380-85AFC04B1E9F}"/>
              </a:ext>
            </a:extLst>
          </p:cNvPr>
          <p:cNvCxnSpPr/>
          <p:nvPr/>
        </p:nvCxnSpPr>
        <p:spPr bwMode="auto">
          <a:xfrm flipH="1">
            <a:off x="6166613" y="1916996"/>
            <a:ext cx="53789" cy="2474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8C4F9-9E8A-044F-8077-53DA9601109F}"/>
              </a:ext>
            </a:extLst>
          </p:cNvPr>
          <p:cNvCxnSpPr/>
          <p:nvPr/>
        </p:nvCxnSpPr>
        <p:spPr bwMode="auto">
          <a:xfrm>
            <a:off x="6822830" y="1884722"/>
            <a:ext cx="268941" cy="2904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E16C8-5163-5B4C-B197-0446B39445F4}"/>
              </a:ext>
            </a:extLst>
          </p:cNvPr>
          <p:cNvCxnSpPr/>
          <p:nvPr/>
        </p:nvCxnSpPr>
        <p:spPr bwMode="auto">
          <a:xfrm>
            <a:off x="7382226" y="1852449"/>
            <a:ext cx="430306" cy="30121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242B86-E88C-A549-A6E7-02B49614CB39}"/>
              </a:ext>
            </a:extLst>
          </p:cNvPr>
          <p:cNvSpPr txBox="1"/>
          <p:nvPr/>
        </p:nvSpPr>
        <p:spPr>
          <a:xfrm>
            <a:off x="4068731" y="1420366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66AA4-B9ED-E145-AB47-5597568633C9}"/>
              </a:ext>
            </a:extLst>
          </p:cNvPr>
          <p:cNvSpPr txBox="1"/>
          <p:nvPr/>
        </p:nvSpPr>
        <p:spPr>
          <a:xfrm>
            <a:off x="3717455" y="1085291"/>
            <a:ext cx="77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5530A54-29AE-1F40-A502-3380353448D3}"/>
              </a:ext>
            </a:extLst>
          </p:cNvPr>
          <p:cNvSpPr/>
          <p:nvPr/>
        </p:nvSpPr>
        <p:spPr>
          <a:xfrm rot="5400000">
            <a:off x="3985903" y="945117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US" dirty="0"/>
              <a:t>Attributes can be:</a:t>
            </a:r>
          </a:p>
          <a:p>
            <a:pPr lvl="1"/>
            <a:r>
              <a:rPr lang="en-US" dirty="0"/>
              <a:t>Scalar Types</a:t>
            </a:r>
          </a:p>
          <a:p>
            <a:pPr lvl="2"/>
            <a:r>
              <a:rPr lang="en-US" dirty="0"/>
              <a:t>Number, String, Binary, Boolean, null</a:t>
            </a:r>
          </a:p>
          <a:p>
            <a:pPr lvl="1"/>
            <a:r>
              <a:rPr lang="en-US" dirty="0"/>
              <a:t>Document Types</a:t>
            </a:r>
          </a:p>
          <a:p>
            <a:pPr lvl="2"/>
            <a:r>
              <a:rPr lang="en-US" dirty="0"/>
              <a:t>Lists e.g. </a:t>
            </a:r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pPr lvl="2"/>
            <a:r>
              <a:rPr lang="en-US" dirty="0"/>
              <a:t>Map – Key Value Pairs</a:t>
            </a:r>
          </a:p>
          <a:p>
            <a:pPr lvl="1"/>
            <a:r>
              <a:rPr lang="en-US" dirty="0"/>
              <a:t>Set Types</a:t>
            </a:r>
          </a:p>
          <a:p>
            <a:pPr lvl="2"/>
            <a:r>
              <a:rPr lang="en-US" dirty="0"/>
              <a:t>Array of the same type</a:t>
            </a:r>
          </a:p>
          <a:p>
            <a:pPr lvl="3"/>
            <a:r>
              <a:rPr lang="en-AU" dirty="0"/>
              <a:t>["Black", "Green" ,"Red"] </a:t>
            </a:r>
          </a:p>
          <a:p>
            <a:pPr lvl="3"/>
            <a:r>
              <a:rPr lang="en-AU" dirty="0"/>
              <a:t>[42.2, -19, 7.5, 3.14]</a:t>
            </a:r>
          </a:p>
        </p:txBody>
      </p:sp>
    </p:spTree>
    <p:extLst>
      <p:ext uri="{BB962C8B-B14F-4D97-AF65-F5344CB8AC3E}">
        <p14:creationId xmlns:p14="http://schemas.microsoft.com/office/powerpoint/2010/main" val="88619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Reads from </a:t>
            </a:r>
            <a:r>
              <a:rPr lang="en-AU" dirty="0" err="1"/>
              <a:t>DynamoDB</a:t>
            </a:r>
            <a:r>
              <a:rPr lang="en-AU" dirty="0"/>
              <a:t> can be either:</a:t>
            </a:r>
          </a:p>
          <a:p>
            <a:pPr lvl="1"/>
            <a:r>
              <a:rPr lang="en-AU" dirty="0"/>
              <a:t>Eventually Consistent Reads</a:t>
            </a:r>
          </a:p>
          <a:p>
            <a:pPr lvl="2"/>
            <a:r>
              <a:rPr lang="en-AU" dirty="0"/>
              <a:t>Data from a write may not be available straight away</a:t>
            </a:r>
          </a:p>
          <a:p>
            <a:pPr lvl="1"/>
            <a:r>
              <a:rPr lang="en-AU" dirty="0"/>
              <a:t>Strongly Consistent Reads</a:t>
            </a:r>
          </a:p>
          <a:p>
            <a:pPr lvl="2"/>
            <a:r>
              <a:rPr lang="en-AU" dirty="0"/>
              <a:t>Reads return most up-to-date information reflecting all updates from write operations</a:t>
            </a:r>
          </a:p>
          <a:p>
            <a:r>
              <a:rPr lang="en-AU" dirty="0"/>
              <a:t>Throughput capacity</a:t>
            </a:r>
          </a:p>
          <a:p>
            <a:pPr lvl="1"/>
            <a:r>
              <a:rPr lang="en-AU" dirty="0"/>
              <a:t>When creating a table, specify the </a:t>
            </a:r>
          </a:p>
          <a:p>
            <a:pPr lvl="2"/>
            <a:r>
              <a:rPr lang="en-AU" dirty="0"/>
              <a:t>read capacity unit = number of strongly consistent reads per second (1) or eventually consistent reads (2) per second for items up to 4KB – larger items need more capacity</a:t>
            </a:r>
          </a:p>
          <a:p>
            <a:pPr lvl="2"/>
            <a:r>
              <a:rPr lang="en-AU" dirty="0"/>
              <a:t>Write capacity unit = number of writes of 1 KB in a second</a:t>
            </a:r>
          </a:p>
          <a:p>
            <a:pPr lvl="1"/>
            <a:r>
              <a:rPr lang="en-AU" dirty="0"/>
              <a:t>Can Auto Scale	</a:t>
            </a:r>
          </a:p>
        </p:txBody>
      </p:sp>
    </p:spTree>
    <p:extLst>
      <p:ext uri="{BB962C8B-B14F-4D97-AF65-F5344CB8AC3E}">
        <p14:creationId xmlns:p14="http://schemas.microsoft.com/office/powerpoint/2010/main" val="356588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 err="1"/>
              <a:t>DynamoDB</a:t>
            </a:r>
            <a:r>
              <a:rPr lang="en-AU" dirty="0"/>
              <a:t> automatically handles partitioning across availability zones within a region</a:t>
            </a:r>
          </a:p>
          <a:p>
            <a:r>
              <a:rPr lang="en-AU" dirty="0"/>
              <a:t>Partitions are accessed through the partition key	</a:t>
            </a:r>
          </a:p>
        </p:txBody>
      </p:sp>
    </p:spTree>
    <p:extLst>
      <p:ext uri="{BB962C8B-B14F-4D97-AF65-F5344CB8AC3E}">
        <p14:creationId xmlns:p14="http://schemas.microsoft.com/office/powerpoint/2010/main" val="369833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unique id and a path to locate them</a:t>
            </a:r>
          </a:p>
          <a:p>
            <a:r>
              <a:rPr lang="en-US" dirty="0"/>
              <a:t>Have permissions applied as to who can list, read and write them</a:t>
            </a:r>
          </a:p>
          <a:p>
            <a:r>
              <a:rPr lang="en-US" dirty="0"/>
              <a:t>Have a type (audio, video, data,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Have a life cycle: Creation, storage, deletion</a:t>
            </a:r>
          </a:p>
          <a:p>
            <a:r>
              <a:rPr lang="en-US" dirty="0"/>
              <a:t>Storage can be determined by nature of access: frequent vs rare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r>
              <a:rPr lang="en-AU" dirty="0"/>
              <a:t>Setting up a local </a:t>
            </a:r>
            <a:r>
              <a:rPr lang="en-AU" dirty="0" err="1"/>
              <a:t>DynamoDB</a:t>
            </a:r>
            <a:endParaRPr lang="en-AU" dirty="0"/>
          </a:p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dirty="0" err="1"/>
              <a:t>mkdir</a:t>
            </a:r>
            <a:r>
              <a:rPr lang="en-AU" dirty="0"/>
              <a:t> </a:t>
            </a:r>
            <a:r>
              <a:rPr lang="en-AU" dirty="0" err="1"/>
              <a:t>dynamodb</a:t>
            </a:r>
            <a:r>
              <a:rPr lang="en-AU" dirty="0"/>
              <a:t>; cd </a:t>
            </a:r>
            <a:r>
              <a:rPr lang="en-AU" dirty="0" err="1"/>
              <a:t>dynamodb</a:t>
            </a:r>
            <a:endParaRPr lang="en-AU" dirty="0"/>
          </a:p>
          <a:p>
            <a:pPr lvl="2"/>
            <a:r>
              <a:rPr lang="en-AU" dirty="0"/>
              <a:t>install </a:t>
            </a:r>
            <a:r>
              <a:rPr lang="en-AU" dirty="0" err="1"/>
              <a:t>jre</a:t>
            </a:r>
            <a:r>
              <a:rPr lang="en-AU" dirty="0"/>
              <a:t> if not done (</a:t>
            </a:r>
            <a:r>
              <a:rPr lang="en-AU" dirty="0" err="1"/>
              <a:t>sudo</a:t>
            </a:r>
            <a:r>
              <a:rPr lang="en-AU" dirty="0"/>
              <a:t> apt-get install default-</a:t>
            </a:r>
            <a:r>
              <a:rPr lang="en-AU" dirty="0" err="1"/>
              <a:t>jre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wget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https://s3-ap-northeast-1.amazonaws.com/dynamodb-local-tokyo/dynamodb_local_latest.tar.gz</a:t>
            </a:r>
            <a:endParaRPr lang="en-AU" dirty="0"/>
          </a:p>
          <a:p>
            <a:pPr lvl="2"/>
            <a:r>
              <a:rPr lang="en-AU" dirty="0"/>
              <a:t>java -</a:t>
            </a:r>
            <a:r>
              <a:rPr lang="en-AU" dirty="0" err="1"/>
              <a:t>Djava.library.path</a:t>
            </a:r>
            <a:r>
              <a:rPr lang="en-AU" dirty="0"/>
              <a:t>=./</a:t>
            </a:r>
            <a:r>
              <a:rPr lang="en-AU" dirty="0" err="1"/>
              <a:t>DynamoDBLocal_lib</a:t>
            </a:r>
            <a:r>
              <a:rPr lang="en-AU" dirty="0"/>
              <a:t> -jar </a:t>
            </a:r>
            <a:r>
              <a:rPr lang="en-AU" dirty="0" err="1"/>
              <a:t>DynamoDBLocal.jar</a:t>
            </a:r>
            <a:r>
              <a:rPr lang="en-AU" dirty="0"/>
              <a:t> –</a:t>
            </a:r>
            <a:r>
              <a:rPr lang="en-AU" dirty="0" err="1"/>
              <a:t>sharedDb</a:t>
            </a:r>
            <a:endParaRPr lang="en-AU" dirty="0"/>
          </a:p>
          <a:p>
            <a:pPr lvl="1"/>
            <a:r>
              <a:rPr lang="en-AU" dirty="0"/>
              <a:t>Start a new terminal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55146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create-table --table-name Music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Artist,AttributeType</a:t>
            </a:r>
            <a:r>
              <a:rPr lang="en-AU" sz="17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SongTitle,AttributeType</a:t>
            </a:r>
            <a:r>
              <a:rPr lang="en-AU" sz="1700" dirty="0">
                <a:latin typeface="Courier" pitchFamily="2" charset="0"/>
              </a:rPr>
              <a:t>=S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--key-schema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Artist,KeyType</a:t>
            </a:r>
            <a:r>
              <a:rPr lang="en-AU" sz="17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700" dirty="0">
                <a:latin typeface="Courier" pitchFamily="2" charset="0"/>
              </a:rPr>
              <a:t>               </a:t>
            </a:r>
            <a:r>
              <a:rPr lang="en-AU" sz="1700" dirty="0" err="1">
                <a:latin typeface="Courier" pitchFamily="2" charset="0"/>
              </a:rPr>
              <a:t>AttributeName</a:t>
            </a:r>
            <a:r>
              <a:rPr lang="en-AU" sz="1700" dirty="0">
                <a:latin typeface="Courier" pitchFamily="2" charset="0"/>
              </a:rPr>
              <a:t>=</a:t>
            </a:r>
            <a:r>
              <a:rPr lang="en-AU" sz="1700" dirty="0" err="1">
                <a:latin typeface="Courier" pitchFamily="2" charset="0"/>
              </a:rPr>
              <a:t>SongTitle,KeyType</a:t>
            </a:r>
            <a:r>
              <a:rPr lang="en-AU" sz="17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--provisioned-throughput </a:t>
            </a:r>
            <a:r>
              <a:rPr lang="en-AU" sz="1700" dirty="0" err="1">
                <a:latin typeface="Courier" pitchFamily="2" charset="0"/>
              </a:rPr>
              <a:t>ReadCapacityUnits</a:t>
            </a:r>
            <a:r>
              <a:rPr lang="en-AU" sz="17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50300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"No One You Know"},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"Somewhat Famous"}}’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Music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"Acme Band"},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"</a:t>
            </a:r>
            <a:r>
              <a:rPr lang="en-AU" sz="1600" dirty="0" err="1">
                <a:latin typeface="Courier" pitchFamily="2" charset="0"/>
              </a:rPr>
              <a:t>AlbumTitle</a:t>
            </a:r>
            <a:r>
              <a:rPr lang="en-AU" sz="1600" dirty="0">
                <a:latin typeface="Courier" pitchFamily="2" charset="0"/>
              </a:rPr>
              <a:t>": {"S": "Songs About Life"} 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5660052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scan --table-name Music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404027" y="1690688"/>
            <a:ext cx="11254154" cy="211134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 pitchFamily="2" charset="0"/>
              </a:rPr>
              <a:t>{ "Artist":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"No One You Know"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},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"</a:t>
            </a:r>
            <a:r>
              <a:rPr lang="en-AU" sz="1600" dirty="0" err="1">
                <a:latin typeface="Courier" pitchFamily="2" charset="0"/>
              </a:rPr>
              <a:t>SongTitle</a:t>
            </a:r>
            <a:r>
              <a:rPr lang="en-AU" sz="1600" dirty="0">
                <a:latin typeface="Courier" pitchFamily="2" charset="0"/>
              </a:rPr>
              <a:t>": { "</a:t>
            </a:r>
            <a:r>
              <a:rPr lang="en-AU" sz="1600" dirty="0" err="1">
                <a:latin typeface="Courier" pitchFamily="2" charset="0"/>
              </a:rPr>
              <a:t>AttributeValueList</a:t>
            </a:r>
            <a:r>
              <a:rPr lang="en-AU" sz="1600" dirty="0">
                <a:latin typeface="Courier" pitchFamily="2" charset="0"/>
              </a:rPr>
              <a:t>": [{ "S": "Call Me Today" } ],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"</a:t>
            </a:r>
            <a:r>
              <a:rPr lang="en-AU" sz="1600" dirty="0" err="1">
                <a:latin typeface="Courier" pitchFamily="2" charset="0"/>
              </a:rPr>
              <a:t>ComparisonOperator</a:t>
            </a:r>
            <a:r>
              <a:rPr lang="en-AU" sz="1600" dirty="0">
                <a:latin typeface="Courier" pitchFamily="2" charset="0"/>
              </a:rPr>
              <a:t>": "EQ"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}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19B9E-58C2-C042-9F1F-737047263B77}"/>
              </a:ext>
            </a:extLst>
          </p:cNvPr>
          <p:cNvSpPr txBox="1"/>
          <p:nvPr/>
        </p:nvSpPr>
        <p:spPr>
          <a:xfrm>
            <a:off x="404027" y="4142751"/>
            <a:ext cx="11254154" cy="6678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700" dirty="0" err="1">
                <a:latin typeface="Courier" pitchFamily="2" charset="0"/>
              </a:rPr>
              <a:t>aws</a:t>
            </a:r>
            <a:r>
              <a:rPr lang="en-AU" sz="1700" dirty="0">
                <a:latin typeface="Courier" pitchFamily="2" charset="0"/>
              </a:rPr>
              <a:t> </a:t>
            </a:r>
            <a:r>
              <a:rPr lang="en-AU" sz="1700" dirty="0" err="1">
                <a:latin typeface="Courier" pitchFamily="2" charset="0"/>
              </a:rPr>
              <a:t>dynamodb</a:t>
            </a:r>
            <a:r>
              <a:rPr lang="en-AU" sz="1700" dirty="0">
                <a:latin typeface="Courier" pitchFamily="2" charset="0"/>
              </a:rPr>
              <a:t> query --table-name Music --key-conditions= </a:t>
            </a:r>
            <a:r>
              <a:rPr lang="en-AU" sz="1700" dirty="0">
                <a:latin typeface="Courier" pitchFamily="2" charset="0"/>
                <a:hlinkClick r:id="rId3" invalidUrl="file:///"/>
              </a:rPr>
              <a:t>file://key-conditions.json</a:t>
            </a:r>
            <a:r>
              <a:rPr lang="en-AU" sz="17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700" dirty="0">
                <a:latin typeface="Courier" pitchFamily="2" charset="0"/>
              </a:rPr>
              <a:t>  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DynamoDB: NoSQL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document based key-value storage mechanism</a:t>
            </a:r>
          </a:p>
          <a:p>
            <a:r>
              <a:rPr lang="en-US" dirty="0"/>
              <a:t>Similar characteristics to S3 (plus services like Amazon Athena) in some ways</a:t>
            </a:r>
          </a:p>
          <a:p>
            <a:r>
              <a:rPr lang="en-US" dirty="0"/>
              <a:t>Mainly used to store documents rather than range of objects found in S3</a:t>
            </a:r>
          </a:p>
          <a:p>
            <a:r>
              <a:rPr lang="en-US" dirty="0" err="1"/>
              <a:t>Optimised</a:t>
            </a:r>
            <a:r>
              <a:rPr lang="en-US" dirty="0"/>
              <a:t> and scalable for queries on large numbers of potentially unstructured documents.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C6C2E-B73F-994E-B094-B89AE77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39E2-2B52-F540-B519-8D370630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S3: Simple Storage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Objects stored </a:t>
            </a:r>
            <a:r>
              <a:rPr lang="en-AU"/>
              <a:t>in buckets</a:t>
            </a:r>
            <a:endParaRPr lang="en-AU" dirty="0"/>
          </a:p>
          <a:p>
            <a:pPr lvl="1">
              <a:defRPr/>
            </a:pPr>
            <a:r>
              <a:rPr lang="en-AU" dirty="0"/>
              <a:t>Object is data + metadata</a:t>
            </a:r>
          </a:p>
          <a:p>
            <a:pPr lvl="1">
              <a:defRPr/>
            </a:pPr>
            <a:r>
              <a:rPr lang="en-AU" dirty="0"/>
              <a:t>Metadata is a set of name-value pairs that describe the object</a:t>
            </a:r>
          </a:p>
          <a:p>
            <a:pPr lvl="1">
              <a:defRPr/>
            </a:pPr>
            <a:r>
              <a:rPr lang="en-AU" dirty="0"/>
              <a:t>Object is uniquely identified with a bucket by a key (name) and a version ID</a:t>
            </a:r>
          </a:p>
          <a:p>
            <a:pPr>
              <a:defRPr/>
            </a:pPr>
            <a:r>
              <a:rPr lang="en-AU" dirty="0"/>
              <a:t>Buckets</a:t>
            </a:r>
          </a:p>
          <a:p>
            <a:pPr lvl="1">
              <a:defRPr/>
            </a:pPr>
            <a:r>
              <a:rPr lang="en-AU" dirty="0"/>
              <a:t>Organise the S3 namespace</a:t>
            </a:r>
          </a:p>
          <a:p>
            <a:pPr lvl="1">
              <a:defRPr/>
            </a:pPr>
            <a:r>
              <a:rPr lang="en-AU" dirty="0"/>
              <a:t>Allow for access control</a:t>
            </a:r>
          </a:p>
          <a:p>
            <a:pPr lvl="1">
              <a:defRPr/>
            </a:pPr>
            <a:r>
              <a:rPr lang="en-AU" dirty="0"/>
              <a:t>Unit of aggregation for usage reporting</a:t>
            </a:r>
          </a:p>
          <a:p>
            <a:pPr>
              <a:defRPr/>
            </a:pPr>
            <a:r>
              <a:rPr lang="en-AU" dirty="0"/>
              <a:t>Unique ID = bucket + key + version ID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Provide a unique bucket name</a:t>
            </a:r>
          </a:p>
          <a:p>
            <a:pPr>
              <a:defRPr/>
            </a:pPr>
            <a:r>
              <a:rPr lang="en-AU" dirty="0"/>
              <a:t>Select:</a:t>
            </a:r>
          </a:p>
          <a:p>
            <a:pPr lvl="1">
              <a:defRPr/>
            </a:pPr>
            <a:r>
              <a:rPr lang="en-AU" dirty="0"/>
              <a:t>Region</a:t>
            </a:r>
          </a:p>
          <a:p>
            <a:pPr lvl="1">
              <a:defRPr/>
            </a:pPr>
            <a:r>
              <a:rPr lang="en-AU" dirty="0"/>
              <a:t>Versioning</a:t>
            </a:r>
          </a:p>
          <a:p>
            <a:pPr lvl="1">
              <a:defRPr/>
            </a:pPr>
            <a:r>
              <a:rPr lang="en-AU" dirty="0"/>
              <a:t>Server access logging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dirty="0"/>
              <a:t>Object-level logging</a:t>
            </a:r>
          </a:p>
          <a:p>
            <a:pPr lvl="1">
              <a:defRPr/>
            </a:pPr>
            <a:r>
              <a:rPr lang="en-AU" dirty="0"/>
              <a:t>Encryption</a:t>
            </a:r>
          </a:p>
          <a:p>
            <a:pPr lvl="2">
              <a:defRPr/>
            </a:pPr>
            <a:r>
              <a:rPr lang="en-AU" dirty="0"/>
              <a:t>SSE-S3 (AES-256)</a:t>
            </a:r>
          </a:p>
          <a:p>
            <a:pPr lvl="2">
              <a:defRPr/>
            </a:pPr>
            <a:r>
              <a:rPr lang="en-AU" dirty="0"/>
              <a:t>SSE-KMS</a:t>
            </a:r>
          </a:p>
        </p:txBody>
      </p:sp>
    </p:spTree>
    <p:extLst>
      <p:ext uri="{BB962C8B-B14F-4D97-AF65-F5344CB8AC3E}">
        <p14:creationId xmlns:p14="http://schemas.microsoft.com/office/powerpoint/2010/main" val="33315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bucket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Select Properties</a:t>
            </a:r>
          </a:p>
          <a:p>
            <a:pPr lvl="1">
              <a:defRPr/>
            </a:pPr>
            <a:r>
              <a:rPr lang="en-AU" dirty="0"/>
              <a:t>Users with special permissions of Read and Write</a:t>
            </a:r>
          </a:p>
          <a:p>
            <a:pPr lvl="1">
              <a:defRPr/>
            </a:pPr>
            <a:r>
              <a:rPr lang="en-AU" dirty="0"/>
              <a:t>Grant public read access to the bucket (Why is this a bad idea?)</a:t>
            </a:r>
          </a:p>
          <a:p>
            <a:pPr>
              <a:defRPr/>
            </a:pPr>
            <a:r>
              <a:rPr lang="en-AU" dirty="0"/>
              <a:t>Once created can manage</a:t>
            </a:r>
          </a:p>
          <a:p>
            <a:pPr lvl="1">
              <a:defRPr/>
            </a:pPr>
            <a:r>
              <a:rPr lang="en-AU" dirty="0"/>
              <a:t>Lifecycle</a:t>
            </a:r>
          </a:p>
          <a:p>
            <a:pPr lvl="2">
              <a:defRPr/>
            </a:pPr>
            <a:r>
              <a:rPr lang="en-AU" dirty="0"/>
              <a:t>Transition objects that are infrequently accessed (or after fixed time) to cold storage</a:t>
            </a:r>
          </a:p>
          <a:p>
            <a:pPr lvl="1">
              <a:defRPr/>
            </a:pPr>
            <a:r>
              <a:rPr lang="en-AU" dirty="0"/>
              <a:t>Replication</a:t>
            </a:r>
          </a:p>
          <a:p>
            <a:pPr lvl="2">
              <a:defRPr/>
            </a:pPr>
            <a:r>
              <a:rPr lang="en-AU" dirty="0"/>
              <a:t>Automatically copy objects to another bucket in a different region</a:t>
            </a:r>
          </a:p>
          <a:p>
            <a:pPr lvl="1">
              <a:defRPr/>
            </a:pPr>
            <a:r>
              <a:rPr lang="en-AU" dirty="0"/>
              <a:t>Analytics</a:t>
            </a:r>
          </a:p>
          <a:p>
            <a:pPr lvl="2">
              <a:defRPr/>
            </a:pPr>
            <a:r>
              <a:rPr lang="en-AU" dirty="0"/>
              <a:t>Suggest how to manage objects based on access patterns</a:t>
            </a:r>
          </a:p>
          <a:p>
            <a:pPr lvl="1">
              <a:defRPr/>
            </a:pPr>
            <a:r>
              <a:rPr lang="en-AU" dirty="0"/>
              <a:t>Metrics </a:t>
            </a:r>
          </a:p>
          <a:p>
            <a:pPr lvl="2">
              <a:defRPr/>
            </a:pPr>
            <a:r>
              <a:rPr lang="en-AU" dirty="0"/>
              <a:t>Stats on operations on objects in the bucket</a:t>
            </a:r>
          </a:p>
          <a:p>
            <a:pPr lvl="1">
              <a:defRPr/>
            </a:pPr>
            <a:r>
              <a:rPr lang="en-AU" dirty="0"/>
              <a:t>Inventory</a:t>
            </a:r>
          </a:p>
          <a:p>
            <a:pPr lvl="2">
              <a:defRPr/>
            </a:pPr>
            <a:r>
              <a:rPr lang="en-AU" dirty="0"/>
              <a:t>Provide a regular snapshot of contents of bucket</a:t>
            </a:r>
          </a:p>
        </p:txBody>
      </p:sp>
    </p:spTree>
    <p:extLst>
      <p:ext uri="{BB962C8B-B14F-4D97-AF65-F5344CB8AC3E}">
        <p14:creationId xmlns:p14="http://schemas.microsoft.com/office/powerpoint/2010/main" val="30736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Region is chosen for performance (and data sovereignty) </a:t>
            </a:r>
          </a:p>
          <a:p>
            <a:pPr>
              <a:defRPr/>
            </a:pPr>
            <a:r>
              <a:rPr lang="en-AU" dirty="0"/>
              <a:t>S3 is a web store that provides “eventually consistent” guarantees</a:t>
            </a:r>
          </a:p>
          <a:p>
            <a:pPr>
              <a:defRPr/>
            </a:pPr>
            <a:r>
              <a:rPr lang="en-AU" dirty="0"/>
              <a:t>New objects</a:t>
            </a:r>
          </a:p>
          <a:p>
            <a:pPr lvl="1">
              <a:defRPr/>
            </a:pPr>
            <a:r>
              <a:rPr lang="en-AU" b="1" i="1" dirty="0"/>
              <a:t>read-after-write</a:t>
            </a:r>
          </a:p>
          <a:p>
            <a:pPr lvl="1">
              <a:defRPr/>
            </a:pPr>
            <a:r>
              <a:rPr lang="en-AU" dirty="0"/>
              <a:t>Synchronous store of data across multiple facilities </a:t>
            </a:r>
          </a:p>
          <a:p>
            <a:pPr>
              <a:defRPr/>
            </a:pPr>
            <a:r>
              <a:rPr lang="en-AU" dirty="0"/>
              <a:t>Updates and deletes could report old data if read before updates complete </a:t>
            </a:r>
          </a:p>
          <a:p>
            <a:pPr lvl="1">
              <a:defRPr/>
            </a:pPr>
            <a:r>
              <a:rPr lang="en-AU" b="1" i="1" dirty="0"/>
              <a:t>eventual consistency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9803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6DE77D-B709-4379-AD40-8018E575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1B5E0-0ACD-2143-A7D0-1356FC6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S3: Versioning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636-D93D-8649-BD99-1506714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508" y="643467"/>
            <a:ext cx="7723292" cy="55334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S3 handles consistency through versioning rather than locking</a:t>
            </a:r>
          </a:p>
          <a:p>
            <a:pPr lvl="1"/>
            <a:r>
              <a:rPr lang="en-US" dirty="0"/>
              <a:t>The idea: every bucket + key maps to a list of versions</a:t>
            </a:r>
          </a:p>
          <a:p>
            <a:pPr lvl="2"/>
            <a:r>
              <a:rPr lang="en-US" sz="2400" dirty="0"/>
              <a:t>[</a:t>
            </a:r>
            <a:r>
              <a:rPr lang="en-US" sz="2400" dirty="0" err="1"/>
              <a:t>bucket+key</a:t>
            </a:r>
            <a:r>
              <a:rPr lang="en-US" sz="2400" dirty="0"/>
              <a:t>] </a:t>
            </a:r>
            <a:r>
              <a:rPr lang="en-US" sz="2400" dirty="0">
                <a:sym typeface="Wingdings" pitchFamily="2" charset="2"/>
              </a:rPr>
              <a:t> [object v1] [object v2] [object v3] …</a:t>
            </a:r>
          </a:p>
          <a:p>
            <a:pPr lvl="1"/>
            <a:r>
              <a:rPr lang="en-US" dirty="0">
                <a:sym typeface="Wingdings" pitchFamily="2" charset="2"/>
              </a:rPr>
              <a:t>Each time we PUT an object, it gets a new version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last-received PUT overwrites any previous ones!</a:t>
            </a:r>
          </a:p>
          <a:p>
            <a:pPr lvl="1"/>
            <a:r>
              <a:rPr lang="en-US" dirty="0">
                <a:sym typeface="Wingdings" pitchFamily="2" charset="2"/>
              </a:rPr>
              <a:t>When we GET:</a:t>
            </a:r>
          </a:p>
          <a:p>
            <a:pPr lvl="2"/>
            <a:r>
              <a:rPr lang="en-US" sz="2400" dirty="0">
                <a:sym typeface="Wingdings" pitchFamily="2" charset="2"/>
              </a:rPr>
              <a:t>An </a:t>
            </a:r>
            <a:r>
              <a:rPr lang="en-US" sz="2400" dirty="0" err="1">
                <a:sym typeface="Wingdings" pitchFamily="2" charset="2"/>
              </a:rPr>
              <a:t>unversioned</a:t>
            </a:r>
            <a:r>
              <a:rPr lang="en-US" sz="2400" dirty="0">
                <a:sym typeface="Wingdings" pitchFamily="2" charset="2"/>
              </a:rPr>
              <a:t> request </a:t>
            </a:r>
            <a:r>
              <a:rPr lang="en-US" sz="2400" u="sng" dirty="0">
                <a:sym typeface="Wingdings" pitchFamily="2" charset="2"/>
              </a:rPr>
              <a:t>likely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receives the last version – but this is not guaranteed depending on propagation delays</a:t>
            </a:r>
          </a:p>
          <a:p>
            <a:pPr lvl="2"/>
            <a:r>
              <a:rPr lang="en-US" sz="2400" dirty="0">
                <a:sym typeface="Wingdings" pitchFamily="2" charset="2"/>
              </a:rPr>
              <a:t>A request for </a:t>
            </a:r>
            <a:r>
              <a:rPr lang="en-US" sz="2400" u="sng" dirty="0">
                <a:sym typeface="Wingdings" pitchFamily="2" charset="2"/>
              </a:rPr>
              <a:t>bucket + key + version</a:t>
            </a:r>
            <a:r>
              <a:rPr lang="en-US" sz="2400" dirty="0">
                <a:sym typeface="Wingdings" pitchFamily="2" charset="2"/>
              </a:rPr>
              <a:t> uniquely maps to a single object</a:t>
            </a:r>
          </a:p>
          <a:p>
            <a:r>
              <a:rPr lang="en-US" sz="2400" dirty="0">
                <a:sym typeface="Wingdings" pitchFamily="2" charset="2"/>
              </a:rPr>
              <a:t>Versioning can be enabled for each bucket</a:t>
            </a:r>
          </a:p>
          <a:p>
            <a:pPr lvl="1"/>
            <a:r>
              <a:rPr lang="en-US" dirty="0">
                <a:sym typeface="Wingdings" pitchFamily="2" charset="2"/>
              </a:rPr>
              <a:t>Why would you (not) want versioning?</a:t>
            </a:r>
          </a:p>
          <a:p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7719-087C-CC49-8949-6C8C186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1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48467</TotalTime>
  <Words>2134</Words>
  <Application>Microsoft Office PowerPoint</Application>
  <PresentationFormat>Widescreen</PresentationFormat>
  <Paragraphs>356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Storage: S3 and DynamoDB</vt:lpstr>
      <vt:lpstr>Storage in the cloud</vt:lpstr>
      <vt:lpstr>Objects</vt:lpstr>
      <vt:lpstr>Amazon DynamoDB: NoSQL Database</vt:lpstr>
      <vt:lpstr>AWS S3: Simple Storage Service</vt:lpstr>
      <vt:lpstr>Creating a bucket</vt:lpstr>
      <vt:lpstr>Creating a bucket (2)</vt:lpstr>
      <vt:lpstr>AWS S3 Regions</vt:lpstr>
      <vt:lpstr>S3: Versioning</vt:lpstr>
      <vt:lpstr>Putting objects in buckets</vt:lpstr>
      <vt:lpstr>S3: Permissions and Policy (1)</vt:lpstr>
      <vt:lpstr>S3: Permissions and Policy (2)</vt:lpstr>
      <vt:lpstr>S3: Permissions and Policy (3)</vt:lpstr>
      <vt:lpstr>Data Encryption</vt:lpstr>
      <vt:lpstr>AWS S3 CORS</vt:lpstr>
      <vt:lpstr>AWS S3 Other Features</vt:lpstr>
      <vt:lpstr>AWS Athena</vt:lpstr>
      <vt:lpstr>AWS Athena: CloudTrail</vt:lpstr>
      <vt:lpstr>PowerPoint Presentation</vt:lpstr>
      <vt:lpstr>Queries</vt:lpstr>
      <vt:lpstr>AWS DynamoDB: Record-Like Key-Value Storage</vt:lpstr>
      <vt:lpstr>What is Amazon DynamoDB?</vt:lpstr>
      <vt:lpstr>Core Components</vt:lpstr>
      <vt:lpstr>Keys and Indexes</vt:lpstr>
      <vt:lpstr>DynamoDB API</vt:lpstr>
      <vt:lpstr>DynamoDB Data Model</vt:lpstr>
      <vt:lpstr>Data Types</vt:lpstr>
      <vt:lpstr>Read Consistency</vt:lpstr>
      <vt:lpstr>Partitioning</vt:lpstr>
      <vt:lpstr>Example</vt:lpstr>
      <vt:lpstr>Create Table</vt:lpstr>
      <vt:lpstr>Create Entries</vt:lpstr>
      <vt:lpstr>Query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Anwarul Patwary</cp:lastModifiedBy>
  <cp:revision>4090</cp:revision>
  <dcterms:created xsi:type="dcterms:W3CDTF">1999-05-23T11:18:07Z</dcterms:created>
  <dcterms:modified xsi:type="dcterms:W3CDTF">2022-08-14T07:18:23Z</dcterms:modified>
  <cp:category>Lecture</cp:category>
</cp:coreProperties>
</file>