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41"/>
  </p:notesMasterIdLst>
  <p:handoutMasterIdLst>
    <p:handoutMasterId r:id="rId42"/>
  </p:handoutMasterIdLst>
  <p:sldIdLst>
    <p:sldId id="1357" r:id="rId2"/>
    <p:sldId id="1367" r:id="rId3"/>
    <p:sldId id="1292" r:id="rId4"/>
    <p:sldId id="1324" r:id="rId5"/>
    <p:sldId id="1334" r:id="rId6"/>
    <p:sldId id="1341" r:id="rId7"/>
    <p:sldId id="1343" r:id="rId8"/>
    <p:sldId id="1344" r:id="rId9"/>
    <p:sldId id="1345" r:id="rId10"/>
    <p:sldId id="1346" r:id="rId11"/>
    <p:sldId id="1347" r:id="rId12"/>
    <p:sldId id="1348" r:id="rId13"/>
    <p:sldId id="1349" r:id="rId14"/>
    <p:sldId id="1350" r:id="rId15"/>
    <p:sldId id="1351" r:id="rId16"/>
    <p:sldId id="1352" r:id="rId17"/>
    <p:sldId id="1353" r:id="rId18"/>
    <p:sldId id="1354" r:id="rId19"/>
    <p:sldId id="1355" r:id="rId20"/>
    <p:sldId id="1356" r:id="rId21"/>
    <p:sldId id="1332" r:id="rId22"/>
    <p:sldId id="1333" r:id="rId23"/>
    <p:sldId id="1368" r:id="rId24"/>
    <p:sldId id="1326" r:id="rId25"/>
    <p:sldId id="1358" r:id="rId26"/>
    <p:sldId id="1327" r:id="rId27"/>
    <p:sldId id="1361" r:id="rId28"/>
    <p:sldId id="1360" r:id="rId29"/>
    <p:sldId id="1362" r:id="rId30"/>
    <p:sldId id="1330" r:id="rId31"/>
    <p:sldId id="1364" r:id="rId32"/>
    <p:sldId id="1369" r:id="rId33"/>
    <p:sldId id="1370" r:id="rId34"/>
    <p:sldId id="1371" r:id="rId35"/>
    <p:sldId id="1365" r:id="rId36"/>
    <p:sldId id="1363" r:id="rId37"/>
    <p:sldId id="1366" r:id="rId38"/>
    <p:sldId id="1329" r:id="rId39"/>
    <p:sldId id="1331" r:id="rId40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8" autoAdjust="0"/>
    <p:restoredTop sz="93690" autoAdjust="0"/>
  </p:normalViewPr>
  <p:slideViewPr>
    <p:cSldViewPr snapToGrid="0">
      <p:cViewPr varScale="1">
        <p:scale>
          <a:sx n="122" d="100"/>
          <a:sy n="122" d="100"/>
        </p:scale>
        <p:origin x="576" y="114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ul Patwary" userId="e9f82bcb-ad83-4f66-80e6-a524eca623fa" providerId="ADAL" clId="{E923C635-965A-4699-BF85-9FE7A538C1DC}"/>
    <pc:docChg chg="custSel modSld">
      <pc:chgData name="Anwarul Patwary" userId="e9f82bcb-ad83-4f66-80e6-a524eca623fa" providerId="ADAL" clId="{E923C635-965A-4699-BF85-9FE7A538C1DC}" dt="2022-08-20T15:54:53.060" v="37" actId="403"/>
      <pc:docMkLst>
        <pc:docMk/>
      </pc:docMkLst>
      <pc:sldChg chg="modSp mod">
        <pc:chgData name="Anwarul Patwary" userId="e9f82bcb-ad83-4f66-80e6-a524eca623fa" providerId="ADAL" clId="{E923C635-965A-4699-BF85-9FE7A538C1DC}" dt="2022-08-20T15:54:53.060" v="37" actId="403"/>
        <pc:sldMkLst>
          <pc:docMk/>
          <pc:sldMk cId="201535397" sldId="1357"/>
        </pc:sldMkLst>
        <pc:spChg chg="mod">
          <ac:chgData name="Anwarul Patwary" userId="e9f82bcb-ad83-4f66-80e6-a524eca623fa" providerId="ADAL" clId="{E923C635-965A-4699-BF85-9FE7A538C1DC}" dt="2022-08-20T15:54:53.060" v="37" actId="403"/>
          <ac:spMkLst>
            <pc:docMk/>
            <pc:sldMk cId="201535397" sldId="1357"/>
            <ac:spMk id="3" creationId="{0948071F-5629-E546-A495-2CF02BCF2F6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06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58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28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3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90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90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0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2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4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1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66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3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46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68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45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49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5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22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05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26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51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95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7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serware.com/2009/09/stick-figure-guide-to-advanced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1C55C-64EF-5A4C-AA55-00ED127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AWS Identity Access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8071F-5629-E546-A495-2CF02BCF2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1428262"/>
          </a:xfrm>
        </p:spPr>
        <p:txBody>
          <a:bodyPr>
            <a:normAutofit/>
          </a:bodyPr>
          <a:lstStyle/>
          <a:p>
            <a:r>
              <a:rPr lang="en-US" sz="1800" dirty="0"/>
              <a:t>CITS5503</a:t>
            </a:r>
          </a:p>
          <a:p>
            <a:r>
              <a:rPr lang="en-US" sz="1800" dirty="0"/>
              <a:t>Week 5</a:t>
            </a:r>
          </a:p>
          <a:p>
            <a:r>
              <a:rPr lang="en-US" sz="1800" dirty="0"/>
              <a:t>Dr Anwarul Patwary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8A79C-FC85-E64F-9A9A-46E21C52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B4352-6E12-074C-B434-FB86B89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1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3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02" y="524947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DH Key Exchange Worked 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17" y="1552241"/>
            <a:ext cx="10308019" cy="49866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09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712" y="368078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712" y="1388962"/>
            <a:ext cx="10936224" cy="5139160"/>
          </a:xfrm>
        </p:spPr>
        <p:txBody>
          <a:bodyPr>
            <a:normAutofit/>
          </a:bodyPr>
          <a:lstStyle/>
          <a:p>
            <a:r>
              <a:rPr lang="en-US" dirty="0"/>
              <a:t>1874 William Stanley Jevons wrote in The Principles of Science:</a:t>
            </a:r>
          </a:p>
          <a:p>
            <a:pPr marL="457200" lvl="1" indent="0">
              <a:buNone/>
            </a:pPr>
            <a:r>
              <a:rPr lang="en-US" dirty="0"/>
              <a:t>“Can the reader say what two numbers multiplied together will produce the number 8616460799? I think it unlikely that anyone but myself will ever know.”</a:t>
            </a:r>
          </a:p>
          <a:p>
            <a:r>
              <a:rPr lang="en-US" dirty="0"/>
              <a:t>illustrates a principle that </a:t>
            </a:r>
            <a:r>
              <a:rPr lang="en-US" dirty="0" err="1"/>
              <a:t>factorisation</a:t>
            </a:r>
            <a:r>
              <a:rPr lang="en-US" dirty="0"/>
              <a:t> is hard</a:t>
            </a:r>
          </a:p>
          <a:p>
            <a:r>
              <a:rPr lang="en-US" dirty="0"/>
              <a:t>In 1977,  MIT researchers Ron Rivest, Adi Shamir and Leonard </a:t>
            </a:r>
            <a:r>
              <a:rPr lang="en-US" dirty="0" err="1"/>
              <a:t>Adleman</a:t>
            </a:r>
            <a:r>
              <a:rPr lang="en-US" dirty="0"/>
              <a:t> came up with RSA</a:t>
            </a:r>
          </a:p>
          <a:p>
            <a:r>
              <a:rPr lang="en-US" b="1" dirty="0"/>
              <a:t>Key Generation:</a:t>
            </a:r>
            <a:r>
              <a:rPr lang="en-US" dirty="0"/>
              <a:t> Create a public and private key. Public key is shared, private key is kept secret</a:t>
            </a:r>
          </a:p>
          <a:p>
            <a:r>
              <a:rPr lang="en-US" b="1" dirty="0"/>
              <a:t>Encryption:</a:t>
            </a:r>
            <a:r>
              <a:rPr lang="en-US" dirty="0"/>
              <a:t> Encrypt a message to someone with their public key</a:t>
            </a:r>
          </a:p>
          <a:p>
            <a:r>
              <a:rPr lang="en-US" b="1" dirty="0"/>
              <a:t>Decryption:</a:t>
            </a:r>
            <a:r>
              <a:rPr lang="en-US" dirty="0"/>
              <a:t> Decrypt a message with the private key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" y="355886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28" y="1388962"/>
            <a:ext cx="10936224" cy="5139160"/>
          </a:xfrm>
        </p:spPr>
        <p:txBody>
          <a:bodyPr>
            <a:normAutofit/>
          </a:bodyPr>
          <a:lstStyle/>
          <a:p>
            <a:r>
              <a:rPr lang="en-US" dirty="0"/>
              <a:t>Public Key generation</a:t>
            </a:r>
          </a:p>
          <a:p>
            <a:pPr lvl="1"/>
            <a:r>
              <a:rPr lang="en-US" dirty="0"/>
              <a:t>Choose 2 prime numbers p and q</a:t>
            </a:r>
          </a:p>
          <a:p>
            <a:pPr lvl="1"/>
            <a:r>
              <a:rPr lang="en-US" dirty="0"/>
              <a:t>n = p * q</a:t>
            </a:r>
          </a:p>
          <a:p>
            <a:pPr lvl="1"/>
            <a:r>
              <a:rPr lang="en-US" dirty="0"/>
              <a:t>z = (p -1).(q </a:t>
            </a:r>
            <a:r>
              <a:rPr lang="mr-IN" dirty="0"/>
              <a:t>–</a:t>
            </a:r>
            <a:r>
              <a:rPr lang="en-US" dirty="0"/>
              <a:t> 1)</a:t>
            </a:r>
          </a:p>
          <a:p>
            <a:pPr lvl="1"/>
            <a:r>
              <a:rPr lang="en-US" dirty="0"/>
              <a:t>k = prime number that is co-prime to z (z not </a:t>
            </a:r>
            <a:r>
              <a:rPr lang="en-US" dirty="0" err="1"/>
              <a:t>divisable</a:t>
            </a:r>
            <a:r>
              <a:rPr lang="en-US" dirty="0"/>
              <a:t> by k)</a:t>
            </a:r>
          </a:p>
          <a:p>
            <a:pPr lvl="1"/>
            <a:r>
              <a:rPr lang="en-US" dirty="0"/>
              <a:t>k, n are the public key</a:t>
            </a:r>
          </a:p>
          <a:p>
            <a:r>
              <a:rPr lang="en-US" dirty="0"/>
              <a:t>Private Key generation</a:t>
            </a:r>
          </a:p>
          <a:p>
            <a:pPr lvl="1"/>
            <a:r>
              <a:rPr lang="en-US" dirty="0"/>
              <a:t>k * j = 1(mod z)</a:t>
            </a:r>
          </a:p>
          <a:p>
            <a:pPr lvl="1"/>
            <a:r>
              <a:rPr lang="en-US" dirty="0"/>
              <a:t>j, n are the private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6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52" y="33150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RSA Encryption/Decryption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752" y="1399752"/>
            <a:ext cx="10994136" cy="5139160"/>
          </a:xfrm>
        </p:spPr>
        <p:txBody>
          <a:bodyPr>
            <a:normAutofit/>
          </a:bodyPr>
          <a:lstStyle/>
          <a:p>
            <a:r>
              <a:rPr lang="en-US" dirty="0"/>
              <a:t>Encryption</a:t>
            </a:r>
          </a:p>
          <a:p>
            <a:pPr lvl="1"/>
            <a:r>
              <a:rPr lang="en-US" dirty="0"/>
              <a:t>Plaintext ^ k = </a:t>
            </a:r>
            <a:r>
              <a:rPr lang="en-US" dirty="0" err="1"/>
              <a:t>Encryptedtext</a:t>
            </a:r>
            <a:r>
              <a:rPr lang="en-US" dirty="0"/>
              <a:t>(mod n)</a:t>
            </a:r>
          </a:p>
          <a:p>
            <a:r>
              <a:rPr lang="en-US" dirty="0"/>
              <a:t>Decryption</a:t>
            </a:r>
          </a:p>
          <a:p>
            <a:pPr lvl="1"/>
            <a:r>
              <a:rPr lang="mr-IN" dirty="0"/>
              <a:t> </a:t>
            </a:r>
            <a:r>
              <a:rPr lang="mr-IN" dirty="0" err="1"/>
              <a:t>E</a:t>
            </a:r>
            <a:r>
              <a:rPr lang="en-US" dirty="0" err="1"/>
              <a:t>ncryptedtext</a:t>
            </a:r>
            <a:r>
              <a:rPr lang="mr-IN" dirty="0"/>
              <a:t> </a:t>
            </a:r>
            <a:r>
              <a:rPr lang="en-US" dirty="0"/>
              <a:t>^</a:t>
            </a:r>
            <a:r>
              <a:rPr lang="mr-IN" dirty="0"/>
              <a:t> </a:t>
            </a:r>
            <a:r>
              <a:rPr lang="mr-IN" dirty="0" err="1"/>
              <a:t>j</a:t>
            </a:r>
            <a:r>
              <a:rPr lang="mr-IN" dirty="0"/>
              <a:t> = </a:t>
            </a:r>
            <a:r>
              <a:rPr lang="mr-IN" dirty="0" err="1"/>
              <a:t>P</a:t>
            </a:r>
            <a:r>
              <a:rPr lang="en-US" dirty="0" err="1"/>
              <a:t>laintext</a:t>
            </a:r>
            <a:r>
              <a:rPr lang="mr-IN" dirty="0"/>
              <a:t>(</a:t>
            </a:r>
            <a:r>
              <a:rPr lang="en-US" dirty="0"/>
              <a:t>mod </a:t>
            </a:r>
            <a:r>
              <a:rPr lang="mr-IN" dirty="0" err="1"/>
              <a:t>n</a:t>
            </a:r>
            <a:r>
              <a:rPr lang="mr-IN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8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221774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Cryptographic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136" y="1388962"/>
            <a:ext cx="10814304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Algorithm that maps data of arbitrary size to a bit string of a fixed size</a:t>
            </a:r>
          </a:p>
          <a:p>
            <a:r>
              <a:rPr lang="en-US" dirty="0"/>
              <a:t>Designed to operate only one way (can’t be inverted)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dirty="0"/>
              <a:t>deterministic - the same message results in the same hash</a:t>
            </a:r>
          </a:p>
          <a:p>
            <a:pPr lvl="1"/>
            <a:r>
              <a:rPr lang="en-US" dirty="0"/>
              <a:t>fast to compute</a:t>
            </a:r>
          </a:p>
          <a:p>
            <a:pPr lvl="1"/>
            <a:r>
              <a:rPr lang="en-US" dirty="0"/>
              <a:t>very difficult to generate a message from its hash</a:t>
            </a:r>
          </a:p>
          <a:p>
            <a:pPr lvl="1"/>
            <a:r>
              <a:rPr lang="en-US" dirty="0"/>
              <a:t>small changes to message result in large changes to hash</a:t>
            </a:r>
          </a:p>
          <a:p>
            <a:pPr lvl="1"/>
            <a:r>
              <a:rPr lang="en-US" dirty="0"/>
              <a:t>two different messages are very unlikely to generate the same hash</a:t>
            </a:r>
          </a:p>
          <a:p>
            <a:r>
              <a:rPr lang="en-US" dirty="0"/>
              <a:t>MD5 was invented by Ron </a:t>
            </a:r>
            <a:r>
              <a:rPr lang="en-US" dirty="0" err="1"/>
              <a:t>Rivest</a:t>
            </a:r>
            <a:r>
              <a:rPr lang="en-US" dirty="0"/>
              <a:t> in 1992 and very common but proved flawed</a:t>
            </a:r>
          </a:p>
          <a:p>
            <a:r>
              <a:rPr lang="en-US" dirty="0"/>
              <a:t>SHA-2 recommended now although it comes from the NSA </a:t>
            </a:r>
            <a:r>
              <a:rPr lang="mr-IN" dirty="0"/>
              <a:t>–</a:t>
            </a:r>
            <a:r>
              <a:rPr lang="en-US" dirty="0"/>
              <a:t> can output various sizes of hash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06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834" y="19739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Other types of hashing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388962"/>
            <a:ext cx="10863072" cy="5139160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Message Authentication Codes (MAC): message is combined with key and hashed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confirms that a message has not been changed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provides data integrity and authenticity</a:t>
            </a:r>
          </a:p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Digital signature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proposed by 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Diffie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 and Hellman in 1976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Digital Signature Algorithm (DSA) part of NIST’s Digital Signature Standard (DSS)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Message is hashed and then processed using the private key to produce a signature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Checking the signature involves taking the hash of the message and the signature and using the public key to verify the signature.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https://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oag.ca.gov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/sites/all/files/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agweb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/pdfs/erds1/fips_pub_07_2013.pdf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54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84" y="33150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Digital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4" y="1388962"/>
            <a:ext cx="10997184" cy="5139160"/>
          </a:xfrm>
        </p:spPr>
        <p:txBody>
          <a:bodyPr>
            <a:normAutofit/>
          </a:bodyPr>
          <a:lstStyle/>
          <a:p>
            <a:r>
              <a:rPr lang="en-US" dirty="0"/>
              <a:t>Digital certificate or public key certificate is an electronic document that proves ownership of a public key</a:t>
            </a:r>
          </a:p>
          <a:p>
            <a:r>
              <a:rPr lang="en-US" dirty="0"/>
              <a:t>The certificate contains:</a:t>
            </a:r>
          </a:p>
          <a:p>
            <a:pPr lvl="1"/>
            <a:r>
              <a:rPr lang="en-US" dirty="0"/>
              <a:t>The public key of the owner</a:t>
            </a:r>
          </a:p>
          <a:p>
            <a:pPr lvl="1"/>
            <a:r>
              <a:rPr lang="en-US" dirty="0"/>
              <a:t>The identity of the owner (the subject)</a:t>
            </a:r>
          </a:p>
          <a:p>
            <a:pPr lvl="1"/>
            <a:r>
              <a:rPr lang="en-US" dirty="0"/>
              <a:t>Certificate authority’s digital signature</a:t>
            </a:r>
          </a:p>
          <a:p>
            <a:r>
              <a:rPr lang="en-US" dirty="0"/>
              <a:t>Certificates are defined by the ISO X.509 format</a:t>
            </a:r>
          </a:p>
          <a:p>
            <a:pPr lvl="1"/>
            <a:r>
              <a:rPr lang="en-US" dirty="0"/>
              <a:t>Data is encoded using Abstract Syntax Notation (ASN.1)</a:t>
            </a:r>
          </a:p>
          <a:p>
            <a:pPr lvl="1"/>
            <a:r>
              <a:rPr lang="en-US" dirty="0"/>
              <a:t>Can be encoded in different formats including DER (binary) and PEM (base64 encoding of 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07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307118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X.509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388962"/>
            <a:ext cx="11131296" cy="5139160"/>
          </a:xfrm>
        </p:spPr>
        <p:txBody>
          <a:bodyPr>
            <a:normAutofit/>
          </a:bodyPr>
          <a:lstStyle/>
          <a:p>
            <a:r>
              <a:rPr lang="en-US" dirty="0"/>
              <a:t>An X.509 certificate has the following fields</a:t>
            </a:r>
          </a:p>
          <a:p>
            <a:pPr lvl="1"/>
            <a:r>
              <a:rPr lang="en-US" dirty="0"/>
              <a:t>Version (1,2 or 3)</a:t>
            </a:r>
          </a:p>
          <a:p>
            <a:pPr lvl="1"/>
            <a:r>
              <a:rPr lang="en-US" dirty="0"/>
              <a:t>Certificate’s serial number (unique from signer)</a:t>
            </a:r>
          </a:p>
          <a:p>
            <a:pPr lvl="1"/>
            <a:r>
              <a:rPr lang="en-US" dirty="0"/>
              <a:t>Signature algorithm</a:t>
            </a:r>
          </a:p>
          <a:p>
            <a:pPr lvl="1"/>
            <a:r>
              <a:rPr lang="en-US" dirty="0"/>
              <a:t>Certification Authority Issuer Name</a:t>
            </a:r>
          </a:p>
          <a:p>
            <a:pPr lvl="1"/>
            <a:r>
              <a:rPr lang="en-US" dirty="0"/>
              <a:t>Period of validity (Start and expiration dates)</a:t>
            </a:r>
          </a:p>
          <a:p>
            <a:pPr lvl="1"/>
            <a:r>
              <a:rPr lang="en-US" dirty="0"/>
              <a:t>Subject’s Name (X.500 format </a:t>
            </a:r>
            <a:r>
              <a:rPr lang="en-US" dirty="0" err="1"/>
              <a:t>cn</a:t>
            </a:r>
            <a:r>
              <a:rPr lang="en-US" dirty="0"/>
              <a:t>=</a:t>
            </a:r>
            <a:r>
              <a:rPr lang="en-US" dirty="0" err="1"/>
              <a:t>www.ws.co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=CSP, o=UWA)</a:t>
            </a:r>
          </a:p>
          <a:p>
            <a:pPr lvl="1"/>
            <a:r>
              <a:rPr lang="en-US" dirty="0"/>
              <a:t>Subject’s Public Key Info (Algorithm ID and Public Key Value)</a:t>
            </a:r>
          </a:p>
          <a:p>
            <a:pPr lvl="1"/>
            <a:r>
              <a:rPr lang="en-US" dirty="0"/>
              <a:t>Issuer unique ID</a:t>
            </a:r>
          </a:p>
          <a:p>
            <a:pPr lvl="1"/>
            <a:r>
              <a:rPr lang="en-US" dirty="0"/>
              <a:t>Subject unique ID</a:t>
            </a:r>
          </a:p>
          <a:p>
            <a:pPr lvl="1"/>
            <a:r>
              <a:rPr lang="en-US" dirty="0"/>
              <a:t>Extension</a:t>
            </a:r>
          </a:p>
          <a:p>
            <a:pPr lvl="1"/>
            <a:r>
              <a:rPr lang="en-US" dirty="0"/>
              <a:t>CA digital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2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04" y="343694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Certificate Path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4" y="1388962"/>
            <a:ext cx="11143488" cy="5139160"/>
          </a:xfrm>
        </p:spPr>
        <p:txBody>
          <a:bodyPr>
            <a:normAutofit/>
          </a:bodyPr>
          <a:lstStyle/>
          <a:p>
            <a:r>
              <a:rPr lang="en-US" dirty="0"/>
              <a:t>As part of a public key infrastructure (PKI), verified that a certificate path is valid from the subject’s certificate up to a trusted root certificate issued by a trusted certificate authority (CA)</a:t>
            </a:r>
          </a:p>
          <a:p>
            <a:r>
              <a:rPr lang="en-US" dirty="0"/>
              <a:t>The algorithm used to validate path is defined in </a:t>
            </a:r>
            <a:r>
              <a:rPr lang="sk-SK" dirty="0"/>
              <a:t>RFC 5280</a:t>
            </a:r>
          </a:p>
          <a:p>
            <a:pPr lvl="1"/>
            <a:r>
              <a:rPr lang="sk-SK" dirty="0" err="1"/>
              <a:t>Public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 </a:t>
            </a:r>
            <a:r>
              <a:rPr lang="sk-SK" dirty="0" err="1"/>
              <a:t>algorithm</a:t>
            </a:r>
            <a:r>
              <a:rPr lang="sk-SK" dirty="0"/>
              <a:t> and </a:t>
            </a:r>
            <a:r>
              <a:rPr lang="sk-SK" dirty="0" err="1"/>
              <a:t>paramaters</a:t>
            </a:r>
            <a:r>
              <a:rPr lang="sk-SK" dirty="0"/>
              <a:t> are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Check</a:t>
            </a:r>
            <a:r>
              <a:rPr lang="sk-SK" dirty="0"/>
              <a:t> </a:t>
            </a:r>
            <a:r>
              <a:rPr lang="sk-SK" dirty="0" err="1"/>
              <a:t>cert</a:t>
            </a:r>
            <a:r>
              <a:rPr lang="sk-SK" dirty="0"/>
              <a:t> </a:t>
            </a:r>
            <a:r>
              <a:rPr lang="sk-SK" dirty="0" err="1"/>
              <a:t>hasn‘t</a:t>
            </a:r>
            <a:r>
              <a:rPr lang="sk-SK" dirty="0"/>
              <a:t> </a:t>
            </a:r>
            <a:r>
              <a:rPr lang="sk-SK" dirty="0" err="1"/>
              <a:t>expired</a:t>
            </a:r>
            <a:endParaRPr lang="sk-SK" dirty="0"/>
          </a:p>
          <a:p>
            <a:pPr lvl="1"/>
            <a:r>
              <a:rPr lang="sk-SK" dirty="0" err="1"/>
              <a:t>Check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hasn‘t</a:t>
            </a:r>
            <a:r>
              <a:rPr lang="sk-SK" dirty="0"/>
              <a:t> </a:t>
            </a:r>
            <a:r>
              <a:rPr lang="sk-SK" dirty="0" err="1"/>
              <a:t>been</a:t>
            </a:r>
            <a:r>
              <a:rPr lang="sk-SK" dirty="0"/>
              <a:t> </a:t>
            </a:r>
            <a:r>
              <a:rPr lang="sk-SK" dirty="0" err="1"/>
              <a:t>revoked</a:t>
            </a:r>
            <a:endParaRPr lang="sk-SK" dirty="0"/>
          </a:p>
          <a:p>
            <a:pPr lvl="1"/>
            <a:r>
              <a:rPr lang="sk-SK" dirty="0" err="1"/>
              <a:t>Issuer</a:t>
            </a:r>
            <a:r>
              <a:rPr lang="sk-SK" dirty="0"/>
              <a:t> </a:t>
            </a:r>
            <a:r>
              <a:rPr lang="sk-SK" dirty="0" err="1"/>
              <a:t>name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checked</a:t>
            </a:r>
            <a:r>
              <a:rPr lang="sk-SK" dirty="0"/>
              <a:t> == </a:t>
            </a:r>
            <a:r>
              <a:rPr lang="sk-SK" dirty="0" err="1"/>
              <a:t>subject</a:t>
            </a:r>
            <a:r>
              <a:rPr lang="sk-SK" dirty="0"/>
              <a:t> </a:t>
            </a:r>
            <a:r>
              <a:rPr lang="sk-SK" dirty="0" err="1"/>
              <a:t>name</a:t>
            </a:r>
            <a:r>
              <a:rPr lang="sk-SK" dirty="0"/>
              <a:t> in </a:t>
            </a:r>
            <a:r>
              <a:rPr lang="sk-SK" dirty="0" err="1"/>
              <a:t>previous</a:t>
            </a:r>
            <a:r>
              <a:rPr lang="sk-SK" dirty="0"/>
              <a:t> </a:t>
            </a:r>
            <a:r>
              <a:rPr lang="sk-SK" dirty="0" err="1"/>
              <a:t>cert</a:t>
            </a:r>
            <a:endParaRPr lang="sk-SK" dirty="0"/>
          </a:p>
          <a:p>
            <a:pPr lvl="1"/>
            <a:r>
              <a:rPr lang="sk-SK" dirty="0" err="1"/>
              <a:t>path</a:t>
            </a:r>
            <a:r>
              <a:rPr lang="sk-SK" dirty="0"/>
              <a:t> </a:t>
            </a:r>
            <a:r>
              <a:rPr lang="sk-SK" dirty="0" err="1"/>
              <a:t>length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key</a:t>
            </a:r>
            <a:r>
              <a:rPr lang="sk-SK" dirty="0"/>
              <a:t> </a:t>
            </a:r>
            <a:r>
              <a:rPr lang="sk-SK" dirty="0" err="1"/>
              <a:t>usage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policy</a:t>
            </a:r>
            <a:r>
              <a:rPr lang="sk-SK" dirty="0"/>
              <a:t> </a:t>
            </a:r>
            <a:r>
              <a:rPr lang="sk-SK" dirty="0" err="1"/>
              <a:t>constraints</a:t>
            </a:r>
            <a:r>
              <a:rPr lang="sk-SK" dirty="0"/>
              <a:t> are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extensions</a:t>
            </a:r>
            <a:r>
              <a:rPr lang="sk-SK" dirty="0"/>
              <a:t> are </a:t>
            </a:r>
            <a:r>
              <a:rPr lang="sk-SK" dirty="0" err="1"/>
              <a:t>checked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95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016" y="246158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Trusting a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16" y="1388962"/>
            <a:ext cx="10704576" cy="5139160"/>
          </a:xfrm>
        </p:spPr>
        <p:txBody>
          <a:bodyPr>
            <a:normAutofit/>
          </a:bodyPr>
          <a:lstStyle/>
          <a:p>
            <a:r>
              <a:rPr lang="en-US" dirty="0"/>
              <a:t>Root Certification Authorities are explicitly trusted (Google, </a:t>
            </a:r>
            <a:r>
              <a:rPr lang="en-US" dirty="0" err="1"/>
              <a:t>Comodo</a:t>
            </a:r>
            <a:r>
              <a:rPr lang="en-US" dirty="0"/>
              <a:t>, Symantec, </a:t>
            </a:r>
            <a:r>
              <a:rPr lang="en-US" dirty="0" err="1"/>
              <a:t>QuoVadis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iOS list https://</a:t>
            </a:r>
            <a:r>
              <a:rPr lang="en-US" dirty="0" err="1"/>
              <a:t>support.apple.com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-au/HT207177</a:t>
            </a:r>
          </a:p>
          <a:p>
            <a:r>
              <a:rPr lang="en-US" dirty="0"/>
              <a:t>Subjects are identified by a range of different means:</a:t>
            </a:r>
          </a:p>
          <a:p>
            <a:pPr lvl="1"/>
            <a:r>
              <a:rPr lang="en-US" dirty="0"/>
              <a:t>Web sites commonly by proving access to the site or the domain name</a:t>
            </a:r>
          </a:p>
          <a:p>
            <a:pPr lvl="1"/>
            <a:r>
              <a:rPr lang="en-US" dirty="0"/>
              <a:t>Extended Validation require written applications and vetting</a:t>
            </a:r>
          </a:p>
          <a:p>
            <a:r>
              <a:rPr lang="en-US" dirty="0"/>
              <a:t>Still possible for rogue SSL certificates to be issued</a:t>
            </a:r>
          </a:p>
          <a:p>
            <a:r>
              <a:rPr lang="en-US" dirty="0"/>
              <a:t>Certificate Transparency</a:t>
            </a:r>
          </a:p>
          <a:p>
            <a:pPr lvl="1"/>
            <a:r>
              <a:rPr lang="en-US" dirty="0"/>
              <a:t>public log of certificates</a:t>
            </a:r>
          </a:p>
          <a:p>
            <a:pPr lvl="1"/>
            <a:r>
              <a:rPr lang="en-US" dirty="0"/>
              <a:t>public logs (like a </a:t>
            </a:r>
            <a:r>
              <a:rPr lang="en-US" dirty="0" err="1"/>
              <a:t>blockchain</a:t>
            </a:r>
            <a:r>
              <a:rPr lang="en-US" dirty="0"/>
              <a:t>) are monitored and audited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94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81C55C-64EF-5A4C-AA55-00ED127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661" y="1027091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400" dirty="0">
                <a:solidFill>
                  <a:srgbClr val="000000"/>
                </a:solidFill>
              </a:rPr>
              <a:t>Identify, Authentication, </a:t>
            </a:r>
            <a:r>
              <a:rPr lang="en-US" sz="3400" dirty="0" err="1">
                <a:solidFill>
                  <a:srgbClr val="000000"/>
                </a:solidFill>
              </a:rPr>
              <a:t>Authorisation</a:t>
            </a:r>
            <a:r>
              <a:rPr lang="en-US" sz="3400" dirty="0">
                <a:solidFill>
                  <a:srgbClr val="000000"/>
                </a:solidFill>
              </a:rPr>
              <a:t> and Security</a:t>
            </a:r>
          </a:p>
        </p:txBody>
      </p:sp>
      <p:sp>
        <p:nvSpPr>
          <p:cNvPr id="18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10" descr="Lock">
            <a:extLst>
              <a:ext uri="{FF2B5EF4-FFF2-40B4-BE49-F238E27FC236}">
                <a16:creationId xmlns:a16="http://schemas.microsoft.com/office/drawing/2014/main" id="{D56CBA4A-F5DC-4169-92FE-048DB5A82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8A79C-FC85-E64F-9A9A-46E21C52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>
            <a:normAutofit/>
          </a:bodyPr>
          <a:lstStyle/>
          <a:p>
            <a:pPr algn="l"/>
            <a:endParaRPr lang="en-GB" sz="1100">
              <a:solidFill>
                <a:srgbClr val="89898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B4352-6E12-074C-B434-FB86B89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100">
                <a:solidFill>
                  <a:srgbClr val="898989"/>
                </a:solidFill>
              </a:rPr>
              <a:pPr/>
              <a:t>2</a:t>
            </a:fld>
            <a:endParaRPr lang="en-GB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84" y="282734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Certificate Revocation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4" y="1388962"/>
            <a:ext cx="10972800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Certificates can be revoked:</a:t>
            </a:r>
          </a:p>
          <a:p>
            <a:pPr lvl="1"/>
            <a:r>
              <a:rPr lang="en-US" dirty="0"/>
              <a:t>Subject’s private key is compromised</a:t>
            </a:r>
          </a:p>
          <a:p>
            <a:pPr lvl="1"/>
            <a:r>
              <a:rPr lang="en-US" dirty="0"/>
              <a:t>CA is compromised</a:t>
            </a:r>
          </a:p>
          <a:p>
            <a:pPr lvl="1"/>
            <a:r>
              <a:rPr lang="en-US" dirty="0"/>
              <a:t>Affiliation is changed</a:t>
            </a:r>
          </a:p>
          <a:p>
            <a:pPr lvl="1"/>
            <a:r>
              <a:rPr lang="en-US" dirty="0"/>
              <a:t>Superseded (replaced)</a:t>
            </a:r>
          </a:p>
          <a:p>
            <a:pPr lvl="1"/>
            <a:r>
              <a:rPr lang="en-US" dirty="0"/>
              <a:t>Subject has ceased to operate</a:t>
            </a:r>
          </a:p>
          <a:p>
            <a:pPr lvl="1"/>
            <a:r>
              <a:rPr lang="en-US" dirty="0"/>
              <a:t>Others</a:t>
            </a:r>
          </a:p>
          <a:p>
            <a:r>
              <a:rPr lang="en-US" dirty="0"/>
              <a:t>CRLs are published as soon as a cert is revoked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CRLs impose overhead in downloading and processing</a:t>
            </a:r>
          </a:p>
          <a:p>
            <a:pPr lvl="1"/>
            <a:r>
              <a:rPr lang="en-US" dirty="0"/>
              <a:t>Subject to denial-of-service attacks</a:t>
            </a:r>
          </a:p>
          <a:p>
            <a:r>
              <a:rPr lang="en-US" dirty="0"/>
              <a:t>Alternative to CRL is Online Certificate Status Protocol (OCSP)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89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Authentication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000"/>
              <a:t>Secure Hash</a:t>
            </a:r>
          </a:p>
          <a:p>
            <a:pPr lvl="1">
              <a:defRPr/>
            </a:pPr>
            <a:r>
              <a:rPr lang="en-AU" sz="2000"/>
              <a:t>User enters a password and it gets sent to a server that uses routine to hash the password + salt (random characters) and then checked against stored hash value</a:t>
            </a:r>
          </a:p>
          <a:p>
            <a:pPr>
              <a:defRPr/>
            </a:pPr>
            <a:r>
              <a:rPr lang="en-AU" sz="2000"/>
              <a:t>OAUTH2</a:t>
            </a:r>
          </a:p>
          <a:p>
            <a:pPr lvl="1">
              <a:defRPr/>
            </a:pPr>
            <a:endParaRPr lang="en-AU" sz="2000"/>
          </a:p>
          <a:p>
            <a:pPr>
              <a:defRPr/>
            </a:pPr>
            <a:endParaRPr lang="en-AU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1982F-2321-EE4B-B003-C56DA51F8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634" y="1690688"/>
            <a:ext cx="6667536" cy="421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85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SAML</a:t>
            </a:r>
            <a:br>
              <a:rPr lang="en-US" dirty="0"/>
            </a:br>
            <a:r>
              <a:rPr lang="en-US" dirty="0"/>
              <a:t>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 lvl="1">
              <a:defRPr/>
            </a:pPr>
            <a:endParaRPr lang="en-AU" sz="2000" dirty="0"/>
          </a:p>
          <a:p>
            <a:pPr>
              <a:defRPr/>
            </a:pPr>
            <a:endParaRPr lang="en-A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012F6-52F0-BB43-A416-9CCCD9718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103" y="362869"/>
            <a:ext cx="9191223" cy="649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95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81C55C-64EF-5A4C-AA55-00ED127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100" dirty="0">
                <a:solidFill>
                  <a:srgbClr val="FFFFFF"/>
                </a:solidFill>
              </a:rPr>
              <a:t>AWS Identity and Access Management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8A79C-FC85-E64F-9A9A-46E21C52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5395" y="6223702"/>
            <a:ext cx="3961211" cy="314067"/>
          </a:xfrm>
        </p:spPr>
        <p:txBody>
          <a:bodyPr>
            <a:normAutofit/>
          </a:bodyPr>
          <a:lstStyle/>
          <a:p>
            <a:endParaRPr lang="en-GB" sz="100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B4352-6E12-074C-B434-FB86B89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00">
                <a:solidFill>
                  <a:srgbClr val="898989"/>
                </a:solidFill>
              </a:rPr>
              <a:pPr/>
              <a:t>23</a:t>
            </a:fld>
            <a:endParaRPr lang="en-GB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761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IAM Identity and Access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Managing users and keys in an organisation</a:t>
            </a:r>
          </a:p>
          <a:p>
            <a:pPr>
              <a:defRPr/>
            </a:pPr>
            <a:r>
              <a:rPr lang="en-AU" dirty="0"/>
              <a:t>Create users and give them roles and permissions</a:t>
            </a:r>
          </a:p>
          <a:p>
            <a:pPr>
              <a:defRPr/>
            </a:pPr>
            <a:r>
              <a:rPr lang="en-AU" dirty="0"/>
              <a:t>Multi-factor authentication</a:t>
            </a:r>
          </a:p>
          <a:p>
            <a:pPr>
              <a:defRPr/>
            </a:pPr>
            <a:r>
              <a:rPr lang="en-AU" dirty="0"/>
              <a:t>Identity federation</a:t>
            </a:r>
          </a:p>
          <a:p>
            <a:pPr lvl="1">
              <a:defRPr/>
            </a:pPr>
            <a:r>
              <a:rPr lang="en-AU" dirty="0"/>
              <a:t>Like </a:t>
            </a:r>
            <a:r>
              <a:rPr lang="en-AU" dirty="0" err="1"/>
              <a:t>Eduroam</a:t>
            </a:r>
            <a:endParaRPr lang="en-AU" dirty="0"/>
          </a:p>
          <a:p>
            <a:pPr>
              <a:defRPr/>
            </a:pPr>
            <a:r>
              <a:rPr lang="en-AU" dirty="0"/>
              <a:t>Eventually consistent</a:t>
            </a:r>
          </a:p>
          <a:p>
            <a:pPr>
              <a:defRPr/>
            </a:pPr>
            <a:r>
              <a:rPr lang="en-AU" dirty="0"/>
              <a:t>User may have developer keys associated with them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0366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6A9C-2324-5945-B4B8-0E9FCC57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of a root user which set up account and has access to console</a:t>
            </a:r>
          </a:p>
          <a:p>
            <a:r>
              <a:rPr lang="en-US" dirty="0"/>
              <a:t>IAM users represent a person or service and have:</a:t>
            </a:r>
          </a:p>
          <a:p>
            <a:pPr lvl="1"/>
            <a:r>
              <a:rPr lang="en-US" dirty="0"/>
              <a:t>User name</a:t>
            </a:r>
          </a:p>
          <a:p>
            <a:pPr lvl="2"/>
            <a:r>
              <a:rPr lang="en-US" dirty="0"/>
              <a:t>Also have a User ARN: </a:t>
            </a:r>
            <a:r>
              <a:rPr lang="en-US" dirty="0" err="1"/>
              <a:t>arn:aws:iam</a:t>
            </a:r>
            <a:r>
              <a:rPr lang="en-US" dirty="0"/>
              <a:t>::032428437601:user/CITS5503/11428548@student.uwa.edu.au</a:t>
            </a:r>
          </a:p>
          <a:p>
            <a:pPr lvl="1"/>
            <a:r>
              <a:rPr lang="en-US" dirty="0"/>
              <a:t>Permissions</a:t>
            </a:r>
          </a:p>
          <a:p>
            <a:pPr lvl="1"/>
            <a:r>
              <a:rPr lang="en-US" dirty="0"/>
              <a:t>Group membership</a:t>
            </a:r>
          </a:p>
          <a:p>
            <a:pPr lvl="1"/>
            <a:r>
              <a:rPr lang="en-US" dirty="0"/>
              <a:t>Security credentials</a:t>
            </a:r>
          </a:p>
          <a:p>
            <a:pPr lvl="1"/>
            <a:r>
              <a:rPr lang="en-US" dirty="0"/>
              <a:t>May have MFA and/or a Signing Certificate (for AMI and other things)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E4D0D-9F32-034F-A9ED-C2AFE31E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C038F-D688-2B46-BC8D-FC633465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709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Collection of users</a:t>
            </a:r>
          </a:p>
          <a:p>
            <a:pPr>
              <a:defRPr/>
            </a:pPr>
            <a:r>
              <a:rPr lang="en-AU" dirty="0"/>
              <a:t>User may belong to one or more groups</a:t>
            </a:r>
          </a:p>
          <a:p>
            <a:pPr>
              <a:defRPr/>
            </a:pPr>
            <a:r>
              <a:rPr lang="en-AU" dirty="0"/>
              <a:t>Groups – like users - will have permissions and policies associated with it (can’t be a principal in a policy)</a:t>
            </a:r>
          </a:p>
          <a:p>
            <a:pPr>
              <a:defRPr/>
            </a:pPr>
            <a:r>
              <a:rPr lang="en-AU" dirty="0"/>
              <a:t>Group has an ARN:</a:t>
            </a:r>
          </a:p>
          <a:p>
            <a:pPr lvl="1">
              <a:defRPr/>
            </a:pPr>
            <a:r>
              <a:rPr lang="en-AU" dirty="0" err="1"/>
              <a:t>arn:aws:iam</a:t>
            </a:r>
            <a:r>
              <a:rPr lang="en-AU" dirty="0"/>
              <a:t>::</a:t>
            </a:r>
            <a:r>
              <a:rPr lang="en-US" dirty="0"/>
              <a:t> 032428437601</a:t>
            </a:r>
            <a:r>
              <a:rPr lang="en-AU" dirty="0"/>
              <a:t>:group/</a:t>
            </a:r>
            <a:r>
              <a:rPr lang="en-AU" dirty="0" err="1"/>
              <a:t>CloudComputing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2128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Similar to a user but without credentials</a:t>
            </a:r>
          </a:p>
          <a:p>
            <a:pPr>
              <a:defRPr/>
            </a:pPr>
            <a:r>
              <a:rPr lang="en-AU" dirty="0"/>
              <a:t>Designed to allow any user to assume a role when </a:t>
            </a:r>
            <a:r>
              <a:rPr lang="en-AU" dirty="0" err="1"/>
              <a:t>nececssary</a:t>
            </a:r>
            <a:endParaRPr lang="en-AU" dirty="0"/>
          </a:p>
          <a:p>
            <a:pPr lvl="1">
              <a:defRPr/>
            </a:pPr>
            <a:r>
              <a:rPr lang="en-AU" dirty="0"/>
              <a:t>Permissions to complete a specific task for example</a:t>
            </a:r>
          </a:p>
          <a:p>
            <a:pPr>
              <a:defRPr/>
            </a:pPr>
            <a:r>
              <a:rPr lang="en-AU" dirty="0"/>
              <a:t>Way of assigning a set of permissions to a user that signs in by using federated logins </a:t>
            </a:r>
          </a:p>
          <a:p>
            <a:pPr>
              <a:defRPr/>
            </a:pPr>
            <a:r>
              <a:rPr lang="en-AU" dirty="0"/>
              <a:t>Can give roles to applications and EC2 instances and other resources</a:t>
            </a:r>
          </a:p>
          <a:p>
            <a:pPr>
              <a:defRPr/>
            </a:pPr>
            <a:r>
              <a:rPr lang="en-AU" dirty="0"/>
              <a:t>Role has an ARN:</a:t>
            </a:r>
          </a:p>
          <a:p>
            <a:pPr lvl="1">
              <a:defRPr/>
            </a:pPr>
            <a:r>
              <a:rPr lang="en-AU" dirty="0" err="1"/>
              <a:t>arn:aws:iam</a:t>
            </a:r>
            <a:r>
              <a:rPr lang="en-AU" dirty="0"/>
              <a:t>::</a:t>
            </a:r>
            <a:r>
              <a:rPr lang="en-US" dirty="0"/>
              <a:t> 032428437601</a:t>
            </a:r>
            <a:r>
              <a:rPr lang="en-AU" dirty="0"/>
              <a:t>:role/</a:t>
            </a:r>
            <a:r>
              <a:rPr lang="en-AU" dirty="0" err="1"/>
              <a:t>CloudComputingRole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6020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 (Authorization)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Permissions are managed through policies attached to either an IAM identity or AWS resource.</a:t>
            </a:r>
          </a:p>
          <a:p>
            <a:pPr>
              <a:defRPr/>
            </a:pPr>
            <a:r>
              <a:rPr lang="en-AU" dirty="0"/>
              <a:t>Permissions give access to specific resources and state the type of access (Read, Write, List, Full)</a:t>
            </a:r>
          </a:p>
          <a:p>
            <a:pPr lvl="1">
              <a:defRPr/>
            </a:pPr>
            <a:r>
              <a:rPr lang="en-AU" dirty="0"/>
              <a:t>Service</a:t>
            </a:r>
          </a:p>
          <a:p>
            <a:pPr lvl="1">
              <a:defRPr/>
            </a:pPr>
            <a:r>
              <a:rPr lang="en-AU" dirty="0"/>
              <a:t>Action (e.g. All, List, Read, Write)</a:t>
            </a:r>
          </a:p>
          <a:p>
            <a:pPr lvl="1">
              <a:defRPr/>
            </a:pPr>
            <a:r>
              <a:rPr lang="en-AU" dirty="0"/>
              <a:t>Resources – specific attributes of the service that need to be controlled</a:t>
            </a:r>
          </a:p>
          <a:p>
            <a:pPr lvl="1">
              <a:defRPr/>
            </a:pPr>
            <a:r>
              <a:rPr lang="en-AU" dirty="0"/>
              <a:t>Request conditions – lock to an IP or use MFA</a:t>
            </a:r>
          </a:p>
          <a:p>
            <a:pPr>
              <a:defRPr/>
            </a:pPr>
            <a:r>
              <a:rPr lang="en-AU" dirty="0"/>
              <a:t>Permission boundaries</a:t>
            </a:r>
          </a:p>
          <a:p>
            <a:pPr lvl="1">
              <a:defRPr/>
            </a:pPr>
            <a:r>
              <a:rPr lang="en-AU" dirty="0"/>
              <a:t>Constraint applied to any permission policy</a:t>
            </a:r>
          </a:p>
          <a:p>
            <a:pPr marL="0" indent="0">
              <a:buNone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202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FA50-EA49-DE47-98C9-610DF85C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Policy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2CE21-8037-F44D-9E06-225539C53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Principals: associate a policy with a specific user</a:t>
            </a:r>
          </a:p>
          <a:p>
            <a:r>
              <a:rPr lang="en-US" dirty="0">
                <a:solidFill>
                  <a:srgbClr val="00B0F0"/>
                </a:solidFill>
              </a:rPr>
              <a:t>IAM Identities</a:t>
            </a:r>
            <a:r>
              <a:rPr lang="en-US" dirty="0"/>
              <a:t>: controls access to other users (e.g. manage other users in a group)</a:t>
            </a:r>
          </a:p>
          <a:p>
            <a:r>
              <a:rPr lang="en-US" dirty="0">
                <a:solidFill>
                  <a:srgbClr val="00B0F0"/>
                </a:solidFill>
              </a:rPr>
              <a:t>IAM Policies</a:t>
            </a:r>
            <a:r>
              <a:rPr lang="en-US" dirty="0"/>
              <a:t>: controls access to policies </a:t>
            </a:r>
          </a:p>
          <a:p>
            <a:r>
              <a:rPr lang="en-US" dirty="0">
                <a:solidFill>
                  <a:srgbClr val="00B0F0"/>
                </a:solidFill>
              </a:rPr>
              <a:t>AWS Resources</a:t>
            </a:r>
            <a:r>
              <a:rPr lang="en-US" dirty="0"/>
              <a:t>: controls access to resources</a:t>
            </a:r>
          </a:p>
          <a:p>
            <a:r>
              <a:rPr lang="en-US" dirty="0">
                <a:solidFill>
                  <a:srgbClr val="00B0F0"/>
                </a:solidFill>
              </a:rPr>
              <a:t>AWS Accounts</a:t>
            </a:r>
            <a:r>
              <a:rPr lang="en-US" dirty="0"/>
              <a:t>: limit access to members of a specific account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0AB16-F838-1E43-BC30-208C2CF3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D0B03-FE1C-FB4F-831E-E6D955FF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51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09" y="281479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ISO/OSI Security Architecture X.800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09" y="1399752"/>
            <a:ext cx="10390632" cy="5139160"/>
          </a:xfrm>
        </p:spPr>
        <p:txBody>
          <a:bodyPr>
            <a:normAutofit/>
          </a:bodyPr>
          <a:lstStyle/>
          <a:p>
            <a:r>
              <a:rPr lang="en-US" b="1" dirty="0"/>
              <a:t>Authentication </a:t>
            </a:r>
            <a:r>
              <a:rPr lang="en-US" dirty="0"/>
              <a:t>- assurance that communicating entity is the one claimed</a:t>
            </a:r>
            <a:endParaRPr lang="en-US" dirty="0">
              <a:latin typeface="Wingdings" charset="2"/>
            </a:endParaRPr>
          </a:p>
          <a:p>
            <a:pPr lvl="1"/>
            <a:r>
              <a:rPr lang="en-US" dirty="0"/>
              <a:t>have both peer-entity &amp; data origin authentication </a:t>
            </a:r>
          </a:p>
          <a:p>
            <a:r>
              <a:rPr lang="en-US" b="1" dirty="0"/>
              <a:t>Access Control </a:t>
            </a:r>
            <a:r>
              <a:rPr lang="en-US" dirty="0"/>
              <a:t>- prevention of the unauthorized use of a resource </a:t>
            </a:r>
          </a:p>
          <a:p>
            <a:r>
              <a:rPr lang="en-US" b="1" dirty="0"/>
              <a:t>Data Confidentiality </a:t>
            </a:r>
            <a:r>
              <a:rPr lang="en-US" dirty="0"/>
              <a:t>–protection of data from unauthorized disclosure </a:t>
            </a:r>
          </a:p>
          <a:p>
            <a:r>
              <a:rPr lang="en-US" b="1" dirty="0"/>
              <a:t>Data Integrity </a:t>
            </a:r>
            <a:r>
              <a:rPr lang="en-US" dirty="0"/>
              <a:t>- assurance that data received is as sent by an authorized entity </a:t>
            </a:r>
          </a:p>
          <a:p>
            <a:r>
              <a:rPr lang="en-US" b="1" dirty="0"/>
              <a:t>Non-Repudiation </a:t>
            </a:r>
            <a:r>
              <a:rPr lang="en-US" dirty="0"/>
              <a:t>- protection against denial by one of the parties in a communication </a:t>
            </a:r>
          </a:p>
          <a:p>
            <a:r>
              <a:rPr lang="en-US" b="1" dirty="0"/>
              <a:t>Availability </a:t>
            </a:r>
            <a:r>
              <a:rPr lang="en-US" dirty="0"/>
              <a:t>– resource accessible/usable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27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99E32-E6A4-6246-B8C8-98BEDB107B86}"/>
              </a:ext>
            </a:extLst>
          </p:cNvPr>
          <p:cNvSpPr txBox="1"/>
          <p:nvPr/>
        </p:nvSpPr>
        <p:spPr>
          <a:xfrm>
            <a:off x="643734" y="1430281"/>
            <a:ext cx="11254154" cy="520142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dirty="0">
                <a:latin typeface="Courier" pitchFamily="2" charset="0"/>
              </a:rPr>
              <a:t>{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"Version": "2012-10-17",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"Statement": {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	   “Sid”: “</a:t>
            </a:r>
            <a:r>
              <a:rPr lang="en-AU" dirty="0" err="1">
                <a:latin typeface="Courier" pitchFamily="2" charset="0"/>
              </a:rPr>
              <a:t>ExamplePolicyStatement</a:t>
            </a:r>
            <a:r>
              <a:rPr lang="en-AU" dirty="0">
                <a:latin typeface="Courier" pitchFamily="2" charset="0"/>
              </a:rPr>
              <a:t>”,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"Effect": "Allow",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"Action": "</a:t>
            </a:r>
            <a:r>
              <a:rPr lang="en-AU" i="1" dirty="0">
                <a:latin typeface="Courier" pitchFamily="2" charset="0"/>
              </a:rPr>
              <a:t>&lt;SERVICE-NAME&gt;</a:t>
            </a:r>
            <a:r>
              <a:rPr lang="en-AU" dirty="0">
                <a:latin typeface="Courier" pitchFamily="2" charset="0"/>
              </a:rPr>
              <a:t>:</a:t>
            </a:r>
            <a:r>
              <a:rPr lang="en-AU" i="1" dirty="0">
                <a:latin typeface="Courier" pitchFamily="2" charset="0"/>
              </a:rPr>
              <a:t>&lt;ACTION-NAME&gt;</a:t>
            </a:r>
            <a:r>
              <a:rPr lang="en-AU" dirty="0">
                <a:latin typeface="Courier" pitchFamily="2" charset="0"/>
              </a:rPr>
              <a:t>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"Resource": "*",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"Condition": {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"</a:t>
            </a:r>
            <a:r>
              <a:rPr lang="en-AU" dirty="0" err="1">
                <a:latin typeface="Courier" pitchFamily="2" charset="0"/>
              </a:rPr>
              <a:t>DateGreaterThan</a:t>
            </a:r>
            <a:r>
              <a:rPr lang="en-AU" dirty="0">
                <a:latin typeface="Courier" pitchFamily="2" charset="0"/>
              </a:rPr>
              <a:t>": {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                 "</a:t>
            </a:r>
            <a:r>
              <a:rPr lang="en-AU" dirty="0" err="1">
                <a:latin typeface="Courier" pitchFamily="2" charset="0"/>
              </a:rPr>
              <a:t>aws:CurrentTime</a:t>
            </a:r>
            <a:r>
              <a:rPr lang="en-AU" dirty="0">
                <a:latin typeface="Courier" pitchFamily="2" charset="0"/>
              </a:rPr>
              <a:t>": "2017-07-01T00:00:00Z”},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"</a:t>
            </a:r>
            <a:r>
              <a:rPr lang="en-AU" dirty="0" err="1">
                <a:latin typeface="Courier" pitchFamily="2" charset="0"/>
              </a:rPr>
              <a:t>DateLessThan</a:t>
            </a:r>
            <a:r>
              <a:rPr lang="en-AU" dirty="0">
                <a:latin typeface="Courier" pitchFamily="2" charset="0"/>
              </a:rPr>
              <a:t>": {"</a:t>
            </a:r>
            <a:r>
              <a:rPr lang="en-AU" dirty="0" err="1">
                <a:latin typeface="Courier" pitchFamily="2" charset="0"/>
              </a:rPr>
              <a:t>aws:CurrentTime</a:t>
            </a:r>
            <a:r>
              <a:rPr lang="en-AU" dirty="0">
                <a:latin typeface="Courier" pitchFamily="2" charset="0"/>
              </a:rPr>
              <a:t>": "2017-12-31T23:59:59Z”}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}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}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}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94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Bucket Policy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99E32-E6A4-6246-B8C8-98BEDB107B86}"/>
              </a:ext>
            </a:extLst>
          </p:cNvPr>
          <p:cNvSpPr txBox="1"/>
          <p:nvPr/>
        </p:nvSpPr>
        <p:spPr>
          <a:xfrm>
            <a:off x="603393" y="1497516"/>
            <a:ext cx="11254154" cy="520142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dirty="0">
                <a:latin typeface="Courier" pitchFamily="2" charset="0"/>
              </a:rPr>
              <a:t>{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"Version": "2012-10-17",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"Statement": {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	   ”Sid": ”AllowAllS3ActionsInUserFolderForUserOnly",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"Effect": ”DENY",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"Action": “s3:*",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"Resource": "</a:t>
            </a:r>
            <a:r>
              <a:rPr lang="en-AU" dirty="0"/>
              <a:t> arn:aws:s3:::&lt;</a:t>
            </a:r>
            <a:r>
              <a:rPr lang="en-AU" dirty="0" err="1"/>
              <a:t>studentnumber</a:t>
            </a:r>
            <a:r>
              <a:rPr lang="en-AU" dirty="0"/>
              <a:t>&gt;/folder1/folder2/*</a:t>
            </a:r>
            <a:r>
              <a:rPr lang="en-AU" dirty="0">
                <a:latin typeface="Courier" pitchFamily="2" charset="0"/>
              </a:rPr>
              <a:t>",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”Condition”: {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 “</a:t>
            </a:r>
            <a:r>
              <a:rPr lang="en-AU" dirty="0" err="1">
                <a:latin typeface="Courier" pitchFamily="2" charset="0"/>
              </a:rPr>
              <a:t>StringNotLike</a:t>
            </a:r>
            <a:r>
              <a:rPr lang="en-AU" dirty="0">
                <a:latin typeface="Courier" pitchFamily="2" charset="0"/>
              </a:rPr>
              <a:t>”: {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     “</a:t>
            </a:r>
            <a:r>
              <a:rPr lang="en-AU" dirty="0" err="1">
                <a:latin typeface="Courier" pitchFamily="2" charset="0"/>
              </a:rPr>
              <a:t>aws:username</a:t>
            </a:r>
            <a:r>
              <a:rPr lang="en-AU" dirty="0">
                <a:latin typeface="Courier" pitchFamily="2" charset="0"/>
              </a:rPr>
              <a:t>”: “</a:t>
            </a:r>
            <a:r>
              <a:rPr lang="en-AU" dirty="0" err="1">
                <a:latin typeface="Courier" pitchFamily="2" charset="0"/>
              </a:rPr>
              <a:t>nnnn@student.uwa.edu.au</a:t>
            </a:r>
            <a:r>
              <a:rPr lang="en-AU" dirty="0">
                <a:latin typeface="Courier" pitchFamily="2" charset="0"/>
              </a:rPr>
              <a:t>”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  }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}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}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}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50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F6B4-7979-9940-B766-20C4C18E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EF9A-10A8-474F-9555-C08506F4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manage keys that can be used independently or by other services</a:t>
            </a:r>
          </a:p>
          <a:p>
            <a:pPr lvl="1"/>
            <a:r>
              <a:rPr lang="en-US" dirty="0"/>
              <a:t>S3</a:t>
            </a:r>
          </a:p>
          <a:p>
            <a:pPr lvl="1"/>
            <a:r>
              <a:rPr lang="en-US" dirty="0"/>
              <a:t>RDS</a:t>
            </a:r>
          </a:p>
          <a:p>
            <a:r>
              <a:rPr lang="en-US" dirty="0"/>
              <a:t>Audit key 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FA77F-0261-9D46-AC74-EC81973B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B537E-47B5-644E-A78B-ADC01AE9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66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F6B4-7979-9940-B766-20C4C18E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key </a:t>
            </a:r>
            <a:r>
              <a:rPr lang="en-US"/>
              <a:t>(console)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EF9A-10A8-474F-9555-C08506F4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an alias</a:t>
            </a:r>
          </a:p>
          <a:p>
            <a:r>
              <a:rPr lang="en-US" dirty="0"/>
              <a:t>Specify whether it is KMS generated or external</a:t>
            </a:r>
          </a:p>
          <a:p>
            <a:r>
              <a:rPr lang="en-US" dirty="0"/>
              <a:t>Choose key administrators (users or roles)</a:t>
            </a:r>
          </a:p>
          <a:p>
            <a:r>
              <a:rPr lang="en-US" dirty="0"/>
              <a:t>Choose key users (users or roles)</a:t>
            </a:r>
          </a:p>
          <a:p>
            <a:r>
              <a:rPr lang="en-US" dirty="0"/>
              <a:t>Ends up creating a key policy</a:t>
            </a:r>
          </a:p>
          <a:p>
            <a:r>
              <a:rPr lang="en-US" dirty="0"/>
              <a:t>After creation can specify annual key rotation</a:t>
            </a:r>
          </a:p>
          <a:p>
            <a:r>
              <a:rPr lang="en-US" dirty="0"/>
              <a:t>Can use CloudTrail to audit key usage</a:t>
            </a:r>
          </a:p>
          <a:p>
            <a:r>
              <a:rPr lang="en-US" dirty="0"/>
              <a:t>Note: KMS use AES in Galois/Counter Mode (GCM) with 256 bit keys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FA77F-0261-9D46-AC74-EC81973B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B537E-47B5-644E-A78B-ADC01AE9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807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ACD8-C31F-F94A-A5EC-DAF7A1D3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Encryption with KMS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6CB4-2A33-D149-97D1-00B18B3B7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on Bucket or Object</a:t>
            </a:r>
          </a:p>
          <a:p>
            <a:r>
              <a:rPr lang="en-US" dirty="0"/>
              <a:t>To upload object and encrypt at the object level, need to specify the key you are using – otherwise transparent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6E59D-C35A-154C-886A-F6F6EF12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66E15-9FF7-0747-AF12-0035AB7E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662D5-1ECA-5140-A2DD-93932E4EE1B5}"/>
              </a:ext>
            </a:extLst>
          </p:cNvPr>
          <p:cNvSpPr txBox="1"/>
          <p:nvPr/>
        </p:nvSpPr>
        <p:spPr>
          <a:xfrm>
            <a:off x="547975" y="3281087"/>
            <a:ext cx="11254154" cy="173586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s3_client = boto3.client('s3', config=Config(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signature_version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='s3v4’)) </a:t>
            </a:r>
          </a:p>
          <a:p>
            <a:pPr marL="49213" lvl="2" algn="l"/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s3_client.upload_file(filename, 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bucketname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, 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objectkey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,       </a:t>
            </a:r>
          </a:p>
          <a:p>
            <a:pPr marL="49213" lvl="2" algn="l"/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                       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ExtraArgs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={"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ServerSideEncryption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": "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aws:kms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", </a:t>
            </a:r>
          </a:p>
          <a:p>
            <a:pPr marL="49213" lvl="2" algn="l"/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                                  "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SSEKMSKeyId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": &lt;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somekmskeyid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&gt;})</a:t>
            </a:r>
            <a:endParaRPr lang="en-US" sz="1800" dirty="0">
              <a:latin typeface="Courier" pitchFamily="2" charset="0"/>
              <a:cs typeface="Arial" panose="020B0604020202020204" pitchFamily="34" charset="0"/>
            </a:endParaRPr>
          </a:p>
          <a:p>
            <a:pPr marL="49213" lvl="2" algn="l"/>
            <a:r>
              <a:rPr lang="en-AU" dirty="0">
                <a:latin typeface="Courier" pitchFamily="2" charset="0"/>
                <a:cs typeface="Arial" panose="020B0604020202020204" pitchFamily="34" charset="0"/>
              </a:rPr>
              <a:t> 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090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B2E2-C009-DF44-A2F3-0F1D029E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8D8AF-1E1F-0F4D-A990-CE641784E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user</a:t>
            </a:r>
          </a:p>
          <a:p>
            <a:r>
              <a:rPr lang="en-US" dirty="0"/>
              <a:t>Add to a group</a:t>
            </a:r>
          </a:p>
          <a:p>
            <a:r>
              <a:rPr lang="en-US" dirty="0"/>
              <a:t>Assign permissions</a:t>
            </a:r>
          </a:p>
          <a:p>
            <a:r>
              <a:rPr lang="en-US" dirty="0"/>
              <a:t>Create Policy using visual editor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3A38A-59EF-4C45-811A-6CF165BA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887C2-5874-FA45-84BD-8D870E44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157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1C55C-64EF-5A4C-AA55-00ED127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Amazon Cognito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8071F-5629-E546-A495-2CF02BCF2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8A79C-FC85-E64F-9A9A-46E21C52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3832203" cy="314067"/>
          </a:xfrm>
        </p:spPr>
        <p:txBody>
          <a:bodyPr>
            <a:normAutofit/>
          </a:bodyPr>
          <a:lstStyle/>
          <a:p>
            <a:pPr algn="l"/>
            <a:endParaRPr lang="en-GB" sz="1000">
              <a:solidFill>
                <a:srgbClr val="89898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B4352-6E12-074C-B434-FB86B89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00">
                <a:solidFill>
                  <a:srgbClr val="898989"/>
                </a:solidFill>
              </a:rPr>
              <a:pPr/>
              <a:t>36</a:t>
            </a:fld>
            <a:endParaRPr lang="en-GB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476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B3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C28FA-DCEF-E340-ABF7-5F7AE549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 smtClean="0">
                <a:latin typeface="+mn-lt"/>
              </a:rPr>
              <a:pPr/>
              <a:t>37</a:t>
            </a:fld>
            <a:endParaRPr lang="en-US">
              <a:latin typeface="+mn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2FBF173A-2695-504D-88E3-1665492DC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3930" y="346490"/>
            <a:ext cx="5378824" cy="600986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AED63-BC39-354D-874B-251C1B00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5942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087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Amazon Cognito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3374" y="813683"/>
            <a:ext cx="5306084" cy="5230634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Allows user sign-up and sign-in for web and mobile apps</a:t>
            </a:r>
          </a:p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Handles workflow of user confirmation of email and phone</a:t>
            </a:r>
          </a:p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Supports SSO integration with Google, Facebook, Amazon and SAML (Security Assertion </a:t>
            </a:r>
            <a:r>
              <a:rPr lang="en-AU" sz="1900" dirty="0" err="1">
                <a:solidFill>
                  <a:srgbClr val="000000"/>
                </a:solidFill>
              </a:rPr>
              <a:t>Markup</a:t>
            </a:r>
            <a:r>
              <a:rPr lang="en-AU" sz="1900" dirty="0">
                <a:solidFill>
                  <a:srgbClr val="000000"/>
                </a:solidFill>
              </a:rPr>
              <a:t> Language)</a:t>
            </a:r>
          </a:p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User Pools provide a directory for managing user accounts and profiles</a:t>
            </a:r>
          </a:p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User accounts can be configured with specific attributes of interest</a:t>
            </a:r>
          </a:p>
          <a:p>
            <a:pPr lvl="1">
              <a:defRPr/>
            </a:pPr>
            <a:r>
              <a:rPr lang="en-AU" sz="1900" dirty="0">
                <a:solidFill>
                  <a:srgbClr val="000000"/>
                </a:solidFill>
              </a:rPr>
              <a:t>address</a:t>
            </a:r>
          </a:p>
          <a:p>
            <a:pPr lvl="1">
              <a:defRPr/>
            </a:pPr>
            <a:r>
              <a:rPr lang="en-AU" sz="1900" dirty="0">
                <a:solidFill>
                  <a:srgbClr val="000000"/>
                </a:solidFill>
              </a:rPr>
              <a:t>birthdate</a:t>
            </a:r>
          </a:p>
          <a:p>
            <a:pPr lvl="1">
              <a:defRPr/>
            </a:pPr>
            <a:r>
              <a:rPr lang="en-AU" sz="1900" dirty="0">
                <a:solidFill>
                  <a:srgbClr val="000000"/>
                </a:solidFill>
              </a:rPr>
              <a:t>email</a:t>
            </a:r>
          </a:p>
          <a:p>
            <a:pPr lvl="1">
              <a:defRPr/>
            </a:pPr>
            <a:r>
              <a:rPr lang="en-AU" sz="1900" dirty="0" err="1">
                <a:solidFill>
                  <a:srgbClr val="000000"/>
                </a:solidFill>
              </a:rPr>
              <a:t>family_name</a:t>
            </a:r>
            <a:endParaRPr lang="en-AU" sz="190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AU" sz="1900" dirty="0">
                <a:solidFill>
                  <a:srgbClr val="000000"/>
                </a:solidFill>
              </a:rPr>
              <a:t>etc</a:t>
            </a:r>
          </a:p>
          <a:p>
            <a:pPr lvl="1">
              <a:defRPr/>
            </a:pPr>
            <a:endParaRPr lang="en-AU" sz="1900" dirty="0">
              <a:solidFill>
                <a:srgbClr val="000000"/>
              </a:solidFill>
            </a:endParaRPr>
          </a:p>
          <a:p>
            <a:pPr>
              <a:defRPr/>
            </a:pPr>
            <a:endParaRPr lang="en-AU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96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Username and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000">
                <a:solidFill>
                  <a:srgbClr val="000000"/>
                </a:solidFill>
              </a:rPr>
              <a:t>Can allow a username or use email address</a:t>
            </a:r>
          </a:p>
          <a:p>
            <a:pPr>
              <a:defRPr/>
            </a:pPr>
            <a:r>
              <a:rPr lang="en-AU" sz="2000">
                <a:solidFill>
                  <a:srgbClr val="000000"/>
                </a:solidFill>
              </a:rPr>
              <a:t>Phone number used for Multi-Factor Authentication</a:t>
            </a:r>
          </a:p>
          <a:p>
            <a:pPr>
              <a:defRPr/>
            </a:pPr>
            <a:r>
              <a:rPr lang="en-AU" sz="2000">
                <a:solidFill>
                  <a:srgbClr val="000000"/>
                </a:solidFill>
              </a:rPr>
              <a:t>Password policies</a:t>
            </a:r>
          </a:p>
          <a:p>
            <a:pPr lvl="1">
              <a:defRPr/>
            </a:pPr>
            <a:r>
              <a:rPr lang="en-AU" sz="2000">
                <a:solidFill>
                  <a:srgbClr val="000000"/>
                </a:solidFill>
              </a:rPr>
              <a:t>Length, numbers, special characters, uppercase, lowercase etc</a:t>
            </a:r>
          </a:p>
          <a:p>
            <a:pPr lvl="1">
              <a:defRPr/>
            </a:pPr>
            <a:r>
              <a:rPr lang="en-AU" sz="2000">
                <a:solidFill>
                  <a:srgbClr val="000000"/>
                </a:solidFill>
              </a:rPr>
              <a:t>Note recommendations made by NIST 800-63B which abandons the use of special characters and numbers and upper lowercase restrictions instead uses long pass phrases that are memorable </a:t>
            </a:r>
          </a:p>
          <a:p>
            <a:pPr lvl="2">
              <a:defRPr/>
            </a:pPr>
            <a:endParaRPr lang="en-AU">
              <a:solidFill>
                <a:srgbClr val="000000"/>
              </a:solidFill>
            </a:endParaRPr>
          </a:p>
          <a:p>
            <a:pPr lvl="1">
              <a:defRPr/>
            </a:pPr>
            <a:endParaRPr lang="en-AU" sz="2000">
              <a:solidFill>
                <a:srgbClr val="000000"/>
              </a:solidFill>
            </a:endParaRPr>
          </a:p>
          <a:p>
            <a:pPr>
              <a:defRPr/>
            </a:pPr>
            <a:endParaRPr lang="en-AU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27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0807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Cryptography’s Role in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8" y="1388962"/>
            <a:ext cx="10695432" cy="5139160"/>
          </a:xfrm>
        </p:spPr>
        <p:txBody>
          <a:bodyPr>
            <a:normAutofit/>
          </a:bodyPr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Copy data from disk storage for remote analysis</a:t>
            </a:r>
          </a:p>
          <a:p>
            <a:pPr lvl="1"/>
            <a:r>
              <a:rPr lang="en-US" dirty="0"/>
              <a:t>Passively listen (only) on broadcast channels (such as wired-Ethernet and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Aggressively monitor traffic though intermediate routers or workstations (situated anywhere on a message's path)</a:t>
            </a:r>
          </a:p>
          <a:p>
            <a:pPr lvl="1"/>
            <a:r>
              <a:rPr lang="en-US" dirty="0"/>
              <a:t>Actively replay, modify or insert their own messages into the message stream. 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User encryption of files/System encryption of disk</a:t>
            </a:r>
          </a:p>
          <a:p>
            <a:pPr lvl="1"/>
            <a:r>
              <a:rPr lang="en-US" dirty="0"/>
              <a:t>Datalink and Network layers: in switches and routers (e.g. VPNs)</a:t>
            </a:r>
          </a:p>
          <a:p>
            <a:pPr lvl="1"/>
            <a:r>
              <a:rPr lang="en-US" dirty="0"/>
              <a:t>Session Layer: with end-to-end data conversion (e.g. SSL)</a:t>
            </a:r>
          </a:p>
          <a:p>
            <a:pPr lvl="1"/>
            <a:r>
              <a:rPr lang="en-US" dirty="0"/>
              <a:t>Application Layer: in programs such as email agents (e.g. PGP).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6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807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Cryptographic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168" y="1388962"/>
            <a:ext cx="10485120" cy="51391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Encryption takes plaintext and converts into </a:t>
            </a:r>
            <a:r>
              <a:rPr lang="en-US" dirty="0" err="1"/>
              <a:t>ciphertext</a:t>
            </a:r>
            <a:endParaRPr lang="en-US" dirty="0"/>
          </a:p>
          <a:p>
            <a:r>
              <a:rPr lang="en-US" dirty="0"/>
              <a:t>Decryption reverses this process</a:t>
            </a:r>
          </a:p>
          <a:p>
            <a:r>
              <a:rPr lang="en-US" dirty="0"/>
              <a:t>Encryption usually involves a key of a specific bit length</a:t>
            </a:r>
          </a:p>
          <a:p>
            <a:pPr lvl="1"/>
            <a:r>
              <a:rPr lang="en-US" dirty="0"/>
              <a:t>ATM Pin 4 digits = 14 bits (10,000 options)</a:t>
            </a:r>
          </a:p>
          <a:p>
            <a:pPr lvl="1"/>
            <a:r>
              <a:rPr lang="en-US" dirty="0"/>
              <a:t>8 char password = 56 bits (2</a:t>
            </a:r>
            <a:r>
              <a:rPr lang="en-US" baseline="30000" dirty="0"/>
              <a:t>56 </a:t>
            </a:r>
            <a:r>
              <a:rPr lang="en-US" dirty="0"/>
              <a:t>options if binary, otherwise depends on combinations of characters allowed)</a:t>
            </a:r>
          </a:p>
          <a:p>
            <a:pPr lvl="1"/>
            <a:r>
              <a:rPr lang="en-US" dirty="0"/>
              <a:t>MD5 hashed password = 128 bits</a:t>
            </a:r>
          </a:p>
          <a:p>
            <a:r>
              <a:rPr lang="en-US" dirty="0"/>
              <a:t>Symmetric encryption: encryption where the same key is used for encryption and decryption (e.g. AES)</a:t>
            </a:r>
          </a:p>
          <a:p>
            <a:r>
              <a:rPr lang="en-US" dirty="0"/>
              <a:t>Public key cryptography: </a:t>
            </a:r>
            <a:r>
              <a:rPr lang="en-US" dirty="0" err="1"/>
              <a:t>Assymmetric</a:t>
            </a:r>
            <a:r>
              <a:rPr lang="en-US" dirty="0"/>
              <a:t> cryptography (e.g. PGP)</a:t>
            </a:r>
          </a:p>
          <a:p>
            <a:pPr lvl="1"/>
            <a:r>
              <a:rPr lang="en-US" dirty="0"/>
              <a:t>public key can be used to encrypt and check signatures</a:t>
            </a:r>
          </a:p>
          <a:p>
            <a:pPr lvl="1"/>
            <a:r>
              <a:rPr lang="en-US" dirty="0"/>
              <a:t>private key is used to decrypt and sign </a:t>
            </a:r>
          </a:p>
          <a:p>
            <a:r>
              <a:rPr lang="en-US" dirty="0"/>
              <a:t>Hash: a ”fingerprint” of a piece of text that will show if it has been altered</a:t>
            </a:r>
          </a:p>
          <a:p>
            <a:r>
              <a:rPr lang="en-US" dirty="0"/>
              <a:t>HMAC: aka ”keyed hash”</a:t>
            </a:r>
          </a:p>
          <a:p>
            <a:r>
              <a:rPr lang="en-US" dirty="0"/>
              <a:t>Digital Signature: a “fingerprint” that is produced with a private key of a public/private key pair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4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835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Simple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388962"/>
            <a:ext cx="10512552" cy="5139160"/>
          </a:xfrm>
        </p:spPr>
        <p:txBody>
          <a:bodyPr>
            <a:normAutofit/>
          </a:bodyPr>
          <a:lstStyle/>
          <a:p>
            <a:r>
              <a:rPr lang="en-US" dirty="0"/>
              <a:t>Simple Substitution</a:t>
            </a:r>
          </a:p>
          <a:p>
            <a:pPr lvl="1"/>
            <a:r>
              <a:rPr lang="en-US" dirty="0"/>
              <a:t>Caesar Cipher (shift cipher or ROT3)</a:t>
            </a: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PT 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abcdefghijklmnopqrstuvwxyz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CT : DEFGHIJKLMNOPQRSTUVWXYZABC </a:t>
            </a:r>
          </a:p>
          <a:p>
            <a:r>
              <a:rPr lang="en-US" dirty="0" err="1"/>
              <a:t>Monoalphabetic</a:t>
            </a:r>
            <a:r>
              <a:rPr lang="en-US" dirty="0"/>
              <a:t> Substitution</a:t>
            </a:r>
          </a:p>
          <a:p>
            <a:pPr lvl="1"/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PT :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abcdefghijklmnopqrstuvwxyz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CT : QWERTYUIOPASDFGHJKLZXCVBNM </a:t>
            </a:r>
          </a:p>
          <a:p>
            <a:pPr lvl="1"/>
            <a:r>
              <a:rPr lang="en-US" dirty="0"/>
              <a:t>26! = 4x1026 possible keys.</a:t>
            </a:r>
          </a:p>
          <a:p>
            <a:r>
              <a:rPr lang="en-US" dirty="0"/>
              <a:t>One-time pad</a:t>
            </a:r>
          </a:p>
          <a:p>
            <a:pPr lvl="1"/>
            <a:r>
              <a:rPr lang="en-US" dirty="0"/>
              <a:t>Theoretically unbreakable if the pad is generated randomly</a:t>
            </a:r>
          </a:p>
          <a:p>
            <a:pPr lvl="1"/>
            <a:r>
              <a:rPr lang="en-US" dirty="0"/>
              <a:t>substitution of each letter of plaintext with a letter from the one-time 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8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93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Symmetric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88962"/>
            <a:ext cx="10216896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Symmetric ciphers use the same key for encryption and decryption</a:t>
            </a:r>
          </a:p>
          <a:p>
            <a:r>
              <a:rPr lang="en-US" dirty="0"/>
              <a:t>Data Encryption Standard (DES) </a:t>
            </a:r>
          </a:p>
          <a:p>
            <a:pPr lvl="1"/>
            <a:r>
              <a:rPr lang="en-US" dirty="0"/>
              <a:t>developed in early 1970s by IBM</a:t>
            </a:r>
          </a:p>
          <a:p>
            <a:pPr lvl="1"/>
            <a:r>
              <a:rPr lang="en-US" dirty="0"/>
              <a:t>56 bit key size</a:t>
            </a:r>
          </a:p>
          <a:p>
            <a:pPr lvl="1"/>
            <a:r>
              <a:rPr lang="en-US" dirty="0"/>
              <a:t>Block cipher</a:t>
            </a:r>
          </a:p>
          <a:p>
            <a:pPr lvl="1"/>
            <a:r>
              <a:rPr lang="en-US" dirty="0"/>
              <a:t>Can be broken easily</a:t>
            </a:r>
          </a:p>
          <a:p>
            <a:pPr lvl="1"/>
            <a:r>
              <a:rPr lang="en-US" dirty="0"/>
              <a:t>Suspicion that the NSA interfered with the design</a:t>
            </a:r>
          </a:p>
          <a:p>
            <a:r>
              <a:rPr lang="en-US" dirty="0"/>
              <a:t>Triple DES (3DES)</a:t>
            </a:r>
          </a:p>
          <a:p>
            <a:pPr lvl="1"/>
            <a:r>
              <a:rPr lang="en-US" dirty="0"/>
              <a:t>Repeats DES 3 times on each block</a:t>
            </a:r>
          </a:p>
          <a:p>
            <a:pPr lvl="1"/>
            <a:r>
              <a:rPr lang="en-US" dirty="0"/>
              <a:t>3 keys so total key length 168 bits</a:t>
            </a:r>
          </a:p>
          <a:p>
            <a:r>
              <a:rPr lang="en-US" dirty="0"/>
              <a:t>Advanced Encryption Standard</a:t>
            </a:r>
          </a:p>
          <a:p>
            <a:pPr lvl="1"/>
            <a:r>
              <a:rPr lang="en-US" dirty="0"/>
              <a:t>Current standard for symmetric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47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" y="3193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AES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28" y="1388962"/>
            <a:ext cx="10814304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keys are 128, 192 or 256 bits</a:t>
            </a:r>
          </a:p>
          <a:p>
            <a:r>
              <a:rPr lang="en-US" dirty="0"/>
              <a:t>Operates on a substitution-permutation network</a:t>
            </a:r>
          </a:p>
          <a:p>
            <a:r>
              <a:rPr lang="en-US" dirty="0"/>
              <a:t>Data is operated on in 4 x 4 matrix known as the ”state”</a:t>
            </a:r>
          </a:p>
          <a:p>
            <a:r>
              <a:rPr lang="en-US" dirty="0" err="1"/>
              <a:t>KeyExpansions</a:t>
            </a:r>
            <a:r>
              <a:rPr lang="en-US" dirty="0"/>
              <a:t>: round keys are derived from the primary key</a:t>
            </a:r>
          </a:p>
          <a:p>
            <a:r>
              <a:rPr lang="en-US" dirty="0"/>
              <a:t>Rounds</a:t>
            </a:r>
          </a:p>
          <a:p>
            <a:pPr lvl="1"/>
            <a:r>
              <a:rPr lang="en-US" dirty="0" err="1"/>
              <a:t>SubBytes</a:t>
            </a:r>
            <a:r>
              <a:rPr lang="en-US" dirty="0"/>
              <a:t>: each byte is replaced with another from a lookup table</a:t>
            </a:r>
          </a:p>
          <a:p>
            <a:pPr lvl="1"/>
            <a:r>
              <a:rPr lang="en-US" dirty="0" err="1"/>
              <a:t>ShiftRows</a:t>
            </a:r>
            <a:r>
              <a:rPr lang="en-US" dirty="0"/>
              <a:t>: last 3 rows of state are shifted a number of steps</a:t>
            </a:r>
          </a:p>
          <a:p>
            <a:pPr lvl="1"/>
            <a:r>
              <a:rPr lang="en-US" dirty="0" err="1"/>
              <a:t>MixColumns</a:t>
            </a:r>
            <a:r>
              <a:rPr lang="en-US" dirty="0"/>
              <a:t>: combining of 4 bytes in each column</a:t>
            </a:r>
          </a:p>
          <a:p>
            <a:pPr lvl="1"/>
            <a:r>
              <a:rPr lang="en-US" dirty="0" err="1"/>
              <a:t>AddRoundKey</a:t>
            </a:r>
            <a:endParaRPr lang="en-US" dirty="0"/>
          </a:p>
          <a:p>
            <a:pPr lvl="1"/>
            <a:r>
              <a:rPr lang="en-US" dirty="0"/>
              <a:t>(Final round drops the </a:t>
            </a:r>
            <a:r>
              <a:rPr lang="en-US" dirty="0" err="1"/>
              <a:t>MixColumns</a:t>
            </a:r>
            <a:r>
              <a:rPr lang="en-US" dirty="0"/>
              <a:t>)</a:t>
            </a:r>
          </a:p>
          <a:p>
            <a:r>
              <a:rPr lang="en-US" dirty="0"/>
              <a:t>Best explanation of AES: </a:t>
            </a:r>
            <a:r>
              <a:rPr lang="en-US" dirty="0">
                <a:hlinkClick r:id="rId3"/>
              </a:rPr>
              <a:t>http://www.moserware.com/2009/09/stick-figure-guide-to-advanced.html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57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5835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388962"/>
            <a:ext cx="10728960" cy="51391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Exchanging symmetric keys is still a problem today in software especially</a:t>
            </a:r>
          </a:p>
          <a:p>
            <a:r>
              <a:rPr lang="en-US" dirty="0" err="1"/>
              <a:t>Diffie</a:t>
            </a:r>
            <a:r>
              <a:rPr lang="en-US" dirty="0"/>
              <a:t>-Hellman Key Exchange</a:t>
            </a:r>
          </a:p>
          <a:p>
            <a:pPr>
              <a:buFont typeface="+mj-lt"/>
              <a:buAutoNum type="arabicPeriod"/>
            </a:pPr>
            <a:r>
              <a:rPr lang="en-US" dirty="0"/>
              <a:t>Alice chooses 2 prime numbers </a:t>
            </a:r>
            <a:r>
              <a:rPr lang="en-US" b="1" dirty="0"/>
              <a:t>g</a:t>
            </a:r>
            <a:r>
              <a:rPr lang="en-US" dirty="0"/>
              <a:t> and </a:t>
            </a:r>
            <a:r>
              <a:rPr lang="en-US" b="1" dirty="0"/>
              <a:t>p</a:t>
            </a:r>
            <a:r>
              <a:rPr lang="en-US" dirty="0"/>
              <a:t> and tells Bob what they are.</a:t>
            </a:r>
          </a:p>
          <a:p>
            <a:pPr>
              <a:buFont typeface="+mj-lt"/>
              <a:buAutoNum type="arabicPeriod"/>
            </a:pPr>
            <a:r>
              <a:rPr lang="en-US" dirty="0"/>
              <a:t>Bob picks a secret number (</a:t>
            </a:r>
            <a:r>
              <a:rPr lang="en-US" b="1" dirty="0"/>
              <a:t>a</a:t>
            </a:r>
            <a:r>
              <a:rPr lang="en-US" dirty="0"/>
              <a:t>), and computes </a:t>
            </a:r>
            <a:r>
              <a:rPr lang="en-US" b="1" dirty="0" err="1"/>
              <a:t>g</a:t>
            </a:r>
            <a:r>
              <a:rPr lang="en-US" b="1" baseline="30000" dirty="0" err="1"/>
              <a:t>a</a:t>
            </a:r>
            <a:r>
              <a:rPr lang="en-US" dirty="0"/>
              <a:t> </a:t>
            </a:r>
            <a:r>
              <a:rPr lang="en-US" i="1" dirty="0"/>
              <a:t>mod</a:t>
            </a:r>
            <a:r>
              <a:rPr lang="en-US" dirty="0"/>
              <a:t> </a:t>
            </a:r>
            <a:r>
              <a:rPr lang="en-US" b="1" dirty="0"/>
              <a:t>p </a:t>
            </a:r>
            <a:r>
              <a:rPr lang="en-US" dirty="0"/>
              <a:t>and sends that result (</a:t>
            </a:r>
            <a:r>
              <a:rPr lang="en-US" b="1" dirty="0"/>
              <a:t>A</a:t>
            </a:r>
            <a:r>
              <a:rPr lang="en-US" dirty="0"/>
              <a:t>) back to Alice</a:t>
            </a:r>
          </a:p>
          <a:p>
            <a:pPr>
              <a:buFont typeface="+mj-lt"/>
              <a:buAutoNum type="arabicPeriod"/>
            </a:pPr>
            <a:r>
              <a:rPr lang="en-US" dirty="0"/>
              <a:t>Alice picks a secret number (</a:t>
            </a:r>
            <a:r>
              <a:rPr lang="en-US" b="1" dirty="0"/>
              <a:t>b</a:t>
            </a:r>
            <a:r>
              <a:rPr lang="en-US" dirty="0"/>
              <a:t>), and computes </a:t>
            </a:r>
            <a:r>
              <a:rPr lang="en-US" b="1" dirty="0" err="1"/>
              <a:t>g</a:t>
            </a:r>
            <a:r>
              <a:rPr lang="en-US" b="1" baseline="30000" dirty="0" err="1"/>
              <a:t>b</a:t>
            </a:r>
            <a:r>
              <a:rPr lang="en-US" dirty="0"/>
              <a:t> </a:t>
            </a:r>
            <a:r>
              <a:rPr lang="en-US" i="1" dirty="0"/>
              <a:t>mod</a:t>
            </a:r>
            <a:r>
              <a:rPr lang="en-US" dirty="0"/>
              <a:t> </a:t>
            </a:r>
            <a:r>
              <a:rPr lang="en-US" b="1" dirty="0"/>
              <a:t>p </a:t>
            </a:r>
            <a:r>
              <a:rPr lang="en-US" dirty="0"/>
              <a:t>and sends that result (</a:t>
            </a:r>
            <a:r>
              <a:rPr lang="en-US" b="1" dirty="0"/>
              <a:t>B</a:t>
            </a:r>
            <a:r>
              <a:rPr lang="en-US" dirty="0"/>
              <a:t>) back to Bob</a:t>
            </a:r>
          </a:p>
          <a:p>
            <a:pPr>
              <a:buFont typeface="+mj-lt"/>
              <a:buAutoNum type="arabicPeriod"/>
            </a:pPr>
            <a:r>
              <a:rPr lang="en-US" dirty="0"/>
              <a:t>Bob takes B and does same operation with </a:t>
            </a:r>
            <a:r>
              <a:rPr lang="en-US" i="1" dirty="0"/>
              <a:t>it</a:t>
            </a:r>
            <a:r>
              <a:rPr lang="en-US" dirty="0"/>
              <a:t>.  </a:t>
            </a:r>
            <a:r>
              <a:rPr lang="en-US" b="1" dirty="0"/>
              <a:t>B</a:t>
            </a:r>
            <a:r>
              <a:rPr lang="en-US" b="1" baseline="30000" dirty="0"/>
              <a:t>a</a:t>
            </a:r>
            <a:r>
              <a:rPr lang="en-US" dirty="0"/>
              <a:t> </a:t>
            </a:r>
            <a:r>
              <a:rPr lang="en-US" i="1" dirty="0"/>
              <a:t>mod </a:t>
            </a:r>
            <a:r>
              <a:rPr lang="en-US" b="1" dirty="0"/>
              <a:t>p</a:t>
            </a:r>
            <a:r>
              <a:rPr lang="en-US" dirty="0"/>
              <a:t>. </a:t>
            </a:r>
          </a:p>
          <a:p>
            <a:pPr>
              <a:buFont typeface="+mj-lt"/>
              <a:buAutoNum type="arabicPeriod"/>
            </a:pPr>
            <a:r>
              <a:rPr lang="en-US" dirty="0"/>
              <a:t>Alice takes A and does the same operation with it.  </a:t>
            </a:r>
            <a:r>
              <a:rPr lang="en-US" b="1" dirty="0"/>
              <a:t>A</a:t>
            </a:r>
            <a:r>
              <a:rPr lang="en-US" b="1" baseline="30000" dirty="0"/>
              <a:t>b</a:t>
            </a:r>
            <a:r>
              <a:rPr lang="en-US" dirty="0"/>
              <a:t> </a:t>
            </a:r>
            <a:r>
              <a:rPr lang="en-US" i="1" dirty="0"/>
              <a:t>mod</a:t>
            </a:r>
            <a:r>
              <a:rPr lang="en-US" dirty="0"/>
              <a:t> </a:t>
            </a:r>
            <a:r>
              <a:rPr lang="en-US" b="1" dirty="0"/>
              <a:t>p</a:t>
            </a:r>
            <a:r>
              <a:rPr lang="en-US" dirty="0"/>
              <a:t>.</a:t>
            </a:r>
          </a:p>
          <a:p>
            <a:r>
              <a:rPr lang="en-US" dirty="0"/>
              <a:t>The numbers resulting from 4 and 5 are the same!</a:t>
            </a:r>
          </a:p>
          <a:p>
            <a:r>
              <a:rPr lang="en-US" dirty="0"/>
              <a:t>This session key can be used to encrypt private key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52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42929</TotalTime>
  <Words>2529</Words>
  <Application>Microsoft Office PowerPoint</Application>
  <PresentationFormat>Widescreen</PresentationFormat>
  <Paragraphs>371</Paragraphs>
  <Slides>39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AWS Identity Access Management</vt:lpstr>
      <vt:lpstr>Identify, Authentication, Authorisation and Security</vt:lpstr>
      <vt:lpstr>ISO/OSI Security Architecture X.800</vt:lpstr>
      <vt:lpstr>Cryptography’s Role in Networking</vt:lpstr>
      <vt:lpstr>Cryptographic Terminology</vt:lpstr>
      <vt:lpstr>Simple Ciphers</vt:lpstr>
      <vt:lpstr>Symmetric Cryptography</vt:lpstr>
      <vt:lpstr>AES</vt:lpstr>
      <vt:lpstr>Key Exchange</vt:lpstr>
      <vt:lpstr>DH Key Exchange Worked Example</vt:lpstr>
      <vt:lpstr>Public Key Cryptography</vt:lpstr>
      <vt:lpstr>RSA</vt:lpstr>
      <vt:lpstr>RSA Encryption/Decryption</vt:lpstr>
      <vt:lpstr>Cryptographic Hash Functions</vt:lpstr>
      <vt:lpstr>Other types of hashing functions</vt:lpstr>
      <vt:lpstr>Digital Certificates</vt:lpstr>
      <vt:lpstr>X.509 Format</vt:lpstr>
      <vt:lpstr>Certificate Path Validation</vt:lpstr>
      <vt:lpstr>Trusting a certificate</vt:lpstr>
      <vt:lpstr>Certificate Revocation Lists</vt:lpstr>
      <vt:lpstr>Authentication Types</vt:lpstr>
      <vt:lpstr>SAML SSO</vt:lpstr>
      <vt:lpstr>AWS Identity and Access Management</vt:lpstr>
      <vt:lpstr>AWS IAM Identity and Access Management</vt:lpstr>
      <vt:lpstr>What is a user</vt:lpstr>
      <vt:lpstr>Groups</vt:lpstr>
      <vt:lpstr>Role</vt:lpstr>
      <vt:lpstr>Permissions (Authorization)</vt:lpstr>
      <vt:lpstr>IAM Policy Types</vt:lpstr>
      <vt:lpstr>Policies Format</vt:lpstr>
      <vt:lpstr>Example Bucket Policy</vt:lpstr>
      <vt:lpstr>Key Management Service</vt:lpstr>
      <vt:lpstr>Create a key (console)</vt:lpstr>
      <vt:lpstr>S3 Encryption with KMS</vt:lpstr>
      <vt:lpstr>AWS Console</vt:lpstr>
      <vt:lpstr>Amazon Cognito</vt:lpstr>
      <vt:lpstr>PowerPoint Presentation</vt:lpstr>
      <vt:lpstr>Amazon Cognito</vt:lpstr>
      <vt:lpstr>Username and Password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Anwarul Patwary</cp:lastModifiedBy>
  <cp:revision>4096</cp:revision>
  <dcterms:created xsi:type="dcterms:W3CDTF">1999-05-23T11:18:07Z</dcterms:created>
  <dcterms:modified xsi:type="dcterms:W3CDTF">2022-08-20T15:54:54Z</dcterms:modified>
  <cp:category>Lecture</cp:category>
</cp:coreProperties>
</file>