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Questrial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10710603">
            <a:off x="13944206" y="4754673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3" y="7659105"/>
                </a:lnTo>
                <a:lnTo>
                  <a:pt x="5779143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659014">
            <a:off x="-1608015" y="-2626550"/>
            <a:ext cx="5779143" cy="7659105"/>
          </a:xfrm>
          <a:custGeom>
            <a:avLst/>
            <a:gdLst/>
            <a:ahLst/>
            <a:cxnLst/>
            <a:rect r="r" b="b" t="t" l="l"/>
            <a:pathLst>
              <a:path h="7659105" w="5779143">
                <a:moveTo>
                  <a:pt x="0" y="7659105"/>
                </a:moveTo>
                <a:lnTo>
                  <a:pt x="5779142" y="7659105"/>
                </a:lnTo>
                <a:lnTo>
                  <a:pt x="5779142" y="0"/>
                </a:lnTo>
                <a:lnTo>
                  <a:pt x="0" y="0"/>
                </a:lnTo>
                <a:lnTo>
                  <a:pt x="0" y="765910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4150" y="1656589"/>
            <a:ext cx="13399700" cy="432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5"/>
              </a:lnSpc>
            </a:pPr>
            <a:r>
              <a:rPr lang="en-US" sz="9328" spc="923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ATIVIDADE  TÉCNICA - ANALISTA DE INFRAESTRUTURA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4150" y="6123634"/>
            <a:ext cx="13399700" cy="72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Candidato: José Bezerra</a:t>
            </a:r>
          </a:p>
          <a:p>
            <a:pPr algn="ctr">
              <a:lnSpc>
                <a:spcPts val="2700"/>
              </a:lnSpc>
            </a:pPr>
            <a:r>
              <a:rPr lang="en-US" sz="3000" spc="29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Repositório: https://github.com/JoJoseB/projeto-esig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7785" y="2557238"/>
            <a:ext cx="3737388" cy="6438444"/>
            <a:chOff x="0" y="0"/>
            <a:chExt cx="984333" cy="1695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09465" y="2557238"/>
            <a:ext cx="3737388" cy="6438444"/>
            <a:chOff x="0" y="0"/>
            <a:chExt cx="984333" cy="1695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41146" y="2557238"/>
            <a:ext cx="3737388" cy="6438444"/>
            <a:chOff x="0" y="0"/>
            <a:chExt cx="984333" cy="1695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72827" y="2557238"/>
            <a:ext cx="3737388" cy="6438444"/>
            <a:chOff x="0" y="0"/>
            <a:chExt cx="984333" cy="16957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0695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32376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5954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99532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6141" y="4651620"/>
            <a:ext cx="3240676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Implante o Prometheus no cluster Kubernetes.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57822" y="4651620"/>
            <a:ext cx="324067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Configure  o  Prometheus  para  coletar  métricas  da  aplicação  utilizando  o </a:t>
            </a:r>
          </a:p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endpoint Jolokia.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47987" y="1232781"/>
            <a:ext cx="10792026" cy="88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800" spc="57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OBJETIVOS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89502" y="4651620"/>
            <a:ext cx="324067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Implante o Node Exporter para coletar métricas dos nós do cluster.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21183" y="4651620"/>
            <a:ext cx="324067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Garanta que as métricas coletadas estejam acessíveis no Prometheus.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692136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823817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9955498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4087178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46787" y="4292993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3571990"/>
            <a:ext cx="8255726" cy="5913164"/>
          </a:xfrm>
          <a:custGeom>
            <a:avLst/>
            <a:gdLst/>
            <a:ahLst/>
            <a:cxnLst/>
            <a:rect r="r" b="b" t="t" l="l"/>
            <a:pathLst>
              <a:path h="5913164" w="8255726">
                <a:moveTo>
                  <a:pt x="0" y="0"/>
                </a:moveTo>
                <a:lnTo>
                  <a:pt x="8255726" y="0"/>
                </a:lnTo>
                <a:lnTo>
                  <a:pt x="8255726" y="5913164"/>
                </a:lnTo>
                <a:lnTo>
                  <a:pt x="0" y="5913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6787" y="2935677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DESENVOLVIMENTO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489895"/>
            <a:ext cx="5848914" cy="281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Como solicitado, foi implantado e configurado o prometheus colentado métricas do container com Jolokia e o do Node explorer.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Nesse exemplo, estão sendo coletados o IO do disco dos nós e o números de threads sendo utilizadas pelo java nas aplicações no container do Jolokia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10603">
            <a:off x="15350608" y="-1614317"/>
            <a:ext cx="3817383" cy="5059183"/>
          </a:xfrm>
          <a:custGeom>
            <a:avLst/>
            <a:gdLst/>
            <a:ahLst/>
            <a:cxnLst/>
            <a:rect r="r" b="b" t="t" l="l"/>
            <a:pathLst>
              <a:path h="5059183" w="3817383">
                <a:moveTo>
                  <a:pt x="0" y="0"/>
                </a:moveTo>
                <a:lnTo>
                  <a:pt x="3817384" y="0"/>
                </a:lnTo>
                <a:lnTo>
                  <a:pt x="3817384" y="5059183"/>
                </a:lnTo>
                <a:lnTo>
                  <a:pt x="0" y="5059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41271">
            <a:off x="-1651755" y="6757385"/>
            <a:ext cx="5130494" cy="6799449"/>
          </a:xfrm>
          <a:custGeom>
            <a:avLst/>
            <a:gdLst/>
            <a:ahLst/>
            <a:cxnLst/>
            <a:rect r="r" b="b" t="t" l="l"/>
            <a:pathLst>
              <a:path h="6799449" w="5130494">
                <a:moveTo>
                  <a:pt x="0" y="0"/>
                </a:moveTo>
                <a:lnTo>
                  <a:pt x="5130493" y="0"/>
                </a:lnTo>
                <a:lnTo>
                  <a:pt x="5130493" y="6799450"/>
                </a:lnTo>
                <a:lnTo>
                  <a:pt x="0" y="679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18880" y="3884164"/>
            <a:ext cx="1993776" cy="1993776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37964" y="4493380"/>
            <a:ext cx="755608" cy="775344"/>
          </a:xfrm>
          <a:custGeom>
            <a:avLst/>
            <a:gdLst/>
            <a:ahLst/>
            <a:cxnLst/>
            <a:rect r="r" b="b" t="t" l="l"/>
            <a:pathLst>
              <a:path h="775344" w="755608">
                <a:moveTo>
                  <a:pt x="0" y="0"/>
                </a:moveTo>
                <a:lnTo>
                  <a:pt x="755608" y="0"/>
                </a:lnTo>
                <a:lnTo>
                  <a:pt x="755608" y="775344"/>
                </a:lnTo>
                <a:lnTo>
                  <a:pt x="0" y="7753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459437" y="3884164"/>
            <a:ext cx="1993776" cy="199377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E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39158" y="3884164"/>
            <a:ext cx="1993776" cy="199377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E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7285549" y="2681506"/>
            <a:ext cx="3716901" cy="0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878556" y="4423561"/>
            <a:ext cx="914982" cy="914982"/>
          </a:xfrm>
          <a:custGeom>
            <a:avLst/>
            <a:gdLst/>
            <a:ahLst/>
            <a:cxnLst/>
            <a:rect r="r" b="b" t="t" l="l"/>
            <a:pathLst>
              <a:path h="914982" w="914982">
                <a:moveTo>
                  <a:pt x="0" y="0"/>
                </a:moveTo>
                <a:lnTo>
                  <a:pt x="914982" y="0"/>
                </a:lnTo>
                <a:lnTo>
                  <a:pt x="914982" y="914982"/>
                </a:lnTo>
                <a:lnTo>
                  <a:pt x="0" y="914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98834" y="4353742"/>
            <a:ext cx="914982" cy="914982"/>
          </a:xfrm>
          <a:custGeom>
            <a:avLst/>
            <a:gdLst/>
            <a:ahLst/>
            <a:cxnLst/>
            <a:rect r="r" b="b" t="t" l="l"/>
            <a:pathLst>
              <a:path h="914982" w="914982">
                <a:moveTo>
                  <a:pt x="0" y="0"/>
                </a:moveTo>
                <a:lnTo>
                  <a:pt x="914982" y="0"/>
                </a:lnTo>
                <a:lnTo>
                  <a:pt x="914982" y="914982"/>
                </a:lnTo>
                <a:lnTo>
                  <a:pt x="0" y="914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617999"/>
            <a:ext cx="16230600" cy="752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 spc="59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TAREFAS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80886" y="6089412"/>
            <a:ext cx="3869765" cy="150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Criar um contêiner para uma aplicação simples e expor as métricas via Jolokia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05932" y="6089412"/>
            <a:ext cx="2700786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Configurar o Prometheus para coletar métricas via Jolokia e do Node Exporter.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55462" y="6089412"/>
            <a:ext cx="2361170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7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Execute a atividade da Etapa 1 em um cluster kubernetes.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7081">
            <a:off x="8949227" y="5649441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2" y="0"/>
                </a:lnTo>
                <a:lnTo>
                  <a:pt x="10663992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34322">
            <a:off x="-2529068" y="-4689660"/>
            <a:ext cx="12090101" cy="9430279"/>
          </a:xfrm>
          <a:custGeom>
            <a:avLst/>
            <a:gdLst/>
            <a:ahLst/>
            <a:cxnLst/>
            <a:rect r="r" b="b" t="t" l="l"/>
            <a:pathLst>
              <a:path h="9430279" w="12090101">
                <a:moveTo>
                  <a:pt x="0" y="0"/>
                </a:moveTo>
                <a:lnTo>
                  <a:pt x="12090101" y="0"/>
                </a:lnTo>
                <a:lnTo>
                  <a:pt x="12090101" y="9430279"/>
                </a:lnTo>
                <a:lnTo>
                  <a:pt x="0" y="9430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515983" y="4625222"/>
            <a:ext cx="11256034" cy="100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8100" spc="801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TAREFA1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5803791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7785" y="2557238"/>
            <a:ext cx="3737388" cy="6438444"/>
            <a:chOff x="0" y="0"/>
            <a:chExt cx="984333" cy="1695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09465" y="2557238"/>
            <a:ext cx="3737388" cy="6438444"/>
            <a:chOff x="0" y="0"/>
            <a:chExt cx="984333" cy="1695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41146" y="2557238"/>
            <a:ext cx="3737388" cy="6438444"/>
            <a:chOff x="0" y="0"/>
            <a:chExt cx="984333" cy="1695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472827" y="2557238"/>
            <a:ext cx="3737388" cy="6438444"/>
            <a:chOff x="0" y="0"/>
            <a:chExt cx="984333" cy="16957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00695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32376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5954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99532" y="262391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6141" y="4651620"/>
            <a:ext cx="324067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Baixe o arquivo WAR do Jenkins mais recente do site oficial ou de outra fonte </a:t>
            </a:r>
          </a:p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confiável.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57822" y="4651620"/>
            <a:ext cx="3240676" cy="157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Configure um servidor de aplicação local, como JBoss ou Tomcat e Implante o arquivo WAR do Jenkins no servidor configurado.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47987" y="1232781"/>
            <a:ext cx="10792026" cy="88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800" spc="57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OBJETIVOS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89502" y="4651620"/>
            <a:ext cx="3240676" cy="283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Inicie o servidor de aplicação e verifique se o Jenkins está sendo executado corretamente e Acesse a interface web do Jenkins e verifique se é possível fazer login e acessar as configurações básicas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721183" y="4651620"/>
            <a:ext cx="3240676" cy="126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Construa  e  execute  o  contêiner,  garantindo  que  as  métricas  estejam </a:t>
            </a:r>
          </a:p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acessíveis via jolokia.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692136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823817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9955498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4087178" y="429299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46787" y="4292993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35716" y="4115565"/>
            <a:ext cx="9523584" cy="5142735"/>
          </a:xfrm>
          <a:custGeom>
            <a:avLst/>
            <a:gdLst/>
            <a:ahLst/>
            <a:cxnLst/>
            <a:rect r="r" b="b" t="t" l="l"/>
            <a:pathLst>
              <a:path h="5142735" w="9523584">
                <a:moveTo>
                  <a:pt x="0" y="0"/>
                </a:moveTo>
                <a:lnTo>
                  <a:pt x="9523584" y="0"/>
                </a:lnTo>
                <a:lnTo>
                  <a:pt x="9523584" y="5142735"/>
                </a:lnTo>
                <a:lnTo>
                  <a:pt x="0" y="5142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6787" y="2935677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DESENVOLVIMENTO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922730"/>
            <a:ext cx="5848914" cy="457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O repositório inclui um Dockerfile projetado para construir um container Tomcat, que durante o processo de build, o container realiza o download dos arquivos .war do Jenkins e do Jolokia diretamente de seus repositórios oficiais, armazenando-os em /usr/local/tomcat/webapps/ para implantação automática no servidor.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Paralelamente, para viabilizar a coleta de métricas compatíveis com Prometheus, o container configura o JMX Exporter, responsável por coletar dados de MBeans do JMX e expô-los em formato legível através de um endpoint HTTP na porta 9400.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7081">
            <a:off x="8949227" y="5649441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2" y="0"/>
                </a:lnTo>
                <a:lnTo>
                  <a:pt x="10663992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34322">
            <a:off x="-2529068" y="-4689660"/>
            <a:ext cx="12090101" cy="9430279"/>
          </a:xfrm>
          <a:custGeom>
            <a:avLst/>
            <a:gdLst/>
            <a:ahLst/>
            <a:cxnLst/>
            <a:rect r="r" b="b" t="t" l="l"/>
            <a:pathLst>
              <a:path h="9430279" w="12090101">
                <a:moveTo>
                  <a:pt x="0" y="0"/>
                </a:moveTo>
                <a:lnTo>
                  <a:pt x="12090101" y="0"/>
                </a:lnTo>
                <a:lnTo>
                  <a:pt x="12090101" y="9430279"/>
                </a:lnTo>
                <a:lnTo>
                  <a:pt x="0" y="9430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515983" y="4625222"/>
            <a:ext cx="11256034" cy="100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8100" spc="801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TAREFA 2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5803791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75306" y="2696048"/>
            <a:ext cx="3737388" cy="6438444"/>
            <a:chOff x="0" y="0"/>
            <a:chExt cx="984333" cy="16957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75306" y="2696048"/>
            <a:ext cx="3737388" cy="6438444"/>
            <a:chOff x="0" y="0"/>
            <a:chExt cx="984333" cy="1695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4333" cy="1695722"/>
            </a:xfrm>
            <a:custGeom>
              <a:avLst/>
              <a:gdLst/>
              <a:ahLst/>
              <a:cxnLst/>
              <a:rect r="r" b="b" t="t" l="l"/>
              <a:pathLst>
                <a:path h="1695722" w="984333">
                  <a:moveTo>
                    <a:pt x="105645" y="0"/>
                  </a:moveTo>
                  <a:lnTo>
                    <a:pt x="878687" y="0"/>
                  </a:lnTo>
                  <a:cubicBezTo>
                    <a:pt x="937034" y="0"/>
                    <a:pt x="984333" y="47299"/>
                    <a:pt x="984333" y="105645"/>
                  </a:cubicBezTo>
                  <a:lnTo>
                    <a:pt x="984333" y="1590076"/>
                  </a:lnTo>
                  <a:cubicBezTo>
                    <a:pt x="984333" y="1618095"/>
                    <a:pt x="973202" y="1644967"/>
                    <a:pt x="953390" y="1664779"/>
                  </a:cubicBezTo>
                  <a:cubicBezTo>
                    <a:pt x="933578" y="1684591"/>
                    <a:pt x="906706" y="1695722"/>
                    <a:pt x="878687" y="1695722"/>
                  </a:cubicBezTo>
                  <a:lnTo>
                    <a:pt x="105645" y="1695722"/>
                  </a:lnTo>
                  <a:cubicBezTo>
                    <a:pt x="77627" y="1695722"/>
                    <a:pt x="50755" y="1684591"/>
                    <a:pt x="30943" y="1664779"/>
                  </a:cubicBezTo>
                  <a:cubicBezTo>
                    <a:pt x="11130" y="1644967"/>
                    <a:pt x="0" y="1618095"/>
                    <a:pt x="0" y="1590076"/>
                  </a:cubicBezTo>
                  <a:lnTo>
                    <a:pt x="0" y="105645"/>
                  </a:lnTo>
                  <a:cubicBezTo>
                    <a:pt x="0" y="47299"/>
                    <a:pt x="47299" y="0"/>
                    <a:pt x="1056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E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84333" cy="17528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98216" y="276272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98216" y="2762723"/>
            <a:ext cx="3691568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3533CB">
                    <a:alpha val="46667"/>
                  </a:srgbClr>
                </a:solidFill>
                <a:latin typeface="Questrial"/>
                <a:ea typeface="Questrial"/>
                <a:cs typeface="Questrial"/>
                <a:sym typeface="Questrial"/>
              </a:rPr>
              <a:t>01.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23662" y="4790430"/>
            <a:ext cx="3240676" cy="157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Crie  os  manifestos  YAML  necessários  para  implantar  a  aplicação  no </a:t>
            </a:r>
          </a:p>
          <a:p>
            <a:pPr algn="ctr">
              <a:lnSpc>
                <a:spcPts val="2500"/>
              </a:lnSpc>
            </a:pPr>
            <a:r>
              <a:rPr lang="en-US" sz="200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kubernetes, incluindo Deployment e Service.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47987" y="1232781"/>
            <a:ext cx="10792026" cy="881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800" spc="57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OBJETIVOS</a:t>
            </a:r>
          </a:p>
        </p:txBody>
      </p:sp>
      <p:sp>
        <p:nvSpPr>
          <p:cNvPr name="AutoShape 12" id="12"/>
          <p:cNvSpPr/>
          <p:nvPr/>
        </p:nvSpPr>
        <p:spPr>
          <a:xfrm>
            <a:off x="7889657" y="443180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7889657" y="4431803"/>
            <a:ext cx="250868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35346">
            <a:off x="9794235" y="-5348080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3" y="0"/>
                </a:lnTo>
                <a:lnTo>
                  <a:pt x="10663993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353738">
            <a:off x="-5462157" y="4868967"/>
            <a:ext cx="10461728" cy="10836065"/>
          </a:xfrm>
          <a:custGeom>
            <a:avLst/>
            <a:gdLst/>
            <a:ahLst/>
            <a:cxnLst/>
            <a:rect r="r" b="b" t="t" l="l"/>
            <a:pathLst>
              <a:path h="10836065" w="10461728">
                <a:moveTo>
                  <a:pt x="0" y="0"/>
                </a:moveTo>
                <a:lnTo>
                  <a:pt x="10461728" y="0"/>
                </a:lnTo>
                <a:lnTo>
                  <a:pt x="10461728" y="10836066"/>
                </a:lnTo>
                <a:lnTo>
                  <a:pt x="0" y="10836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746787" y="4292993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466068" y="3729936"/>
            <a:ext cx="6732705" cy="5528364"/>
          </a:xfrm>
          <a:custGeom>
            <a:avLst/>
            <a:gdLst/>
            <a:ahLst/>
            <a:cxnLst/>
            <a:rect r="r" b="b" t="t" l="l"/>
            <a:pathLst>
              <a:path h="5528364" w="6732705">
                <a:moveTo>
                  <a:pt x="0" y="0"/>
                </a:moveTo>
                <a:lnTo>
                  <a:pt x="6732705" y="0"/>
                </a:lnTo>
                <a:lnTo>
                  <a:pt x="6732705" y="5528364"/>
                </a:lnTo>
                <a:lnTo>
                  <a:pt x="0" y="5528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46787" y="2935677"/>
            <a:ext cx="7719281" cy="79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6"/>
              </a:lnSpc>
            </a:pPr>
            <a:r>
              <a:rPr lang="en-US" sz="5200" spc="514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DESENVOLVIMENTO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6787" y="4489895"/>
            <a:ext cx="5848914" cy="4378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Foram desenvolvidos todos os arquivos necessários para a implantação do cluster Kubernetes, incluindo os seguintes componentes:</a:t>
            </a:r>
          </a:p>
          <a:p>
            <a:pPr algn="l" marL="431810" indent="-215905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Deployments</a:t>
            </a:r>
          </a:p>
          <a:p>
            <a:pPr algn="l" marL="863621" indent="-287874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Prometheus, Grafana e Jenkins</a:t>
            </a:r>
          </a:p>
          <a:p>
            <a:pPr algn="l" marL="431810" indent="-215905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Service</a:t>
            </a:r>
          </a:p>
          <a:p>
            <a:pPr algn="l" marL="863621" indent="-287874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Prometheus, G</a:t>
            </a: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rafana, Jenkins, Node Exporter</a:t>
            </a:r>
          </a:p>
          <a:p>
            <a:pPr algn="l" marL="431810" indent="-215905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Configmap</a:t>
            </a:r>
          </a:p>
          <a:p>
            <a:pPr algn="l" marL="863621" indent="-287874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Prometheus</a:t>
            </a:r>
          </a:p>
          <a:p>
            <a:pPr algn="l" marL="431810" indent="-215905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Daemonset</a:t>
            </a:r>
          </a:p>
          <a:p>
            <a:pPr algn="l" marL="863621" indent="-287874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494F56"/>
                </a:solidFill>
                <a:latin typeface="Questrial"/>
                <a:ea typeface="Questrial"/>
                <a:cs typeface="Questrial"/>
                <a:sym typeface="Questrial"/>
              </a:rPr>
              <a:t> Node Exporter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07081">
            <a:off x="8949227" y="5649441"/>
            <a:ext cx="10663992" cy="11045566"/>
          </a:xfrm>
          <a:custGeom>
            <a:avLst/>
            <a:gdLst/>
            <a:ahLst/>
            <a:cxnLst/>
            <a:rect r="r" b="b" t="t" l="l"/>
            <a:pathLst>
              <a:path h="11045566" w="10663992">
                <a:moveTo>
                  <a:pt x="0" y="0"/>
                </a:moveTo>
                <a:lnTo>
                  <a:pt x="10663992" y="0"/>
                </a:lnTo>
                <a:lnTo>
                  <a:pt x="10663992" y="11045566"/>
                </a:lnTo>
                <a:lnTo>
                  <a:pt x="0" y="1104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134322">
            <a:off x="-2529068" y="-4689660"/>
            <a:ext cx="12090101" cy="9430279"/>
          </a:xfrm>
          <a:custGeom>
            <a:avLst/>
            <a:gdLst/>
            <a:ahLst/>
            <a:cxnLst/>
            <a:rect r="r" b="b" t="t" l="l"/>
            <a:pathLst>
              <a:path h="9430279" w="12090101">
                <a:moveTo>
                  <a:pt x="0" y="0"/>
                </a:moveTo>
                <a:lnTo>
                  <a:pt x="12090101" y="0"/>
                </a:lnTo>
                <a:lnTo>
                  <a:pt x="12090101" y="9430279"/>
                </a:lnTo>
                <a:lnTo>
                  <a:pt x="0" y="9430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515983" y="4625222"/>
            <a:ext cx="11256034" cy="100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8100" spc="801">
                <a:solidFill>
                  <a:srgbClr val="3533CB"/>
                </a:solidFill>
                <a:latin typeface="Questrial"/>
                <a:ea typeface="Questrial"/>
                <a:cs typeface="Questrial"/>
                <a:sym typeface="Questrial"/>
              </a:rPr>
              <a:t>TAREFA 3</a:t>
            </a:r>
          </a:p>
        </p:txBody>
      </p:sp>
      <p:sp>
        <p:nvSpPr>
          <p:cNvPr name="AutoShape 5" id="5"/>
          <p:cNvSpPr/>
          <p:nvPr/>
        </p:nvSpPr>
        <p:spPr>
          <a:xfrm>
            <a:off x="7285549" y="5803791"/>
            <a:ext cx="3716901" cy="0"/>
          </a:xfrm>
          <a:prstGeom prst="line">
            <a:avLst/>
          </a:prstGeom>
          <a:ln cap="flat" w="38100">
            <a:solidFill>
              <a:srgbClr val="3533C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DAGmmobS9Yo</dc:identifier>
  <dcterms:modified xsi:type="dcterms:W3CDTF">2011-08-01T06:04:30Z</dcterms:modified>
  <cp:revision>1</cp:revision>
  <dc:title>Apresentação Institucional Grátis 16:9 colorido</dc:title>
</cp:coreProperties>
</file>