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5D6C"/>
    <a:srgbClr val="0F2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F25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F8F7-4F47-41AA-8F57-741FCFF80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575CE-6462-42CE-BF8E-F4FD1DDEF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89774-739A-4614-A91F-5F933616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4F359D-22C3-4881-9213-233921492008}" type="datetimeFigureOut">
              <a:rPr lang="en-SG" smtClean="0"/>
              <a:pPr/>
              <a:t>3 Aug 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09E45-242E-4134-8845-7DC8F9EAB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32FE4-8C0B-44CE-8715-B21F4C0F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368A725-42F0-406D-B15C-E5B094DECF8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299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90EE4-F92D-4D8A-8D47-7871223B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FF53A-452D-4502-B742-F9E7BA7DB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FE338-0D48-4793-9C24-EEA8BF23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359D-22C3-4881-9213-233921492008}" type="datetimeFigureOut">
              <a:rPr lang="en-SG" smtClean="0"/>
              <a:t>3 Aug 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143C0-595F-4FA5-ACBA-666154346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984A0-E4A3-4906-85F5-74BE8FB4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A725-42F0-406D-B15C-E5B094DECF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364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77492C-323B-4779-9BE3-038FA4747F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53EE9-32B3-4DF4-B694-33BE63E52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BDE61-6751-4DB0-89CB-46E8609BD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359D-22C3-4881-9213-233921492008}" type="datetimeFigureOut">
              <a:rPr lang="en-SG" smtClean="0"/>
              <a:t>3 Aug 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00FE-B7FA-44E2-B5D4-DA32E7C95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A16AC-E715-4C70-BF3C-2E11978A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A725-42F0-406D-B15C-E5B094DECF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3168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C7CF-8935-4947-9382-7A7AA4A7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9DD54-BAE2-471C-B55D-EBD4304A3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D7557-BD56-47FF-8FAB-234B48C0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359D-22C3-4881-9213-233921492008}" type="datetimeFigureOut">
              <a:rPr lang="en-SG" smtClean="0"/>
              <a:t>3 Aug 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95EB5-9B86-4FDF-A4AA-F9E9768CF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E604-3541-48FF-AB0C-484C1FE1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A725-42F0-406D-B15C-E5B094DECF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564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6F62-1671-4394-97E7-B633A5EBA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61151-C035-4D05-885B-1FDD954BA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172B1-05D9-4B04-ADF5-7FF802973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359D-22C3-4881-9213-233921492008}" type="datetimeFigureOut">
              <a:rPr lang="en-SG" smtClean="0"/>
              <a:t>3 Aug 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E1087-C784-4E4C-886F-D6BCDE4B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2DC40-CEC4-459D-9B47-E92DAB64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A725-42F0-406D-B15C-E5B094DECF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641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E3DE9-A526-4265-9433-5603B430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E924F-C459-450F-A29D-61893ED4C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13A62-E57D-460E-9255-E7AA0F675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351DE-4AAC-4333-9F4C-686837B6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359D-22C3-4881-9213-233921492008}" type="datetimeFigureOut">
              <a:rPr lang="en-SG" smtClean="0"/>
              <a:t>3 Aug 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2D422-2EB6-4FA2-BBFF-70E6F2F5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4C28-0A55-464F-A2EC-1CDF1404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A725-42F0-406D-B15C-E5B094DECF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414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48C9B-A56A-4A7C-8F2C-B9DA249C4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BDD49-D0AD-4A2B-9F79-7095EA7CF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DF3D5-ACBB-4B8F-8F7B-0D6BCED70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10014-B07B-4495-A06E-44981A393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78D01-9690-48F9-A65F-BEAA2F230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EFB8DF-A780-4641-A360-0492A8F2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359D-22C3-4881-9213-233921492008}" type="datetimeFigureOut">
              <a:rPr lang="en-SG" smtClean="0"/>
              <a:t>3 Aug 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3672FD-7CCE-4C51-ADE5-61E53D67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A9B41-6799-4518-A457-523A287E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A725-42F0-406D-B15C-E5B094DECF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118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F25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0EC1-C231-4955-9100-1350FA9D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73A3F-E3D4-4BE0-A3ED-5679EF61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4F359D-22C3-4881-9213-233921492008}" type="datetimeFigureOut">
              <a:rPr lang="en-SG" smtClean="0"/>
              <a:pPr/>
              <a:t>3 Aug 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428B2-2951-43D4-A4A8-9505D8036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B733A-91BD-460E-BE53-CF0F431D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368A725-42F0-406D-B15C-E5B094DECF8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898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871898-C863-4FC5-94A3-E2B5EC66E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359D-22C3-4881-9213-233921492008}" type="datetimeFigureOut">
              <a:rPr lang="en-SG" smtClean="0"/>
              <a:t>3 Aug 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34443E-B732-4D27-AC59-8F26893D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8AE2A-F97F-4031-86B5-B820287F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A725-42F0-406D-B15C-E5B094DECF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818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23D2-455B-47BA-B79D-732C0CE5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19171-DDC8-4E88-83DF-A883D25AD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CC89F-E9E7-4BD1-9A42-FEB75A19F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7A6E3-3151-4D97-987F-3989C2B1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359D-22C3-4881-9213-233921492008}" type="datetimeFigureOut">
              <a:rPr lang="en-SG" smtClean="0"/>
              <a:t>3 Aug 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11815-2773-4DD5-A238-A0324BCA2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8E0BC-C74A-43E6-9A75-801AAFFD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A725-42F0-406D-B15C-E5B094DECF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127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9C2-D1B8-4B72-8CE0-24797883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03EA0C-53EE-415A-84A4-625208422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A1FA1-3974-4781-AA19-F890AF4AD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5E704-13E2-474B-8E01-A9546EDF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359D-22C3-4881-9213-233921492008}" type="datetimeFigureOut">
              <a:rPr lang="en-SG" smtClean="0"/>
              <a:t>3 Aug 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9A104-1B8B-421E-9109-4A01039E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078B5-BC2F-4461-A395-7B998D7C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A725-42F0-406D-B15C-E5B094DECF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114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FF3F9E-79B3-48D1-8065-3FEE4DCD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42C64-972D-4E00-81DE-6E92B21A7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D468F-A635-4DBC-9C4A-C04D823BC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F359D-22C3-4881-9213-233921492008}" type="datetimeFigureOut">
              <a:rPr lang="en-SG" smtClean="0"/>
              <a:t>3 Aug 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C95AF-F329-41AC-B256-84D4499E9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CFC0A-23A9-4EF1-9FD3-22985A84D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8A725-42F0-406D-B15C-E5B094DECF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673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5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4A0814E-062A-407E-81EB-BA4236EFD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5830709" y="3872973"/>
            <a:ext cx="605088" cy="340362"/>
          </a:xfrm>
          <a:prstGeom prst="rect">
            <a:avLst/>
          </a:prstGeom>
        </p:spPr>
      </p:pic>
      <p:sp>
        <p:nvSpPr>
          <p:cNvPr id="11" name="Subtitle 10">
            <a:extLst>
              <a:ext uri="{FF2B5EF4-FFF2-40B4-BE49-F238E27FC236}">
                <a16:creationId xmlns:a16="http://schemas.microsoft.com/office/drawing/2014/main" id="{C44B5DB2-0AE9-43DE-A617-A7674D91D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27"/>
            <a:ext cx="9218507" cy="576147"/>
          </a:xfrm>
        </p:spPr>
        <p:txBody>
          <a:bodyPr>
            <a:noAutofit/>
          </a:bodyPr>
          <a:lstStyle/>
          <a:p>
            <a:r>
              <a:rPr lang="en-SG" sz="4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SEVENTISE</a:t>
            </a:r>
          </a:p>
        </p:txBody>
      </p:sp>
    </p:spTree>
    <p:extLst>
      <p:ext uri="{BB962C8B-B14F-4D97-AF65-F5344CB8AC3E}">
        <p14:creationId xmlns:p14="http://schemas.microsoft.com/office/powerpoint/2010/main" val="302819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D00D0734-3D4E-4518-9B49-0F428C371F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30BEBC-A653-4BCA-A463-D5BB9351CBF1}"/>
              </a:ext>
            </a:extLst>
          </p:cNvPr>
          <p:cNvSpPr txBox="1"/>
          <p:nvPr/>
        </p:nvSpPr>
        <p:spPr>
          <a:xfrm>
            <a:off x="9062720" y="1523999"/>
            <a:ext cx="2797387" cy="584775"/>
          </a:xfrm>
          <a:prstGeom prst="rect">
            <a:avLst/>
          </a:prstGeom>
          <a:noFill/>
          <a:ln w="12700">
            <a:solidFill>
              <a:srgbClr val="4E5D6C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wallet address connected to the site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E791D22-4E56-4A29-9143-3093829599EF}"/>
              </a:ext>
            </a:extLst>
          </p:cNvPr>
          <p:cNvCxnSpPr>
            <a:cxnSpLocks/>
          </p:cNvCxnSpPr>
          <p:nvPr/>
        </p:nvCxnSpPr>
        <p:spPr>
          <a:xfrm>
            <a:off x="8426026" y="1816387"/>
            <a:ext cx="4673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E39F05-63EF-47BE-B37A-434E1D52F994}"/>
              </a:ext>
            </a:extLst>
          </p:cNvPr>
          <p:cNvSpPr txBox="1"/>
          <p:nvPr/>
        </p:nvSpPr>
        <p:spPr>
          <a:xfrm>
            <a:off x="8713892" y="2568225"/>
            <a:ext cx="2797387" cy="584775"/>
          </a:xfrm>
          <a:prstGeom prst="rect">
            <a:avLst/>
          </a:prstGeom>
          <a:noFill/>
          <a:ln w="12700">
            <a:solidFill>
              <a:srgbClr val="4E5D6C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Issuance (Debt) status and details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AAD510-BBF8-412F-9F80-7C1E636C1CEF}"/>
              </a:ext>
            </a:extLst>
          </p:cNvPr>
          <p:cNvSpPr txBox="1"/>
          <p:nvPr/>
        </p:nvSpPr>
        <p:spPr>
          <a:xfrm>
            <a:off x="7599678" y="4092224"/>
            <a:ext cx="2797387" cy="338554"/>
          </a:xfrm>
          <a:prstGeom prst="rect">
            <a:avLst/>
          </a:prstGeom>
          <a:noFill/>
          <a:ln w="12700">
            <a:solidFill>
              <a:srgbClr val="4E5D6C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bond for auction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5A6AA8-C865-4591-A92F-3F89310D2446}"/>
              </a:ext>
            </a:extLst>
          </p:cNvPr>
          <p:cNvSpPr txBox="1"/>
          <p:nvPr/>
        </p:nvSpPr>
        <p:spPr>
          <a:xfrm>
            <a:off x="2523130" y="6126690"/>
            <a:ext cx="2797387" cy="338554"/>
          </a:xfrm>
          <a:prstGeom prst="rect">
            <a:avLst/>
          </a:prstGeom>
          <a:noFill/>
          <a:ln w="12700">
            <a:solidFill>
              <a:srgbClr val="4E5D6C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auction here</a:t>
            </a:r>
          </a:p>
        </p:txBody>
      </p:sp>
    </p:spTree>
    <p:extLst>
      <p:ext uri="{BB962C8B-B14F-4D97-AF65-F5344CB8AC3E}">
        <p14:creationId xmlns:p14="http://schemas.microsoft.com/office/powerpoint/2010/main" val="2448584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1"/>
                            </p:stCondLst>
                            <p:childTnLst>
                              <p:par>
                                <p:cTn id="10" presetID="1" presetClass="exit" presetSubtype="0" fill="hold" grpId="1" nodeType="afterEffect">
                                  <p:stCondLst>
                                    <p:cond delay="225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851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81481E-6 L -0.10026 0.16088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3" y="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351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351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851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402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12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152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603"/>
                            </p:stCondLst>
                            <p:childTnLst>
                              <p:par>
                                <p:cTn id="36" presetID="10" presetClass="exit" presetSubtype="0" fill="hold" grpId="1" nodeType="afterEffect">
                                  <p:stCondLst>
                                    <p:cond delay="12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8" grpId="0" animBg="1"/>
      <p:bldP spid="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15AFA6-B2FA-4EBA-BB03-68D57D36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Use Cases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3B5F8A-077D-464C-9143-76DE7C415381}"/>
              </a:ext>
            </a:extLst>
          </p:cNvPr>
          <p:cNvSpPr/>
          <p:nvPr/>
        </p:nvSpPr>
        <p:spPr>
          <a:xfrm>
            <a:off x="2495974" y="1971278"/>
            <a:ext cx="7200053" cy="512516"/>
          </a:xfrm>
          <a:prstGeom prst="roundRect">
            <a:avLst/>
          </a:prstGeom>
          <a:solidFill>
            <a:srgbClr val="4E5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Debt Offering for Decentralised Applications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5DC8B47-54A8-4159-8535-3861276926CC}"/>
              </a:ext>
            </a:extLst>
          </p:cNvPr>
          <p:cNvSpPr/>
          <p:nvPr/>
        </p:nvSpPr>
        <p:spPr>
          <a:xfrm>
            <a:off x="838200" y="2043334"/>
            <a:ext cx="368405" cy="368405"/>
          </a:xfrm>
          <a:prstGeom prst="ellipse">
            <a:avLst/>
          </a:prstGeom>
          <a:solidFill>
            <a:srgbClr val="4E5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87609A-C0F2-48B9-A6FB-0E5CA4BA8FCA}"/>
              </a:ext>
            </a:extLst>
          </p:cNvPr>
          <p:cNvSpPr/>
          <p:nvPr/>
        </p:nvSpPr>
        <p:spPr>
          <a:xfrm>
            <a:off x="838200" y="3645346"/>
            <a:ext cx="368405" cy="368405"/>
          </a:xfrm>
          <a:prstGeom prst="ellipse">
            <a:avLst/>
          </a:prstGeom>
          <a:solidFill>
            <a:srgbClr val="4E5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F50517-28BD-4D6B-AA78-CB0287776B79}"/>
              </a:ext>
            </a:extLst>
          </p:cNvPr>
          <p:cNvSpPr/>
          <p:nvPr/>
        </p:nvSpPr>
        <p:spPr>
          <a:xfrm>
            <a:off x="838200" y="5247358"/>
            <a:ext cx="368405" cy="368405"/>
          </a:xfrm>
          <a:prstGeom prst="ellipse">
            <a:avLst/>
          </a:prstGeom>
          <a:solidFill>
            <a:srgbClr val="4E5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56A46B5-FBD5-4861-ADFB-44E5DDDF0DA0}"/>
              </a:ext>
            </a:extLst>
          </p:cNvPr>
          <p:cNvSpPr/>
          <p:nvPr/>
        </p:nvSpPr>
        <p:spPr>
          <a:xfrm>
            <a:off x="2495974" y="3573290"/>
            <a:ext cx="7200053" cy="512516"/>
          </a:xfrm>
          <a:prstGeom prst="roundRect">
            <a:avLst/>
          </a:prstGeom>
          <a:solidFill>
            <a:srgbClr val="4E5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 or Sovereign bond issuance on Primary Market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35EBD3-8EA3-4298-A266-C2B88C542EA1}"/>
              </a:ext>
            </a:extLst>
          </p:cNvPr>
          <p:cNvSpPr/>
          <p:nvPr/>
        </p:nvSpPr>
        <p:spPr>
          <a:xfrm>
            <a:off x="2495973" y="5175302"/>
            <a:ext cx="7200053" cy="512516"/>
          </a:xfrm>
          <a:prstGeom prst="roundRect">
            <a:avLst/>
          </a:prstGeom>
          <a:solidFill>
            <a:srgbClr val="4E5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Raise capital for ideas from the community</a:t>
            </a:r>
          </a:p>
        </p:txBody>
      </p:sp>
    </p:spTree>
    <p:extLst>
      <p:ext uri="{BB962C8B-B14F-4D97-AF65-F5344CB8AC3E}">
        <p14:creationId xmlns:p14="http://schemas.microsoft.com/office/powerpoint/2010/main" val="1522016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8C49F3-29EA-4B0F-827D-BE0DFA1755CB}"/>
              </a:ext>
            </a:extLst>
          </p:cNvPr>
          <p:cNvSpPr/>
          <p:nvPr/>
        </p:nvSpPr>
        <p:spPr>
          <a:xfrm>
            <a:off x="838200" y="2803314"/>
            <a:ext cx="3191933" cy="2534073"/>
          </a:xfrm>
          <a:prstGeom prst="roundRect">
            <a:avLst>
              <a:gd name="adj" fmla="val 0"/>
            </a:avLst>
          </a:prstGeom>
          <a:solidFill>
            <a:srgbClr val="4E5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  <a:buSzPct val="80000"/>
            </a:pPr>
            <a:r>
              <a:rPr lang="en-SG" dirty="0"/>
              <a:t>Integrating </a:t>
            </a:r>
            <a:r>
              <a:rPr lang="en-SG" dirty="0" err="1"/>
              <a:t>DeFi</a:t>
            </a:r>
            <a:r>
              <a:rPr lang="en-SG" dirty="0"/>
              <a:t> community and Capital seeker with robust governance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15AFA6-B2FA-4EBA-BB03-68D57D36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Functionality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182F72-A59D-4095-947B-2C58ED20164C}"/>
              </a:ext>
            </a:extLst>
          </p:cNvPr>
          <p:cNvSpPr/>
          <p:nvPr/>
        </p:nvSpPr>
        <p:spPr>
          <a:xfrm>
            <a:off x="4500034" y="2803313"/>
            <a:ext cx="3191933" cy="2534073"/>
          </a:xfrm>
          <a:prstGeom prst="roundRect">
            <a:avLst>
              <a:gd name="adj" fmla="val 0"/>
            </a:avLst>
          </a:prstGeom>
          <a:solidFill>
            <a:srgbClr val="4E5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  <a:buSzPct val="80000"/>
            </a:pPr>
            <a:r>
              <a:rPr lang="en-SG" dirty="0"/>
              <a:t>Share and communicate projects requiring capital directly with potential investors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62B00B9-DA82-4C8C-807C-DF7F9908DB51}"/>
              </a:ext>
            </a:extLst>
          </p:cNvPr>
          <p:cNvSpPr/>
          <p:nvPr/>
        </p:nvSpPr>
        <p:spPr>
          <a:xfrm>
            <a:off x="8161867" y="2803312"/>
            <a:ext cx="3191933" cy="2534073"/>
          </a:xfrm>
          <a:prstGeom prst="roundRect">
            <a:avLst>
              <a:gd name="adj" fmla="val 0"/>
            </a:avLst>
          </a:prstGeom>
          <a:solidFill>
            <a:srgbClr val="4E5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  <a:buSzPct val="80000"/>
            </a:pPr>
            <a:r>
              <a:rPr lang="en-SG" dirty="0"/>
              <a:t>Opportunities for commercial and sovereign bond offerings for the community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274E419-D1EE-43D7-B11C-45A3CA3F8CC7}"/>
              </a:ext>
            </a:extLst>
          </p:cNvPr>
          <p:cNvGrpSpPr/>
          <p:nvPr/>
        </p:nvGrpSpPr>
        <p:grpSpPr>
          <a:xfrm>
            <a:off x="5638800" y="2280995"/>
            <a:ext cx="914400" cy="914400"/>
            <a:chOff x="5638800" y="2280995"/>
            <a:chExt cx="914400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69D72F0-07EF-4E46-A1B4-A25E9E16C876}"/>
                </a:ext>
              </a:extLst>
            </p:cNvPr>
            <p:cNvSpPr/>
            <p:nvPr/>
          </p:nvSpPr>
          <p:spPr>
            <a:xfrm>
              <a:off x="5638800" y="2280995"/>
              <a:ext cx="914400" cy="914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D27CEE85-2FA2-44BB-98D4-6E0DBEBB4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26000" y="2468195"/>
              <a:ext cx="540000" cy="540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FD3E683-9FF9-4041-8B50-46F962352D35}"/>
              </a:ext>
            </a:extLst>
          </p:cNvPr>
          <p:cNvGrpSpPr/>
          <p:nvPr/>
        </p:nvGrpSpPr>
        <p:grpSpPr>
          <a:xfrm>
            <a:off x="1976966" y="2209875"/>
            <a:ext cx="914400" cy="914400"/>
            <a:chOff x="1976966" y="2209875"/>
            <a:chExt cx="914400" cy="91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0B6BBC1-4A2E-4371-8664-742BF61842B6}"/>
                </a:ext>
              </a:extLst>
            </p:cNvPr>
            <p:cNvSpPr/>
            <p:nvPr/>
          </p:nvSpPr>
          <p:spPr>
            <a:xfrm>
              <a:off x="1976966" y="2209875"/>
              <a:ext cx="914400" cy="914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10BB85D5-2457-4BCC-A61D-1C67D4895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64166" y="2397075"/>
              <a:ext cx="540000" cy="5400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CB4EAF0-CBC9-4261-8198-DA2B90D68AE2}"/>
              </a:ext>
            </a:extLst>
          </p:cNvPr>
          <p:cNvGrpSpPr/>
          <p:nvPr/>
        </p:nvGrpSpPr>
        <p:grpSpPr>
          <a:xfrm>
            <a:off x="9300633" y="2362275"/>
            <a:ext cx="914400" cy="914400"/>
            <a:chOff x="9300633" y="2362275"/>
            <a:chExt cx="914400" cy="9144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A25871D-2F97-4BAA-B0E0-EE920BC619D8}"/>
                </a:ext>
              </a:extLst>
            </p:cNvPr>
            <p:cNvSpPr/>
            <p:nvPr/>
          </p:nvSpPr>
          <p:spPr>
            <a:xfrm>
              <a:off x="9300633" y="2362275"/>
              <a:ext cx="914400" cy="914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9CBBAE29-02FA-4BAA-BFDA-648E78EF9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87833" y="2549475"/>
              <a:ext cx="540000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600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79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Use Cases</vt:lpstr>
      <vt:lpstr>Functionality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</dc:title>
  <dc:creator>AMU</dc:creator>
  <cp:lastModifiedBy>AMU</cp:lastModifiedBy>
  <cp:revision>9</cp:revision>
  <dcterms:created xsi:type="dcterms:W3CDTF">2021-08-03T02:00:28Z</dcterms:created>
  <dcterms:modified xsi:type="dcterms:W3CDTF">2021-08-03T08:58:19Z</dcterms:modified>
</cp:coreProperties>
</file>