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3"/>
  </p:notesMasterIdLst>
  <p:sldIdLst>
    <p:sldId id="278" r:id="rId2"/>
    <p:sldId id="285" r:id="rId3"/>
    <p:sldId id="279" r:id="rId4"/>
    <p:sldId id="280" r:id="rId5"/>
    <p:sldId id="281" r:id="rId6"/>
    <p:sldId id="283" r:id="rId7"/>
    <p:sldId id="302" r:id="rId8"/>
    <p:sldId id="303" r:id="rId9"/>
    <p:sldId id="301" r:id="rId10"/>
    <p:sldId id="282" r:id="rId11"/>
    <p:sldId id="294" r:id="rId12"/>
    <p:sldId id="295" r:id="rId13"/>
    <p:sldId id="296" r:id="rId14"/>
    <p:sldId id="297" r:id="rId15"/>
    <p:sldId id="298" r:id="rId16"/>
    <p:sldId id="305" r:id="rId17"/>
    <p:sldId id="306" r:id="rId18"/>
    <p:sldId id="300" r:id="rId19"/>
    <p:sldId id="304" r:id="rId20"/>
    <p:sldId id="292" r:id="rId21"/>
    <p:sldId id="293" r:id="rId2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9" autoAdjust="0"/>
  </p:normalViewPr>
  <p:slideViewPr>
    <p:cSldViewPr snapToGrid="0" snapToObjects="1">
      <p:cViewPr varScale="1">
        <p:scale>
          <a:sx n="64" d="100"/>
          <a:sy n="64" d="100"/>
        </p:scale>
        <p:origin x="84" y="3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dirty="0"/>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dirty="0"/>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dirty="0"/>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dirty="0"/>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dirty="0"/>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dirty="0"/>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dirty="0"/>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dirty="0"/>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dirty="0"/>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dirty="0"/>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dirty="0"/>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res.cloudinary.com/practicaldev/image/fetch/s--ACT7nOMI--/c_limit%2Cf_auto%2Cfl_progressive%2Cq_auto%2Cw_880/https:/dev-to-uploads.s3.amazonaws.com/i/yz3l2dv9wki6uahjakv2.jpg"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551761"/>
            <a:ext cx="5385816" cy="1225296"/>
          </a:xfrm>
        </p:spPr>
        <p:txBody>
          <a:bodyPr/>
          <a:lstStyle/>
          <a:p>
            <a:r>
              <a:rPr lang="en-IN" dirty="0"/>
              <a:t>Building a Pet Tracker App with React Native and Amplify</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10</a:t>
            </a:fld>
            <a:endParaRPr lang="en-US" dirty="0"/>
          </a:p>
        </p:txBody>
      </p:sp>
      <p:sp>
        <p:nvSpPr>
          <p:cNvPr id="7" name="Title 6">
            <a:extLst>
              <a:ext uri="{FF2B5EF4-FFF2-40B4-BE49-F238E27FC236}">
                <a16:creationId xmlns:a16="http://schemas.microsoft.com/office/drawing/2014/main" id="{EF8532E0-1564-FE06-4329-471CB65F225D}"/>
              </a:ext>
            </a:extLst>
          </p:cNvPr>
          <p:cNvSpPr>
            <a:spLocks noGrp="1"/>
          </p:cNvSpPr>
          <p:nvPr>
            <p:ph type="title"/>
          </p:nvPr>
        </p:nvSpPr>
        <p:spPr>
          <a:xfrm>
            <a:off x="2545491" y="197707"/>
            <a:ext cx="8966886" cy="2574365"/>
          </a:xfrm>
        </p:spPr>
        <p:txBody>
          <a:bodyPr/>
          <a:lstStyle/>
          <a:p>
            <a:pPr lvl="0" algn="ctr">
              <a:spcBef>
                <a:spcPts val="360"/>
              </a:spcBef>
              <a:spcAft>
                <a:spcPts val="800"/>
              </a:spcAft>
            </a:pPr>
            <a:r>
              <a:rPr lang="en-US" sz="6600" cap="none" dirty="0">
                <a:solidFill>
                  <a:srgbClr val="002060"/>
                </a:solidFill>
                <a:latin typeface="Aparajita" panose="02020603050405020304" pitchFamily="18" charset="0"/>
                <a:ea typeface="+mn-ea"/>
                <a:cs typeface="Aparajita" panose="02020603050405020304" pitchFamily="18" charset="0"/>
              </a:rPr>
              <a:t>Start Setup</a:t>
            </a:r>
            <a:endParaRPr lang="en-IN" sz="6600" cap="none" dirty="0">
              <a:solidFill>
                <a:srgbClr val="002060"/>
              </a:solidFill>
              <a:latin typeface="Aparajita" panose="02020603050405020304" pitchFamily="18" charset="0"/>
              <a:ea typeface="+mn-ea"/>
              <a:cs typeface="Aparajita" panose="02020603050405020304" pitchFamily="18" charset="0"/>
            </a:endParaRPr>
          </a:p>
        </p:txBody>
      </p:sp>
      <p:pic>
        <p:nvPicPr>
          <p:cNvPr id="9" name="Picture 8">
            <a:extLst>
              <a:ext uri="{FF2B5EF4-FFF2-40B4-BE49-F238E27FC236}">
                <a16:creationId xmlns:a16="http://schemas.microsoft.com/office/drawing/2014/main" id="{AF036AF5-75EC-A404-0712-C05119906234}"/>
              </a:ext>
            </a:extLst>
          </p:cNvPr>
          <p:cNvPicPr>
            <a:picLocks noChangeAspect="1"/>
          </p:cNvPicPr>
          <p:nvPr/>
        </p:nvPicPr>
        <p:blipFill>
          <a:blip r:embed="rId2"/>
          <a:stretch>
            <a:fillRect/>
          </a:stretch>
        </p:blipFill>
        <p:spPr>
          <a:xfrm>
            <a:off x="2685535" y="3341790"/>
            <a:ext cx="7512908" cy="3516210"/>
          </a:xfrm>
          <a:prstGeom prst="rect">
            <a:avLst/>
          </a:prstGeom>
        </p:spPr>
      </p:pic>
      <p:sp>
        <p:nvSpPr>
          <p:cNvPr id="3" name="TextBox 2">
            <a:extLst>
              <a:ext uri="{FF2B5EF4-FFF2-40B4-BE49-F238E27FC236}">
                <a16:creationId xmlns:a16="http://schemas.microsoft.com/office/drawing/2014/main" id="{3FD79F65-B48E-242F-9A1B-B4A702090251}"/>
              </a:ext>
            </a:extLst>
          </p:cNvPr>
          <p:cNvSpPr txBox="1"/>
          <p:nvPr/>
        </p:nvSpPr>
        <p:spPr>
          <a:xfrm>
            <a:off x="2545491" y="1092202"/>
            <a:ext cx="6104238" cy="2031325"/>
          </a:xfrm>
          <a:prstGeom prst="rect">
            <a:avLst/>
          </a:prstGeom>
          <a:noFill/>
        </p:spPr>
        <p:txBody>
          <a:bodyPr wrap="square">
            <a:spAutoFit/>
          </a:bodyPr>
          <a:lstStyle/>
          <a:p>
            <a:r>
              <a:rPr lang="en-US" sz="1800" b="1" cap="none" dirty="0">
                <a:solidFill>
                  <a:schemeClr val="tx1"/>
                </a:solidFill>
                <a:ea typeface="+mn-ea"/>
              </a:rPr>
              <a:t>Get started.</a:t>
            </a:r>
            <a:br>
              <a:rPr lang="en-US" sz="1800" cap="none" dirty="0">
                <a:solidFill>
                  <a:schemeClr val="tx1"/>
                </a:solidFill>
                <a:ea typeface="+mn-ea"/>
              </a:rPr>
            </a:br>
            <a:r>
              <a:rPr lang="en-US" sz="1800" cap="none" dirty="0">
                <a:solidFill>
                  <a:schemeClr val="tx1"/>
                </a:solidFill>
                <a:ea typeface="+mn-ea"/>
              </a:rPr>
              <a:t>Setting up the project installing and configuring amplify cli.</a:t>
            </a:r>
            <a:br>
              <a:rPr lang="en-US" sz="1800" cap="none" dirty="0">
                <a:solidFill>
                  <a:schemeClr val="tx1"/>
                </a:solidFill>
                <a:ea typeface="+mn-ea"/>
              </a:rPr>
            </a:br>
            <a:br>
              <a:rPr lang="en-US" sz="1800" cap="none" dirty="0">
                <a:solidFill>
                  <a:schemeClr val="tx1"/>
                </a:solidFill>
                <a:ea typeface="+mn-ea"/>
              </a:rPr>
            </a:br>
            <a:r>
              <a:rPr lang="en-US" sz="1800" cap="none" dirty="0">
                <a:solidFill>
                  <a:schemeClr val="tx1"/>
                </a:solidFill>
                <a:ea typeface="+mn-ea"/>
              </a:rPr>
              <a:t>Install amplify cli by using this command in </a:t>
            </a:r>
            <a:r>
              <a:rPr lang="en-US" sz="1800" cap="none" dirty="0" err="1">
                <a:solidFill>
                  <a:schemeClr val="tx1"/>
                </a:solidFill>
                <a:ea typeface="+mn-ea"/>
              </a:rPr>
              <a:t>cmd</a:t>
            </a:r>
            <a:r>
              <a:rPr lang="en-US" sz="1800" cap="none" dirty="0">
                <a:solidFill>
                  <a:schemeClr val="tx1"/>
                </a:solidFill>
                <a:ea typeface="+mn-ea"/>
              </a:rPr>
              <a:t> (before this you should install node </a:t>
            </a:r>
            <a:r>
              <a:rPr lang="en-US" sz="1800" cap="none" dirty="0" err="1">
                <a:solidFill>
                  <a:schemeClr val="tx1"/>
                </a:solidFill>
                <a:ea typeface="+mn-ea"/>
              </a:rPr>
              <a:t>js</a:t>
            </a:r>
            <a:r>
              <a:rPr lang="en-US" sz="1800" cap="none" dirty="0">
                <a:solidFill>
                  <a:schemeClr val="tx1"/>
                </a:solidFill>
                <a:ea typeface="+mn-ea"/>
              </a:rPr>
              <a:t>).</a:t>
            </a:r>
            <a:br>
              <a:rPr lang="en-IN" sz="1800" cap="none" dirty="0">
                <a:solidFill>
                  <a:schemeClr val="tx1"/>
                </a:solidFill>
                <a:ea typeface="+mn-ea"/>
              </a:rPr>
            </a:br>
            <a:br>
              <a:rPr lang="en-IN" sz="1800" cap="none" dirty="0">
                <a:solidFill>
                  <a:schemeClr val="tx1"/>
                </a:solidFill>
                <a:ea typeface="+mn-ea"/>
              </a:rPr>
            </a:br>
            <a:r>
              <a:rPr lang="en-IN" sz="1800" cap="none" dirty="0">
                <a:solidFill>
                  <a:schemeClr val="tx1"/>
                </a:solidFill>
                <a:ea typeface="+mn-ea"/>
              </a:rPr>
              <a:t>			</a:t>
            </a:r>
            <a:r>
              <a:rPr lang="en-IN" sz="1800" cap="none" dirty="0" err="1">
                <a:solidFill>
                  <a:srgbClr val="00B050"/>
                </a:solidFill>
                <a:ea typeface="+mn-ea"/>
              </a:rPr>
              <a:t>npm</a:t>
            </a:r>
            <a:r>
              <a:rPr lang="en-IN" sz="1800" cap="none" dirty="0">
                <a:solidFill>
                  <a:srgbClr val="00B050"/>
                </a:solidFill>
                <a:ea typeface="+mn-ea"/>
              </a:rPr>
              <a:t> install -g @aws-amplify/cli</a:t>
            </a:r>
            <a:endParaRPr lang="en-IN" dirty="0">
              <a:solidFill>
                <a:srgbClr val="00B050"/>
              </a:solidFill>
            </a:endParaRPr>
          </a:p>
        </p:txBody>
      </p:sp>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11</a:t>
            </a:fld>
            <a:endParaRPr lang="en-US" dirty="0"/>
          </a:p>
        </p:txBody>
      </p:sp>
      <p:sp>
        <p:nvSpPr>
          <p:cNvPr id="2" name="Rectangle 2">
            <a:extLst>
              <a:ext uri="{FF2B5EF4-FFF2-40B4-BE49-F238E27FC236}">
                <a16:creationId xmlns:a16="http://schemas.microsoft.com/office/drawing/2014/main" id="{FB212191-F045-A2A1-4758-A6D267092E8C}"/>
              </a:ext>
            </a:extLst>
          </p:cNvPr>
          <p:cNvSpPr>
            <a:spLocks noChangeArrowheads="1"/>
          </p:cNvSpPr>
          <p:nvPr/>
        </p:nvSpPr>
        <p:spPr bwMode="auto">
          <a:xfrm>
            <a:off x="2916194" y="4470287"/>
            <a:ext cx="90167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effectLst/>
                <a:latin typeface="Arial" panose="020B0604020202020204" pitchFamily="34" charset="0"/>
                <a:ea typeface="Arial" panose="020B0604020202020204" pitchFamily="34" charset="0"/>
              </a:rPr>
              <a:t>Create a new application.</a:t>
            </a:r>
            <a:endParaRPr kumimoji="0" lang="en-US" altLang="en-US" sz="1400" b="0" i="0" u="none" strike="noStrike" cap="none" normalizeH="0" baseline="0" dirty="0">
              <a:ln>
                <a:noFill/>
              </a:ln>
              <a:effectLst/>
              <a:latin typeface="Arial" panose="020B0604020202020204" pitchFamily="34" charset="0"/>
            </a:endParaRPr>
          </a:p>
          <a:p>
            <a:pPr lvl="2" defTabSz="914400"/>
            <a:r>
              <a:rPr kumimoji="0" lang="en-US" altLang="en-US" b="1" i="1" u="none" strike="noStrike" cap="none" normalizeH="0" baseline="0" dirty="0" err="1">
                <a:ln>
                  <a:noFill/>
                </a:ln>
                <a:solidFill>
                  <a:srgbClr val="00B050"/>
                </a:solidFill>
                <a:effectLst/>
                <a:latin typeface="Arial" panose="020B0604020202020204" pitchFamily="34" charset="0"/>
                <a:ea typeface="Arial" panose="020B0604020202020204" pitchFamily="34" charset="0"/>
              </a:rPr>
              <a:t>npx</a:t>
            </a:r>
            <a:r>
              <a:rPr kumimoji="0" lang="en-US" altLang="en-US" b="1" i="1" u="none" strike="noStrike" cap="none" normalizeH="0" baseline="0" dirty="0">
                <a:ln>
                  <a:noFill/>
                </a:ln>
                <a:solidFill>
                  <a:srgbClr val="00B050"/>
                </a:solidFill>
                <a:effectLst/>
                <a:latin typeface="Arial" panose="020B0604020202020204" pitchFamily="34" charset="0"/>
                <a:ea typeface="Arial" panose="020B0604020202020204" pitchFamily="34" charset="0"/>
              </a:rPr>
              <a:t> react-native </a:t>
            </a:r>
            <a:r>
              <a:rPr kumimoji="0" lang="en-US" altLang="en-US" b="1" i="1" u="none" strike="noStrike" cap="none" normalizeH="0" baseline="0" dirty="0" err="1">
                <a:ln>
                  <a:noFill/>
                </a:ln>
                <a:solidFill>
                  <a:srgbClr val="00B050"/>
                </a:solidFill>
                <a:effectLst/>
                <a:latin typeface="Arial" panose="020B0604020202020204" pitchFamily="34" charset="0"/>
                <a:ea typeface="Arial" panose="020B0604020202020204" pitchFamily="34" charset="0"/>
              </a:rPr>
              <a:t>init</a:t>
            </a:r>
            <a:r>
              <a:rPr kumimoji="0" lang="en-US" altLang="en-US" b="1" i="1" u="none" strike="noStrike" cap="none" normalizeH="0" baseline="0" dirty="0">
                <a:ln>
                  <a:noFill/>
                </a:ln>
                <a:solidFill>
                  <a:srgbClr val="00B050"/>
                </a:solidFill>
                <a:effectLst/>
                <a:latin typeface="Arial" panose="020B0604020202020204" pitchFamily="34" charset="0"/>
                <a:ea typeface="Arial" panose="020B0604020202020204" pitchFamily="34" charset="0"/>
              </a:rPr>
              <a:t> </a:t>
            </a:r>
            <a:r>
              <a:rPr kumimoji="0" lang="en-US" altLang="en-US" b="1" i="1" u="none" strike="noStrike" cap="none" normalizeH="0" baseline="0" dirty="0" err="1">
                <a:ln>
                  <a:noFill/>
                </a:ln>
                <a:solidFill>
                  <a:srgbClr val="00B050"/>
                </a:solidFill>
                <a:effectLst/>
                <a:latin typeface="Arial" panose="020B0604020202020204" pitchFamily="34" charset="0"/>
                <a:ea typeface="Arial" panose="020B0604020202020204" pitchFamily="34" charset="0"/>
              </a:rPr>
              <a:t>pettracker</a:t>
            </a:r>
            <a:endParaRPr kumimoji="0" lang="en-US" altLang="en-US" sz="1400" b="0" i="0" u="none" strike="noStrike" cap="none" normalizeH="0" baseline="0" dirty="0">
              <a:ln>
                <a:noFill/>
              </a:ln>
              <a:solidFill>
                <a:srgbClr val="00B050"/>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1" u="none" strike="noStrike" cap="none" normalizeH="0" baseline="0" dirty="0">
                <a:ln>
                  <a:noFill/>
                </a:ln>
                <a:effectLst/>
                <a:latin typeface="Arial" panose="020B0604020202020204" pitchFamily="34" charset="0"/>
                <a:ea typeface="Arial" panose="020B0604020202020204" pitchFamily="34" charset="0"/>
              </a:rPr>
              <a:t>(Instead of amplify shop give your project name)</a:t>
            </a:r>
            <a:endParaRPr kumimoji="0" lang="en-US" altLang="en-US" sz="1400" b="0" i="0" u="none" strike="noStrike" cap="none" normalizeH="0" baseline="0" dirty="0">
              <a:ln>
                <a:noFill/>
              </a:ln>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effectLst/>
                <a:latin typeface="Arial" panose="020B0604020202020204" pitchFamily="34" charset="0"/>
                <a:ea typeface="Arial" panose="020B0604020202020204" pitchFamily="34" charset="0"/>
              </a:rPr>
              <a:t>Change the directory to the project directory and then use the following command to open the project with the help of android studio.</a:t>
            </a:r>
            <a:endParaRPr kumimoji="0" lang="en-US" altLang="en-US" sz="1400" b="0" i="0" u="none" strike="noStrike" cap="none" normalizeH="0" baseline="0" dirty="0">
              <a:ln>
                <a:noFill/>
              </a:ln>
              <a:effectLst/>
              <a:latin typeface="Arial" panose="020B0604020202020204" pitchFamily="34" charset="0"/>
            </a:endParaRPr>
          </a:p>
          <a:p>
            <a:pPr lvl="1" defTabSz="914400"/>
            <a:r>
              <a:rPr kumimoji="0" lang="en-US" altLang="en-US" b="1" i="1" u="none" strike="noStrike" cap="none" normalizeH="0" baseline="0" dirty="0">
                <a:ln>
                  <a:noFill/>
                </a:ln>
                <a:solidFill>
                  <a:srgbClr val="00B050"/>
                </a:solidFill>
                <a:effectLst/>
                <a:latin typeface="Arial" panose="020B0604020202020204" pitchFamily="34" charset="0"/>
                <a:ea typeface="Arial" panose="020B0604020202020204" pitchFamily="34" charset="0"/>
              </a:rPr>
              <a:t>	</a:t>
            </a:r>
            <a:r>
              <a:rPr kumimoji="0" lang="en-US" altLang="en-US" b="1" i="1" u="none" strike="noStrike" cap="none" normalizeH="0" baseline="0" dirty="0" err="1">
                <a:ln>
                  <a:noFill/>
                </a:ln>
                <a:solidFill>
                  <a:srgbClr val="00B050"/>
                </a:solidFill>
                <a:effectLst/>
                <a:latin typeface="Arial" panose="020B0604020202020204" pitchFamily="34" charset="0"/>
                <a:ea typeface="Arial" panose="020B0604020202020204" pitchFamily="34" charset="0"/>
              </a:rPr>
              <a:t>npx</a:t>
            </a:r>
            <a:r>
              <a:rPr kumimoji="0" lang="en-US" altLang="en-US" b="1" i="1" u="none" strike="noStrike" cap="none" normalizeH="0" baseline="0" dirty="0">
                <a:ln>
                  <a:noFill/>
                </a:ln>
                <a:solidFill>
                  <a:srgbClr val="00B050"/>
                </a:solidFill>
                <a:effectLst/>
                <a:latin typeface="Arial" panose="020B0604020202020204" pitchFamily="34" charset="0"/>
                <a:ea typeface="Arial" panose="020B0604020202020204" pitchFamily="34" charset="0"/>
              </a:rPr>
              <a:t> react-native start</a:t>
            </a:r>
            <a:endParaRPr kumimoji="0" lang="en-US" altLang="en-US" sz="1400" b="0" i="0" u="none" strike="noStrike" cap="none" normalizeH="0" baseline="0" dirty="0">
              <a:ln>
                <a:noFill/>
              </a:ln>
              <a:solidFill>
                <a:srgbClr val="00B050"/>
              </a:solidFill>
              <a:effectLst/>
              <a:latin typeface="Arial" panose="020B0604020202020204" pitchFamily="34" charset="0"/>
            </a:endParaRPr>
          </a:p>
          <a:p>
            <a:pPr lvl="1" defTabSz="914400"/>
            <a:r>
              <a:rPr kumimoji="0" lang="en-US" altLang="en-US" b="1" i="1" u="none" strike="noStrike" cap="none" normalizeH="0" baseline="0" dirty="0">
                <a:ln>
                  <a:noFill/>
                </a:ln>
                <a:solidFill>
                  <a:srgbClr val="00B050"/>
                </a:solidFill>
                <a:effectLst/>
                <a:latin typeface="Arial" panose="020B0604020202020204" pitchFamily="34" charset="0"/>
                <a:ea typeface="Arial" panose="020B0604020202020204" pitchFamily="34" charset="0"/>
              </a:rPr>
              <a:t>	</a:t>
            </a:r>
            <a:r>
              <a:rPr kumimoji="0" lang="en-US" altLang="en-US" b="1" i="1" u="none" strike="noStrike" cap="none" normalizeH="0" baseline="0" dirty="0" err="1">
                <a:ln>
                  <a:noFill/>
                </a:ln>
                <a:solidFill>
                  <a:srgbClr val="00B050"/>
                </a:solidFill>
                <a:effectLst/>
                <a:latin typeface="Arial" panose="020B0604020202020204" pitchFamily="34" charset="0"/>
                <a:ea typeface="Arial" panose="020B0604020202020204" pitchFamily="34" charset="0"/>
              </a:rPr>
              <a:t>npx</a:t>
            </a:r>
            <a:r>
              <a:rPr kumimoji="0" lang="en-US" altLang="en-US" b="1" i="1" u="none" strike="noStrike" cap="none" normalizeH="0" baseline="0" dirty="0">
                <a:ln>
                  <a:noFill/>
                </a:ln>
                <a:solidFill>
                  <a:srgbClr val="00B050"/>
                </a:solidFill>
                <a:effectLst/>
                <a:latin typeface="Arial" panose="020B0604020202020204" pitchFamily="34" charset="0"/>
                <a:ea typeface="Arial" panose="020B0604020202020204" pitchFamily="34" charset="0"/>
              </a:rPr>
              <a:t> react-native run-android</a:t>
            </a:r>
            <a:endParaRPr kumimoji="0" lang="en-US" altLang="en-US" sz="2400" b="0" i="0" u="none" strike="noStrike" cap="none" normalizeH="0" baseline="0" dirty="0">
              <a:ln>
                <a:noFill/>
              </a:ln>
              <a:solidFill>
                <a:srgbClr val="00B050"/>
              </a:solidFill>
              <a:effectLst/>
              <a:latin typeface="Arial" panose="020B0604020202020204" pitchFamily="34" charset="0"/>
            </a:endParaRPr>
          </a:p>
        </p:txBody>
      </p:sp>
      <p:pic>
        <p:nvPicPr>
          <p:cNvPr id="1025" name="Picture 1">
            <a:extLst>
              <a:ext uri="{FF2B5EF4-FFF2-40B4-BE49-F238E27FC236}">
                <a16:creationId xmlns:a16="http://schemas.microsoft.com/office/drawing/2014/main" id="{AD6F8940-2F56-D526-5A44-634FF50DED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6195" y="198609"/>
            <a:ext cx="7636476" cy="3928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982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2" name="Rectangle 2">
            <a:extLst>
              <a:ext uri="{FF2B5EF4-FFF2-40B4-BE49-F238E27FC236}">
                <a16:creationId xmlns:a16="http://schemas.microsoft.com/office/drawing/2014/main" id="{FB212191-F045-A2A1-4758-A6D267092E8C}"/>
              </a:ext>
            </a:extLst>
          </p:cNvPr>
          <p:cNvSpPr>
            <a:spLocks noChangeArrowheads="1"/>
          </p:cNvSpPr>
          <p:nvPr/>
        </p:nvSpPr>
        <p:spPr bwMode="auto">
          <a:xfrm>
            <a:off x="2916194" y="4309025"/>
            <a:ext cx="9016725" cy="235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rtl="0">
              <a:lnSpc>
                <a:spcPct val="107000"/>
              </a:lnSpc>
              <a:spcAft>
                <a:spcPts val="800"/>
              </a:spcAft>
              <a:buFont typeface="Courier New" panose="02070309020205020404" pitchFamily="49" charset="0"/>
              <a:buChar char="o"/>
            </a:pPr>
            <a:r>
              <a:rPr lang="en-US" sz="1800" dirty="0">
                <a:solidFill>
                  <a:srgbClr val="000000"/>
                </a:solidFill>
                <a:effectLst/>
                <a:latin typeface="Arial" panose="020B0604020202020204" pitchFamily="34" charset="0"/>
                <a:ea typeface="Arial" panose="020B0604020202020204" pitchFamily="34" charset="0"/>
                <a:cs typeface="Courier New" panose="02070309020205020404" pitchFamily="49" charset="0"/>
              </a:rPr>
              <a:t>Initializing the amplify backend</a:t>
            </a:r>
          </a:p>
          <a:p>
            <a:pPr marL="342900" lvl="0" indent="-342900" rtl="0">
              <a:lnSpc>
                <a:spcPct val="107000"/>
              </a:lnSpc>
              <a:spcAft>
                <a:spcPts val="800"/>
              </a:spcAft>
              <a:buFont typeface="Courier New" panose="02070309020205020404" pitchFamily="49" charset="0"/>
              <a:buChar char="o"/>
            </a:pPr>
            <a:r>
              <a:rPr lang="en-US" sz="1800" b="1" i="1" dirty="0">
                <a:solidFill>
                  <a:srgbClr val="00B050"/>
                </a:solidFill>
                <a:effectLst/>
                <a:latin typeface="Arial" panose="020B0604020202020204" pitchFamily="34" charset="0"/>
                <a:ea typeface="Arial" panose="020B0604020202020204" pitchFamily="34" charset="0"/>
              </a:rPr>
              <a:t>amplify </a:t>
            </a:r>
            <a:r>
              <a:rPr lang="en-US" sz="1800" b="1" i="1" dirty="0" err="1">
                <a:solidFill>
                  <a:srgbClr val="00B050"/>
                </a:solidFill>
                <a:effectLst/>
                <a:latin typeface="Arial" panose="020B0604020202020204" pitchFamily="34" charset="0"/>
                <a:ea typeface="Arial" panose="020B0604020202020204" pitchFamily="34" charset="0"/>
              </a:rPr>
              <a:t>init</a:t>
            </a:r>
            <a:endParaRPr lang="en-IN" b="1" i="1" dirty="0">
              <a:latin typeface="Calibri" panose="020F0502020204030204" pitchFamily="34" charset="0"/>
              <a:ea typeface="Calibri" panose="020F0502020204030204" pitchFamily="34" charset="0"/>
            </a:endParaRPr>
          </a:p>
          <a:p>
            <a:pPr marL="342900" lvl="0" indent="-342900" rtl="0">
              <a:lnSpc>
                <a:spcPct val="107000"/>
              </a:lnSpc>
              <a:spcAft>
                <a:spcPts val="800"/>
              </a:spcAft>
              <a:buFont typeface="Courier New" panose="02070309020205020404" pitchFamily="49" charset="0"/>
              <a:buChar char="o"/>
            </a:pPr>
            <a:r>
              <a:rPr lang="en-US" sz="1800" dirty="0">
                <a:solidFill>
                  <a:srgbClr val="171717"/>
                </a:solidFill>
                <a:effectLst/>
                <a:highlight>
                  <a:srgbClr val="FFFFFF"/>
                </a:highlight>
                <a:latin typeface="Arial" panose="020B0604020202020204" pitchFamily="34" charset="0"/>
                <a:ea typeface="Arial" panose="020B0604020202020204" pitchFamily="34" charset="0"/>
              </a:rPr>
              <a:t>Then you will be prompted for the following information regarding the project you initialize.</a:t>
            </a:r>
            <a:endParaRPr lang="en-IN" dirty="0">
              <a:highlight>
                <a:srgbClr val="FFFFFF"/>
              </a:highlight>
              <a:latin typeface="Calibri" panose="020F0502020204030204" pitchFamily="34" charset="0"/>
              <a:ea typeface="Calibri" panose="020F0502020204030204" pitchFamily="34" charset="0"/>
            </a:endParaRPr>
          </a:p>
          <a:p>
            <a:pPr marL="342900" lvl="0" indent="-342900" rtl="0">
              <a:lnSpc>
                <a:spcPct val="107000"/>
              </a:lnSpc>
              <a:spcAft>
                <a:spcPts val="800"/>
              </a:spcAft>
              <a:buFont typeface="Courier New" panose="02070309020205020404" pitchFamily="49" charset="0"/>
              <a:buChar char="o"/>
            </a:pPr>
            <a:r>
              <a:rPr lang="en-US" sz="1800" dirty="0">
                <a:solidFill>
                  <a:srgbClr val="171717"/>
                </a:solidFill>
                <a:effectLst/>
                <a:latin typeface="Arial" panose="020B0604020202020204" pitchFamily="34" charset="0"/>
                <a:ea typeface="Arial" panose="020B0604020202020204" pitchFamily="34" charset="0"/>
              </a:rPr>
              <a:t>When you initialize your Amplify Project.</a:t>
            </a:r>
            <a:endParaRPr lang="en-IN" sz="1800" dirty="0">
              <a:effectLst/>
              <a:latin typeface="Calibri" panose="020F0502020204030204" pitchFamily="34" charset="0"/>
              <a:ea typeface="Calibri" panose="020F050202020403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effectLst/>
              <a:latin typeface="Arial" panose="020B0604020202020204" pitchFamily="34" charset="0"/>
            </a:endParaRPr>
          </a:p>
        </p:txBody>
      </p:sp>
      <p:pic>
        <p:nvPicPr>
          <p:cNvPr id="3" name="Picture 2">
            <a:extLst>
              <a:ext uri="{FF2B5EF4-FFF2-40B4-BE49-F238E27FC236}">
                <a16:creationId xmlns:a16="http://schemas.microsoft.com/office/drawing/2014/main" id="{EA8E754A-4510-237F-037B-6148F16A1871}"/>
              </a:ext>
            </a:extLst>
          </p:cNvPr>
          <p:cNvPicPr>
            <a:picLocks noChangeAspect="1"/>
          </p:cNvPicPr>
          <p:nvPr/>
        </p:nvPicPr>
        <p:blipFill>
          <a:blip r:embed="rId2"/>
          <a:stretch>
            <a:fillRect/>
          </a:stretch>
        </p:blipFill>
        <p:spPr>
          <a:xfrm>
            <a:off x="2710250" y="222437"/>
            <a:ext cx="8202167" cy="3373379"/>
          </a:xfrm>
          <a:prstGeom prst="rect">
            <a:avLst/>
          </a:prstGeom>
        </p:spPr>
      </p:pic>
    </p:spTree>
    <p:extLst>
      <p:ext uri="{BB962C8B-B14F-4D97-AF65-F5344CB8AC3E}">
        <p14:creationId xmlns:p14="http://schemas.microsoft.com/office/powerpoint/2010/main" val="68013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13</a:t>
            </a:fld>
            <a:endParaRPr lang="en-US" dirty="0"/>
          </a:p>
        </p:txBody>
      </p:sp>
      <p:sp>
        <p:nvSpPr>
          <p:cNvPr id="2" name="Rectangle 2">
            <a:extLst>
              <a:ext uri="{FF2B5EF4-FFF2-40B4-BE49-F238E27FC236}">
                <a16:creationId xmlns:a16="http://schemas.microsoft.com/office/drawing/2014/main" id="{FB212191-F045-A2A1-4758-A6D267092E8C}"/>
              </a:ext>
            </a:extLst>
          </p:cNvPr>
          <p:cNvSpPr>
            <a:spLocks noChangeArrowheads="1"/>
          </p:cNvSpPr>
          <p:nvPr/>
        </p:nvSpPr>
        <p:spPr bwMode="auto">
          <a:xfrm>
            <a:off x="2174789" y="1858826"/>
            <a:ext cx="9016725" cy="3140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lvl="0" indent="-342900" rtl="0">
              <a:lnSpc>
                <a:spcPct val="107000"/>
              </a:lnSpc>
              <a:spcAft>
                <a:spcPts val="800"/>
              </a:spcAft>
              <a:buFont typeface="Courier New" panose="02070309020205020404" pitchFamily="49" charset="0"/>
              <a:buChar char="o"/>
            </a:pPr>
            <a:r>
              <a:rPr lang="en-US" sz="1800" dirty="0">
                <a:solidFill>
                  <a:srgbClr val="171717"/>
                </a:solidFill>
                <a:effectLst/>
                <a:latin typeface="Arial" panose="020B0604020202020204" pitchFamily="34" charset="0"/>
                <a:ea typeface="Arial" panose="020B0604020202020204" pitchFamily="34" charset="0"/>
                <a:cs typeface="Noto Sans Symbols"/>
              </a:rPr>
              <a:t>It creates a file called aws-exports.js in the </a:t>
            </a:r>
            <a:r>
              <a:rPr lang="en-US" sz="1800" dirty="0" err="1">
                <a:solidFill>
                  <a:srgbClr val="171717"/>
                </a:solidFill>
                <a:effectLst/>
                <a:latin typeface="Arial" panose="020B0604020202020204" pitchFamily="34" charset="0"/>
                <a:ea typeface="Arial" panose="020B0604020202020204" pitchFamily="34" charset="0"/>
                <a:cs typeface="Noto Sans Symbols"/>
              </a:rPr>
              <a:t>src</a:t>
            </a:r>
            <a:r>
              <a:rPr lang="en-US" sz="1800" dirty="0">
                <a:solidFill>
                  <a:srgbClr val="171717"/>
                </a:solidFill>
                <a:effectLst/>
                <a:latin typeface="Arial" panose="020B0604020202020204" pitchFamily="34" charset="0"/>
                <a:ea typeface="Arial" panose="020B0604020202020204" pitchFamily="34" charset="0"/>
                <a:cs typeface="Noto Sans Symbols"/>
              </a:rPr>
              <a:t> directory. This file will store all the relevant information to identify the AWS resources/services that will allocate in the future.</a:t>
            </a:r>
            <a:endParaRPr lang="en-IN" sz="1800" dirty="0">
              <a:effectLst/>
              <a:latin typeface="Noto Sans Symbols"/>
              <a:ea typeface="Noto Sans Symbols"/>
              <a:cs typeface="Noto Sans Symbols"/>
            </a:endParaRPr>
          </a:p>
          <a:p>
            <a:pPr marL="342900" lvl="0" indent="-342900">
              <a:lnSpc>
                <a:spcPct val="107000"/>
              </a:lnSpc>
              <a:spcAft>
                <a:spcPts val="800"/>
              </a:spcAft>
              <a:buFont typeface="Courier New" panose="02070309020205020404" pitchFamily="49" charset="0"/>
              <a:buChar char="o"/>
            </a:pPr>
            <a:r>
              <a:rPr lang="en-US" sz="1800" dirty="0">
                <a:solidFill>
                  <a:srgbClr val="171717"/>
                </a:solidFill>
                <a:effectLst/>
                <a:latin typeface="Arial" panose="020B0604020202020204" pitchFamily="34" charset="0"/>
                <a:ea typeface="Arial" panose="020B0604020202020204" pitchFamily="34" charset="0"/>
                <a:cs typeface="Noto Sans Symbols"/>
              </a:rPr>
              <a:t>It creates a directory called amplify. We will use this directory to store the templates and configuration details of the services that we will use in the future. In this directory, amplify will hold our backend schema as well.</a:t>
            </a:r>
            <a:endParaRPr lang="en-IN" sz="1800" dirty="0">
              <a:effectLst/>
              <a:latin typeface="Noto Sans Symbols"/>
              <a:ea typeface="Noto Sans Symbols"/>
              <a:cs typeface="Noto Sans Symbols"/>
            </a:endParaRPr>
          </a:p>
          <a:p>
            <a:pPr marL="342900" lvl="0" indent="-342900">
              <a:lnSpc>
                <a:spcPct val="107000"/>
              </a:lnSpc>
              <a:spcAft>
                <a:spcPts val="800"/>
              </a:spcAft>
              <a:buFont typeface="Courier New" panose="02070309020205020404" pitchFamily="49" charset="0"/>
              <a:buChar char="o"/>
            </a:pPr>
            <a:r>
              <a:rPr lang="en-US" sz="1800" dirty="0">
                <a:solidFill>
                  <a:srgbClr val="171717"/>
                </a:solidFill>
                <a:effectLst/>
                <a:latin typeface="Arial" panose="020B0604020202020204" pitchFamily="34" charset="0"/>
                <a:ea typeface="Arial" panose="020B0604020202020204" pitchFamily="34" charset="0"/>
                <a:cs typeface="Noto Sans Symbols"/>
              </a:rPr>
              <a:t>It creates a Cloud Project. That project can be viewed using the amplify console command.</a:t>
            </a:r>
            <a:endParaRPr lang="en-IN" sz="1800" dirty="0">
              <a:effectLst/>
              <a:latin typeface="Noto Sans Symbols"/>
              <a:ea typeface="Noto Sans Symbols"/>
              <a:cs typeface="Noto Sans Symbols"/>
            </a:endParaRP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41621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2" name="Rectangle 2">
            <a:extLst>
              <a:ext uri="{FF2B5EF4-FFF2-40B4-BE49-F238E27FC236}">
                <a16:creationId xmlns:a16="http://schemas.microsoft.com/office/drawing/2014/main" id="{FB212191-F045-A2A1-4758-A6D267092E8C}"/>
              </a:ext>
            </a:extLst>
          </p:cNvPr>
          <p:cNvSpPr>
            <a:spLocks noChangeArrowheads="1"/>
          </p:cNvSpPr>
          <p:nvPr/>
        </p:nvSpPr>
        <p:spPr bwMode="auto">
          <a:xfrm>
            <a:off x="568000" y="283917"/>
            <a:ext cx="9206195" cy="683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nSpc>
                <a:spcPct val="107000"/>
              </a:lnSpc>
              <a:spcAft>
                <a:spcPts val="800"/>
              </a:spcAft>
              <a:buFont typeface="Courier New" panose="02070309020205020404" pitchFamily="49" charset="0"/>
              <a:buChar char="o"/>
            </a:pPr>
            <a:r>
              <a:rPr lang="en-US" sz="1800" b="1" dirty="0">
                <a:solidFill>
                  <a:srgbClr val="171717"/>
                </a:solidFill>
                <a:effectLst/>
                <a:latin typeface="Arial" panose="020B0604020202020204" pitchFamily="34" charset="0"/>
                <a:ea typeface="Arial" panose="020B0604020202020204" pitchFamily="34" charset="0"/>
                <a:cs typeface="Courier New" panose="02070309020205020404" pitchFamily="49" charset="0"/>
              </a:rPr>
              <a:t>Ne</a:t>
            </a:r>
            <a:r>
              <a:rPr lang="en-US" b="1" dirty="0">
                <a:solidFill>
                  <a:srgbClr val="000000"/>
                </a:solidFill>
                <a:cs typeface="Courier New" panose="02070309020205020404" pitchFamily="49" charset="0"/>
              </a:rPr>
              <a:t>xt, </a:t>
            </a:r>
            <a:r>
              <a:rPr lang="en-US" dirty="0">
                <a:solidFill>
                  <a:srgbClr val="000000"/>
                </a:solidFill>
                <a:cs typeface="Courier New" panose="02070309020205020404" pitchFamily="49" charset="0"/>
              </a:rPr>
              <a:t>we need to install all the necessary dependencies by running the following command.</a:t>
            </a:r>
            <a:endParaRPr lang="en-IN" dirty="0">
              <a:solidFill>
                <a:srgbClr val="000000"/>
              </a:solidFill>
              <a:cs typeface="Courier New" panose="02070309020205020404" pitchFamily="49" charset="0"/>
            </a:endParaRPr>
          </a:p>
          <a:p>
            <a:pPr algn="ctr">
              <a:lnSpc>
                <a:spcPct val="107000"/>
              </a:lnSpc>
              <a:spcAft>
                <a:spcPts val="800"/>
              </a:spcAft>
            </a:pPr>
            <a:r>
              <a:rPr lang="en-US" dirty="0" err="1">
                <a:solidFill>
                  <a:srgbClr val="00B050"/>
                </a:solidFill>
                <a:cs typeface="Courier New" panose="02070309020205020404" pitchFamily="49" charset="0"/>
              </a:rPr>
              <a:t>npm</a:t>
            </a:r>
            <a:r>
              <a:rPr lang="en-US" dirty="0">
                <a:solidFill>
                  <a:srgbClr val="00B050"/>
                </a:solidFill>
                <a:cs typeface="Courier New" panose="02070309020205020404" pitchFamily="49" charset="0"/>
              </a:rPr>
              <a:t> install </a:t>
            </a:r>
            <a:r>
              <a:rPr lang="en-US" dirty="0" err="1">
                <a:solidFill>
                  <a:srgbClr val="00B050"/>
                </a:solidFill>
                <a:cs typeface="Courier New" panose="02070309020205020404" pitchFamily="49" charset="0"/>
              </a:rPr>
              <a:t>aws</a:t>
            </a:r>
            <a:r>
              <a:rPr lang="en-US" dirty="0">
                <a:solidFill>
                  <a:srgbClr val="00B050"/>
                </a:solidFill>
                <a:cs typeface="Courier New" panose="02070309020205020404" pitchFamily="49" charset="0"/>
              </a:rPr>
              <a:t>-amplify </a:t>
            </a:r>
            <a:r>
              <a:rPr lang="en-US" dirty="0" err="1">
                <a:solidFill>
                  <a:srgbClr val="00B050"/>
                </a:solidFill>
                <a:cs typeface="Courier New" panose="02070309020205020404" pitchFamily="49" charset="0"/>
              </a:rPr>
              <a:t>aws</a:t>
            </a:r>
            <a:r>
              <a:rPr lang="en-US" dirty="0">
                <a:solidFill>
                  <a:srgbClr val="00B050"/>
                </a:solidFill>
                <a:cs typeface="Courier New" panose="02070309020205020404" pitchFamily="49" charset="0"/>
              </a:rPr>
              <a:t>-amplify-react-native amazon-</a:t>
            </a:r>
            <a:r>
              <a:rPr lang="en-US" dirty="0" err="1">
                <a:solidFill>
                  <a:srgbClr val="00B050"/>
                </a:solidFill>
                <a:cs typeface="Courier New" panose="02070309020205020404" pitchFamily="49" charset="0"/>
              </a:rPr>
              <a:t>cognito</a:t>
            </a:r>
            <a:r>
              <a:rPr lang="en-US" dirty="0">
                <a:solidFill>
                  <a:srgbClr val="00B050"/>
                </a:solidFill>
                <a:cs typeface="Courier New" panose="02070309020205020404" pitchFamily="49" charset="0"/>
              </a:rPr>
              <a:t>-identity-</a:t>
            </a:r>
            <a:r>
              <a:rPr lang="en-US" dirty="0" err="1">
                <a:solidFill>
                  <a:srgbClr val="00B050"/>
                </a:solidFill>
                <a:cs typeface="Courier New" panose="02070309020205020404" pitchFamily="49" charset="0"/>
              </a:rPr>
              <a:t>js</a:t>
            </a:r>
            <a:r>
              <a:rPr lang="en-US" dirty="0">
                <a:solidFill>
                  <a:srgbClr val="00B050"/>
                </a:solidFill>
                <a:cs typeface="Courier New" panose="02070309020205020404" pitchFamily="49" charset="0"/>
              </a:rPr>
              <a:t> @react-native-community/netinfo</a:t>
            </a:r>
            <a:endParaRPr lang="en-IN" dirty="0">
              <a:solidFill>
                <a:srgbClr val="00B050"/>
              </a:solidFill>
              <a:cs typeface="Courier New" panose="02070309020205020404" pitchFamily="49" charset="0"/>
            </a:endParaRPr>
          </a:p>
          <a:p>
            <a:pPr marL="342900" indent="-342900">
              <a:lnSpc>
                <a:spcPct val="107000"/>
              </a:lnSpc>
              <a:spcAft>
                <a:spcPts val="800"/>
              </a:spcAft>
              <a:buFont typeface="Courier New" panose="02070309020205020404" pitchFamily="49" charset="0"/>
              <a:buChar char="o"/>
            </a:pPr>
            <a:r>
              <a:rPr lang="en-US" b="1" dirty="0">
                <a:solidFill>
                  <a:srgbClr val="000000"/>
                </a:solidFill>
                <a:cs typeface="Courier New" panose="02070309020205020404" pitchFamily="49" charset="0"/>
              </a:rPr>
              <a:t>Configuring amplify backend</a:t>
            </a:r>
            <a:r>
              <a:rPr lang="en-US" dirty="0">
                <a:solidFill>
                  <a:srgbClr val="000000"/>
                </a:solidFill>
                <a:cs typeface="Courier New" panose="02070309020205020404" pitchFamily="49" charset="0"/>
              </a:rPr>
              <a:t>.</a:t>
            </a:r>
            <a:endParaRPr lang="en-IN" dirty="0">
              <a:solidFill>
                <a:srgbClr val="000000"/>
              </a:solidFill>
              <a:cs typeface="Courier New" panose="02070309020205020404" pitchFamily="49" charset="0"/>
            </a:endParaRPr>
          </a:p>
          <a:p>
            <a:pPr marL="342900" indent="-342900">
              <a:lnSpc>
                <a:spcPct val="107000"/>
              </a:lnSpc>
              <a:spcAft>
                <a:spcPts val="800"/>
              </a:spcAft>
              <a:buFont typeface="Courier New" panose="02070309020205020404" pitchFamily="49" charset="0"/>
              <a:buChar char="o"/>
            </a:pPr>
            <a:r>
              <a:rPr lang="en-US" dirty="0">
                <a:solidFill>
                  <a:srgbClr val="000000"/>
                </a:solidFill>
                <a:cs typeface="Courier New" panose="02070309020205020404" pitchFamily="49" charset="0"/>
              </a:rPr>
              <a:t>To complete setting up our Amplify project, we need to configure amplify in a higher-order component. Adding the following lines of code in your App.js or index.js file will do the job.</a:t>
            </a:r>
          </a:p>
          <a:p>
            <a:pPr>
              <a:lnSpc>
                <a:spcPct val="107000"/>
              </a:lnSpc>
              <a:spcAft>
                <a:spcPts val="800"/>
              </a:spcAft>
            </a:pPr>
            <a:endParaRPr lang="en-IN" dirty="0">
              <a:solidFill>
                <a:srgbClr val="000000"/>
              </a:solidFill>
              <a:cs typeface="Courier New" panose="02070309020205020404" pitchFamily="49" charset="0"/>
            </a:endParaRPr>
          </a:p>
          <a:p>
            <a:pPr>
              <a:lnSpc>
                <a:spcPct val="107000"/>
              </a:lnSpc>
              <a:spcAft>
                <a:spcPts val="800"/>
              </a:spcAft>
            </a:pPr>
            <a:r>
              <a:rPr lang="en-US" dirty="0">
                <a:solidFill>
                  <a:srgbClr val="000000"/>
                </a:solidFill>
                <a:cs typeface="Courier New" panose="02070309020205020404" pitchFamily="49" charset="0"/>
              </a:rPr>
              <a:t>	</a:t>
            </a:r>
            <a:r>
              <a:rPr lang="en-US" dirty="0">
                <a:solidFill>
                  <a:srgbClr val="00B050"/>
                </a:solidFill>
                <a:cs typeface="Courier New" panose="02070309020205020404" pitchFamily="49" charset="0"/>
              </a:rPr>
              <a:t>import Amplify from '</a:t>
            </a:r>
            <a:r>
              <a:rPr lang="en-US" dirty="0" err="1">
                <a:solidFill>
                  <a:srgbClr val="00B050"/>
                </a:solidFill>
                <a:cs typeface="Courier New" panose="02070309020205020404" pitchFamily="49" charset="0"/>
              </a:rPr>
              <a:t>aws</a:t>
            </a:r>
            <a:r>
              <a:rPr lang="en-US" dirty="0">
                <a:solidFill>
                  <a:srgbClr val="00B050"/>
                </a:solidFill>
                <a:cs typeface="Courier New" panose="02070309020205020404" pitchFamily="49" charset="0"/>
              </a:rPr>
              <a:t>-amplify’;</a:t>
            </a:r>
            <a:endParaRPr lang="en-IN" dirty="0">
              <a:solidFill>
                <a:srgbClr val="00B050"/>
              </a:solidFill>
              <a:cs typeface="Courier New" panose="02070309020205020404" pitchFamily="49" charset="0"/>
            </a:endParaRPr>
          </a:p>
          <a:p>
            <a:pPr>
              <a:lnSpc>
                <a:spcPct val="107000"/>
              </a:lnSpc>
              <a:spcAft>
                <a:spcPts val="800"/>
              </a:spcAft>
            </a:pPr>
            <a:r>
              <a:rPr lang="en-US" dirty="0">
                <a:solidFill>
                  <a:srgbClr val="00B050"/>
                </a:solidFill>
                <a:cs typeface="Courier New" panose="02070309020205020404" pitchFamily="49" charset="0"/>
              </a:rPr>
              <a:t>	import </a:t>
            </a:r>
            <a:r>
              <a:rPr lang="en-US" dirty="0" err="1">
                <a:solidFill>
                  <a:srgbClr val="00B050"/>
                </a:solidFill>
                <a:cs typeface="Courier New" panose="02070309020205020404" pitchFamily="49" charset="0"/>
              </a:rPr>
              <a:t>awsconfig</a:t>
            </a:r>
            <a:r>
              <a:rPr lang="en-US" dirty="0">
                <a:solidFill>
                  <a:srgbClr val="00B050"/>
                </a:solidFill>
                <a:cs typeface="Courier New" panose="02070309020205020404" pitchFamily="49" charset="0"/>
              </a:rPr>
              <a:t> from './</a:t>
            </a:r>
            <a:r>
              <a:rPr lang="en-US" dirty="0" err="1">
                <a:solidFill>
                  <a:srgbClr val="00B050"/>
                </a:solidFill>
                <a:cs typeface="Courier New" panose="02070309020205020404" pitchFamily="49" charset="0"/>
              </a:rPr>
              <a:t>aws</a:t>
            </a:r>
            <a:r>
              <a:rPr lang="en-US" dirty="0">
                <a:solidFill>
                  <a:srgbClr val="00B050"/>
                </a:solidFill>
                <a:cs typeface="Courier New" panose="02070309020205020404" pitchFamily="49" charset="0"/>
              </a:rPr>
              <a:t>-exports’; </a:t>
            </a:r>
            <a:endParaRPr lang="en-IN" dirty="0">
              <a:solidFill>
                <a:srgbClr val="00B050"/>
              </a:solidFill>
              <a:cs typeface="Courier New" panose="02070309020205020404" pitchFamily="49" charset="0"/>
            </a:endParaRPr>
          </a:p>
          <a:p>
            <a:pPr>
              <a:lnSpc>
                <a:spcPct val="107000"/>
              </a:lnSpc>
              <a:spcAft>
                <a:spcPts val="800"/>
              </a:spcAft>
            </a:pPr>
            <a:r>
              <a:rPr lang="en-US" dirty="0">
                <a:solidFill>
                  <a:srgbClr val="00B050"/>
                </a:solidFill>
                <a:cs typeface="Courier New" panose="02070309020205020404" pitchFamily="49" charset="0"/>
              </a:rPr>
              <a:t> 	</a:t>
            </a:r>
            <a:r>
              <a:rPr lang="en-US" dirty="0" err="1">
                <a:solidFill>
                  <a:srgbClr val="00B050"/>
                </a:solidFill>
                <a:cs typeface="Courier New" panose="02070309020205020404" pitchFamily="49" charset="0"/>
              </a:rPr>
              <a:t>Amplify.configure</a:t>
            </a:r>
            <a:r>
              <a:rPr lang="en-US" dirty="0">
                <a:solidFill>
                  <a:srgbClr val="00B050"/>
                </a:solidFill>
                <a:cs typeface="Courier New" panose="02070309020205020404" pitchFamily="49" charset="0"/>
              </a:rPr>
              <a:t>({</a:t>
            </a:r>
            <a:endParaRPr lang="en-IN" dirty="0">
              <a:solidFill>
                <a:srgbClr val="00B050"/>
              </a:solidFill>
              <a:cs typeface="Courier New" panose="02070309020205020404" pitchFamily="49" charset="0"/>
            </a:endParaRPr>
          </a:p>
          <a:p>
            <a:pPr>
              <a:lnSpc>
                <a:spcPct val="107000"/>
              </a:lnSpc>
              <a:spcAft>
                <a:spcPts val="800"/>
              </a:spcAft>
            </a:pPr>
            <a:r>
              <a:rPr lang="en-US" dirty="0">
                <a:solidFill>
                  <a:srgbClr val="00B050"/>
                </a:solidFill>
                <a:cs typeface="Courier New" panose="02070309020205020404" pitchFamily="49" charset="0"/>
              </a:rPr>
              <a:t>	...</a:t>
            </a:r>
            <a:r>
              <a:rPr lang="en-US" dirty="0" err="1">
                <a:solidFill>
                  <a:srgbClr val="00B050"/>
                </a:solidFill>
                <a:cs typeface="Courier New" panose="02070309020205020404" pitchFamily="49" charset="0"/>
              </a:rPr>
              <a:t>awsconfig</a:t>
            </a:r>
            <a:r>
              <a:rPr lang="en-US" dirty="0">
                <a:solidFill>
                  <a:srgbClr val="00B050"/>
                </a:solidFill>
                <a:cs typeface="Courier New" panose="02070309020205020404" pitchFamily="49" charset="0"/>
              </a:rPr>
              <a:t>,</a:t>
            </a:r>
            <a:endParaRPr lang="en-IN" dirty="0">
              <a:solidFill>
                <a:srgbClr val="00B050"/>
              </a:solidFill>
              <a:cs typeface="Courier New" panose="02070309020205020404" pitchFamily="49" charset="0"/>
            </a:endParaRPr>
          </a:p>
          <a:p>
            <a:pPr>
              <a:lnSpc>
                <a:spcPct val="107000"/>
              </a:lnSpc>
              <a:spcAft>
                <a:spcPts val="800"/>
              </a:spcAft>
            </a:pPr>
            <a:r>
              <a:rPr lang="en-US" dirty="0">
                <a:solidFill>
                  <a:srgbClr val="00B050"/>
                </a:solidFill>
                <a:cs typeface="Courier New" panose="02070309020205020404" pitchFamily="49" charset="0"/>
              </a:rPr>
              <a:t>	Analytics: {</a:t>
            </a:r>
            <a:endParaRPr lang="en-IN" dirty="0">
              <a:solidFill>
                <a:srgbClr val="00B050"/>
              </a:solidFill>
              <a:cs typeface="Courier New" panose="02070309020205020404" pitchFamily="49" charset="0"/>
            </a:endParaRPr>
          </a:p>
          <a:p>
            <a:pPr>
              <a:lnSpc>
                <a:spcPct val="107000"/>
              </a:lnSpc>
              <a:spcAft>
                <a:spcPts val="800"/>
              </a:spcAft>
            </a:pPr>
            <a:r>
              <a:rPr lang="en-US" dirty="0">
                <a:solidFill>
                  <a:srgbClr val="00B050"/>
                </a:solidFill>
                <a:cs typeface="Courier New" panose="02070309020205020404" pitchFamily="49" charset="0"/>
              </a:rPr>
              <a:t>	disabled: true,</a:t>
            </a:r>
            <a:endParaRPr lang="en-IN" dirty="0">
              <a:solidFill>
                <a:srgbClr val="00B050"/>
              </a:solidFill>
              <a:cs typeface="Courier New" panose="02070309020205020404" pitchFamily="49" charset="0"/>
            </a:endParaRPr>
          </a:p>
          <a:p>
            <a:pPr>
              <a:lnSpc>
                <a:spcPct val="107000"/>
              </a:lnSpc>
              <a:spcAft>
                <a:spcPts val="800"/>
              </a:spcAft>
            </a:pPr>
            <a:r>
              <a:rPr lang="en-US" dirty="0">
                <a:solidFill>
                  <a:srgbClr val="00B050"/>
                </a:solidFill>
                <a:cs typeface="Courier New" panose="02070309020205020404" pitchFamily="49" charset="0"/>
              </a:rPr>
              <a:t>	},</a:t>
            </a:r>
            <a:endParaRPr lang="en-IN" dirty="0">
              <a:solidFill>
                <a:srgbClr val="00B050"/>
              </a:solidFill>
              <a:cs typeface="Courier New" panose="02070309020205020404" pitchFamily="49" charset="0"/>
            </a:endParaRPr>
          </a:p>
          <a:p>
            <a:pPr>
              <a:lnSpc>
                <a:spcPct val="107000"/>
              </a:lnSpc>
              <a:spcAft>
                <a:spcPts val="800"/>
              </a:spcAft>
            </a:pPr>
            <a:r>
              <a:rPr lang="en-US" dirty="0">
                <a:solidFill>
                  <a:srgbClr val="00B050"/>
                </a:solidFill>
                <a:cs typeface="Courier New" panose="02070309020205020404" pitchFamily="49" charset="0"/>
              </a:rPr>
              <a:t>	});</a:t>
            </a:r>
            <a:endParaRPr lang="en-IN" dirty="0">
              <a:solidFill>
                <a:srgbClr val="00B050"/>
              </a:solidFill>
              <a:cs typeface="Courier New" panose="02070309020205020404" pitchFamily="49" charset="0"/>
            </a:endParaRPr>
          </a:p>
          <a:p>
            <a:pPr marL="342900" marR="0" lvl="0" indent="-342900"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26890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15</a:t>
            </a:fld>
            <a:endParaRPr lang="en-US" dirty="0"/>
          </a:p>
        </p:txBody>
      </p:sp>
      <p:pic>
        <p:nvPicPr>
          <p:cNvPr id="5" name="Picture 4">
            <a:extLst>
              <a:ext uri="{FF2B5EF4-FFF2-40B4-BE49-F238E27FC236}">
                <a16:creationId xmlns:a16="http://schemas.microsoft.com/office/drawing/2014/main" id="{6DCBBD71-9EFC-80CF-4AD2-131D3ED9558C}"/>
              </a:ext>
            </a:extLst>
          </p:cNvPr>
          <p:cNvPicPr>
            <a:picLocks noChangeAspect="1"/>
          </p:cNvPicPr>
          <p:nvPr/>
        </p:nvPicPr>
        <p:blipFill>
          <a:blip r:embed="rId2"/>
          <a:stretch>
            <a:fillRect/>
          </a:stretch>
        </p:blipFill>
        <p:spPr>
          <a:xfrm>
            <a:off x="2463800" y="327660"/>
            <a:ext cx="7581900" cy="3290887"/>
          </a:xfrm>
          <a:prstGeom prst="rect">
            <a:avLst/>
          </a:prstGeom>
        </p:spPr>
      </p:pic>
      <p:sp>
        <p:nvSpPr>
          <p:cNvPr id="7" name="TextBox 6">
            <a:extLst>
              <a:ext uri="{FF2B5EF4-FFF2-40B4-BE49-F238E27FC236}">
                <a16:creationId xmlns:a16="http://schemas.microsoft.com/office/drawing/2014/main" id="{5751D852-132F-BB15-FED8-5383C17C73A8}"/>
              </a:ext>
            </a:extLst>
          </p:cNvPr>
          <p:cNvSpPr txBox="1"/>
          <p:nvPr/>
        </p:nvSpPr>
        <p:spPr>
          <a:xfrm>
            <a:off x="2463800" y="3769391"/>
            <a:ext cx="9469120" cy="2760949"/>
          </a:xfrm>
          <a:prstGeom prst="rect">
            <a:avLst/>
          </a:prstGeom>
          <a:noFill/>
        </p:spPr>
        <p:txBody>
          <a:bodyPr wrap="square">
            <a:spAutoFit/>
          </a:bodyPr>
          <a:lstStyle/>
          <a:p>
            <a:pPr marL="342900" lvl="0" indent="-342900" rtl="0">
              <a:lnSpc>
                <a:spcPct val="107000"/>
              </a:lnSpc>
              <a:spcAft>
                <a:spcPts val="800"/>
              </a:spcAft>
              <a:buFont typeface="Courier New" panose="02070309020205020404" pitchFamily="49" charset="0"/>
              <a:buChar char="o"/>
            </a:pPr>
            <a:r>
              <a:rPr lang="en-US" b="1" dirty="0">
                <a:solidFill>
                  <a:srgbClr val="000000"/>
                </a:solidFill>
                <a:effectLst/>
                <a:latin typeface="Arial" panose="020B0604020202020204" pitchFamily="34" charset="0"/>
                <a:ea typeface="Arial" panose="020B0604020202020204" pitchFamily="34" charset="0"/>
                <a:cs typeface="Noto Sans Symbols"/>
              </a:rPr>
              <a:t>Adding </a:t>
            </a:r>
            <a:r>
              <a:rPr lang="en-US" b="1" dirty="0" err="1">
                <a:solidFill>
                  <a:srgbClr val="000000"/>
                </a:solidFill>
                <a:effectLst/>
                <a:latin typeface="Arial" panose="020B0604020202020204" pitchFamily="34" charset="0"/>
                <a:ea typeface="Arial" panose="020B0604020202020204" pitchFamily="34" charset="0"/>
                <a:cs typeface="Noto Sans Symbols"/>
              </a:rPr>
              <a:t>cognito</a:t>
            </a:r>
            <a:r>
              <a:rPr lang="en-US" b="1" dirty="0">
                <a:solidFill>
                  <a:srgbClr val="000000"/>
                </a:solidFill>
                <a:effectLst/>
                <a:latin typeface="Arial" panose="020B0604020202020204" pitchFamily="34" charset="0"/>
                <a:ea typeface="Arial" panose="020B0604020202020204" pitchFamily="34" charset="0"/>
                <a:cs typeface="Noto Sans Symbols"/>
              </a:rPr>
              <a:t> authentication.: Add a </a:t>
            </a:r>
            <a:r>
              <a:rPr lang="en-US" b="1" dirty="0" err="1">
                <a:solidFill>
                  <a:srgbClr val="000000"/>
                </a:solidFill>
                <a:effectLst/>
                <a:latin typeface="Arial" panose="020B0604020202020204" pitchFamily="34" charset="0"/>
                <a:ea typeface="Arial" panose="020B0604020202020204" pitchFamily="34" charset="0"/>
                <a:cs typeface="Noto Sans Symbols"/>
              </a:rPr>
              <a:t>U</a:t>
            </a:r>
            <a:r>
              <a:rPr lang="en-US" b="1" dirty="0" err="1">
                <a:solidFill>
                  <a:srgbClr val="000000"/>
                </a:solidFill>
                <a:latin typeface="Arial" panose="020B0604020202020204" pitchFamily="34" charset="0"/>
                <a:ea typeface="Arial" panose="020B0604020202020204" pitchFamily="34" charset="0"/>
                <a:cs typeface="Noto Sans Symbols"/>
              </a:rPr>
              <a:t>serpool</a:t>
            </a:r>
            <a:r>
              <a:rPr lang="en-US" b="1" dirty="0">
                <a:solidFill>
                  <a:srgbClr val="000000"/>
                </a:solidFill>
                <a:latin typeface="Arial" panose="020B0604020202020204" pitchFamily="34" charset="0"/>
                <a:ea typeface="Arial" panose="020B0604020202020204" pitchFamily="34" charset="0"/>
                <a:cs typeface="Noto Sans Symbols"/>
              </a:rPr>
              <a:t> for users to login and log-out</a:t>
            </a:r>
            <a:endParaRPr lang="en-IN" sz="1100" b="1" dirty="0">
              <a:effectLst/>
              <a:latin typeface="Noto Sans Symbols"/>
              <a:ea typeface="Noto Sans Symbols"/>
              <a:cs typeface="Noto Sans Symbols"/>
            </a:endParaRPr>
          </a:p>
          <a:p>
            <a:pPr marL="1257300" indent="-342900">
              <a:lnSpc>
                <a:spcPct val="107000"/>
              </a:lnSpc>
              <a:spcAft>
                <a:spcPts val="800"/>
              </a:spcAft>
              <a:buFont typeface="Courier New" panose="02070309020205020404" pitchFamily="49" charset="0"/>
              <a:buChar char="o"/>
            </a:pPr>
            <a:r>
              <a:rPr lang="en-US" b="1" i="1" dirty="0">
                <a:solidFill>
                  <a:srgbClr val="00B050"/>
                </a:solidFill>
                <a:effectLst/>
                <a:latin typeface="Arial" panose="020B0604020202020204" pitchFamily="34" charset="0"/>
                <a:ea typeface="Arial" panose="020B0604020202020204" pitchFamily="34" charset="0"/>
              </a:rPr>
              <a:t>Amplify add auth</a:t>
            </a:r>
          </a:p>
          <a:p>
            <a:pPr marL="342900" lvl="0" indent="-342900">
              <a:lnSpc>
                <a:spcPct val="107000"/>
              </a:lnSpc>
              <a:spcAft>
                <a:spcPts val="800"/>
              </a:spcAft>
              <a:buFont typeface="Courier New" panose="02070309020205020404" pitchFamily="49" charset="0"/>
              <a:buChar char="o"/>
            </a:pPr>
            <a:r>
              <a:rPr lang="en-US" b="1" dirty="0">
                <a:solidFill>
                  <a:srgbClr val="000000"/>
                </a:solidFill>
                <a:latin typeface="Arial" panose="020B0604020202020204" pitchFamily="34" charset="0"/>
              </a:rPr>
              <a:t>Adding AppSync API.: Add a API to fetch the App data</a:t>
            </a:r>
            <a:endParaRPr lang="en-IN" b="1" dirty="0">
              <a:solidFill>
                <a:srgbClr val="000000"/>
              </a:solidFill>
              <a:latin typeface="Arial" panose="020B0604020202020204" pitchFamily="34" charset="0"/>
            </a:endParaRPr>
          </a:p>
          <a:p>
            <a:pPr marL="914400" indent="-342900">
              <a:lnSpc>
                <a:spcPct val="107000"/>
              </a:lnSpc>
              <a:spcAft>
                <a:spcPts val="800"/>
              </a:spcAft>
              <a:buFont typeface="Courier New" panose="02070309020205020404" pitchFamily="49" charset="0"/>
              <a:buChar char="o"/>
            </a:pPr>
            <a:r>
              <a:rPr lang="en-US" b="1" dirty="0">
                <a:solidFill>
                  <a:srgbClr val="00B050"/>
                </a:solidFill>
                <a:latin typeface="Arial" panose="020B0604020202020204" pitchFamily="34" charset="0"/>
              </a:rPr>
              <a:t>amplify add </a:t>
            </a:r>
            <a:r>
              <a:rPr lang="en-US" b="1" dirty="0" err="1">
                <a:solidFill>
                  <a:srgbClr val="00B050"/>
                </a:solidFill>
                <a:latin typeface="Arial" panose="020B0604020202020204" pitchFamily="34" charset="0"/>
              </a:rPr>
              <a:t>api</a:t>
            </a:r>
            <a:endParaRPr lang="en-IN" b="1" dirty="0">
              <a:solidFill>
                <a:srgbClr val="00B050"/>
              </a:solidFill>
              <a:latin typeface="Arial" panose="020B0604020202020204" pitchFamily="34" charset="0"/>
            </a:endParaRPr>
          </a:p>
          <a:p>
            <a:pPr marL="342900" lvl="0" indent="-342900">
              <a:lnSpc>
                <a:spcPct val="107000"/>
              </a:lnSpc>
              <a:spcAft>
                <a:spcPts val="800"/>
              </a:spcAft>
              <a:buFont typeface="Courier New" panose="02070309020205020404" pitchFamily="49" charset="0"/>
              <a:buChar char="o"/>
            </a:pPr>
            <a:r>
              <a:rPr lang="en-US" b="1" dirty="0">
                <a:solidFill>
                  <a:srgbClr val="000000"/>
                </a:solidFill>
                <a:latin typeface="Arial" panose="020B0604020202020204" pitchFamily="34" charset="0"/>
              </a:rPr>
              <a:t>Adding S3 Storage.: Adding this to store Details and Images of Pets</a:t>
            </a:r>
            <a:endParaRPr lang="en-IN" b="1" dirty="0">
              <a:solidFill>
                <a:srgbClr val="000000"/>
              </a:solidFill>
              <a:latin typeface="Arial" panose="020B0604020202020204" pitchFamily="34" charset="0"/>
            </a:endParaRPr>
          </a:p>
          <a:p>
            <a:pPr marL="914400" indent="-342900">
              <a:lnSpc>
                <a:spcPct val="107000"/>
              </a:lnSpc>
              <a:spcAft>
                <a:spcPts val="800"/>
              </a:spcAft>
              <a:buFont typeface="Courier New" panose="02070309020205020404" pitchFamily="49" charset="0"/>
              <a:buChar char="o"/>
            </a:pPr>
            <a:r>
              <a:rPr lang="en-US" b="1" dirty="0" err="1">
                <a:solidFill>
                  <a:srgbClr val="00B050"/>
                </a:solidFill>
                <a:latin typeface="Arial" panose="020B0604020202020204" pitchFamily="34" charset="0"/>
              </a:rPr>
              <a:t>npm</a:t>
            </a:r>
            <a:r>
              <a:rPr lang="en-US" b="1" dirty="0">
                <a:solidFill>
                  <a:srgbClr val="00B050"/>
                </a:solidFill>
                <a:latin typeface="Arial" panose="020B0604020202020204" pitchFamily="34" charset="0"/>
              </a:rPr>
              <a:t> install react-native-image-picker</a:t>
            </a:r>
            <a:endParaRPr lang="en-IN" b="1" dirty="0">
              <a:solidFill>
                <a:srgbClr val="00B050"/>
              </a:solidFill>
              <a:latin typeface="Arial" panose="020B0604020202020204" pitchFamily="34" charset="0"/>
            </a:endParaRPr>
          </a:p>
          <a:p>
            <a:pPr marL="914400" indent="-342900">
              <a:lnSpc>
                <a:spcPct val="107000"/>
              </a:lnSpc>
              <a:spcAft>
                <a:spcPts val="800"/>
              </a:spcAft>
              <a:buFont typeface="Courier New" panose="02070309020205020404" pitchFamily="49" charset="0"/>
              <a:buChar char="o"/>
            </a:pPr>
            <a:r>
              <a:rPr lang="en-US" b="1" dirty="0">
                <a:solidFill>
                  <a:srgbClr val="00B050"/>
                </a:solidFill>
                <a:latin typeface="Arial" panose="020B0604020202020204" pitchFamily="34" charset="0"/>
              </a:rPr>
              <a:t> amplify add storage</a:t>
            </a:r>
            <a:endParaRPr lang="en-IN" b="1" dirty="0">
              <a:solidFill>
                <a:srgbClr val="00B050"/>
              </a:solidFill>
              <a:latin typeface="Arial" panose="020B0604020202020204" pitchFamily="34" charset="0"/>
            </a:endParaRPr>
          </a:p>
        </p:txBody>
      </p:sp>
    </p:spTree>
    <p:extLst>
      <p:ext uri="{BB962C8B-B14F-4D97-AF65-F5344CB8AC3E}">
        <p14:creationId xmlns:p14="http://schemas.microsoft.com/office/powerpoint/2010/main" val="3845748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16</a:t>
            </a:fld>
            <a:endParaRPr lang="en-US" dirty="0"/>
          </a:p>
        </p:txBody>
      </p:sp>
      <p:sp>
        <p:nvSpPr>
          <p:cNvPr id="7" name="TextBox 6">
            <a:extLst>
              <a:ext uri="{FF2B5EF4-FFF2-40B4-BE49-F238E27FC236}">
                <a16:creationId xmlns:a16="http://schemas.microsoft.com/office/drawing/2014/main" id="{5751D852-132F-BB15-FED8-5383C17C73A8}"/>
              </a:ext>
            </a:extLst>
          </p:cNvPr>
          <p:cNvSpPr txBox="1"/>
          <p:nvPr/>
        </p:nvSpPr>
        <p:spPr>
          <a:xfrm>
            <a:off x="259080" y="298532"/>
            <a:ext cx="9469120" cy="1488677"/>
          </a:xfrm>
          <a:prstGeom prst="rect">
            <a:avLst/>
          </a:prstGeom>
          <a:noFill/>
        </p:spPr>
        <p:txBody>
          <a:bodyPr wrap="square">
            <a:spAutoFit/>
          </a:bodyPr>
          <a:lstStyle/>
          <a:p>
            <a:pPr marL="571500">
              <a:lnSpc>
                <a:spcPct val="107000"/>
              </a:lnSpc>
              <a:spcAft>
                <a:spcPts val="800"/>
              </a:spcAft>
            </a:pPr>
            <a:r>
              <a:rPr lang="en-US" sz="4400" b="1" dirty="0">
                <a:solidFill>
                  <a:srgbClr val="0070C0"/>
                </a:solidFill>
                <a:latin typeface="Arial" panose="020B0604020202020204" pitchFamily="34" charset="0"/>
              </a:rPr>
              <a:t>S3 Storage Bucket created at Backend</a:t>
            </a:r>
            <a:endParaRPr lang="en-IN" sz="4400" b="1" dirty="0">
              <a:solidFill>
                <a:srgbClr val="0070C0"/>
              </a:solidFill>
              <a:latin typeface="Arial" panose="020B0604020202020204" pitchFamily="34" charset="0"/>
            </a:endParaRPr>
          </a:p>
        </p:txBody>
      </p:sp>
      <p:pic>
        <p:nvPicPr>
          <p:cNvPr id="2" name="Picture 1">
            <a:extLst>
              <a:ext uri="{FF2B5EF4-FFF2-40B4-BE49-F238E27FC236}">
                <a16:creationId xmlns:a16="http://schemas.microsoft.com/office/drawing/2014/main" id="{470C1D2E-2AAB-3453-24A7-31101A3D5279}"/>
              </a:ext>
            </a:extLst>
          </p:cNvPr>
          <p:cNvPicPr>
            <a:picLocks noChangeAspect="1"/>
          </p:cNvPicPr>
          <p:nvPr/>
        </p:nvPicPr>
        <p:blipFill>
          <a:blip r:embed="rId2"/>
          <a:stretch>
            <a:fillRect/>
          </a:stretch>
        </p:blipFill>
        <p:spPr>
          <a:xfrm>
            <a:off x="674142" y="1929634"/>
            <a:ext cx="11122701" cy="4928366"/>
          </a:xfrm>
          <a:prstGeom prst="rect">
            <a:avLst/>
          </a:prstGeom>
        </p:spPr>
      </p:pic>
    </p:spTree>
    <p:extLst>
      <p:ext uri="{BB962C8B-B14F-4D97-AF65-F5344CB8AC3E}">
        <p14:creationId xmlns:p14="http://schemas.microsoft.com/office/powerpoint/2010/main" val="506941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17</a:t>
            </a:fld>
            <a:endParaRPr lang="en-US" dirty="0"/>
          </a:p>
        </p:txBody>
      </p:sp>
      <p:sp>
        <p:nvSpPr>
          <p:cNvPr id="7" name="TextBox 6">
            <a:extLst>
              <a:ext uri="{FF2B5EF4-FFF2-40B4-BE49-F238E27FC236}">
                <a16:creationId xmlns:a16="http://schemas.microsoft.com/office/drawing/2014/main" id="{5751D852-132F-BB15-FED8-5383C17C73A8}"/>
              </a:ext>
            </a:extLst>
          </p:cNvPr>
          <p:cNvSpPr txBox="1"/>
          <p:nvPr/>
        </p:nvSpPr>
        <p:spPr>
          <a:xfrm>
            <a:off x="259080" y="59775"/>
            <a:ext cx="9469120" cy="1488677"/>
          </a:xfrm>
          <a:prstGeom prst="rect">
            <a:avLst/>
          </a:prstGeom>
          <a:noFill/>
        </p:spPr>
        <p:txBody>
          <a:bodyPr wrap="square">
            <a:spAutoFit/>
          </a:bodyPr>
          <a:lstStyle/>
          <a:p>
            <a:pPr marL="571500">
              <a:lnSpc>
                <a:spcPct val="107000"/>
              </a:lnSpc>
              <a:spcAft>
                <a:spcPts val="800"/>
              </a:spcAft>
            </a:pPr>
            <a:r>
              <a:rPr lang="en-US" sz="4400" b="1" dirty="0">
                <a:solidFill>
                  <a:srgbClr val="0070C0"/>
                </a:solidFill>
                <a:latin typeface="Arial" panose="020B0604020202020204" pitchFamily="34" charset="0"/>
              </a:rPr>
              <a:t>Added Cognito </a:t>
            </a:r>
            <a:r>
              <a:rPr lang="en-US" sz="4400" b="1" dirty="0" err="1">
                <a:solidFill>
                  <a:srgbClr val="0070C0"/>
                </a:solidFill>
                <a:latin typeface="Arial" panose="020B0604020202020204" pitchFamily="34" charset="0"/>
              </a:rPr>
              <a:t>Userpool</a:t>
            </a:r>
            <a:r>
              <a:rPr lang="en-US" sz="4400" b="1" dirty="0">
                <a:solidFill>
                  <a:srgbClr val="0070C0"/>
                </a:solidFill>
                <a:latin typeface="Arial" panose="020B0604020202020204" pitchFamily="34" charset="0"/>
              </a:rPr>
              <a:t> at backend.</a:t>
            </a:r>
            <a:endParaRPr lang="en-IN" sz="4400" b="1" dirty="0">
              <a:solidFill>
                <a:srgbClr val="0070C0"/>
              </a:solidFill>
              <a:latin typeface="Arial" panose="020B0604020202020204" pitchFamily="34" charset="0"/>
            </a:endParaRPr>
          </a:p>
        </p:txBody>
      </p:sp>
      <p:pic>
        <p:nvPicPr>
          <p:cNvPr id="3" name="Picture 2">
            <a:extLst>
              <a:ext uri="{FF2B5EF4-FFF2-40B4-BE49-F238E27FC236}">
                <a16:creationId xmlns:a16="http://schemas.microsoft.com/office/drawing/2014/main" id="{EE32819F-B413-762D-D06F-C45403D56C40}"/>
              </a:ext>
            </a:extLst>
          </p:cNvPr>
          <p:cNvPicPr>
            <a:picLocks noChangeAspect="1"/>
          </p:cNvPicPr>
          <p:nvPr/>
        </p:nvPicPr>
        <p:blipFill>
          <a:blip r:embed="rId2"/>
          <a:stretch>
            <a:fillRect/>
          </a:stretch>
        </p:blipFill>
        <p:spPr>
          <a:xfrm>
            <a:off x="849442" y="1664625"/>
            <a:ext cx="10493115" cy="5099685"/>
          </a:xfrm>
          <a:prstGeom prst="rect">
            <a:avLst/>
          </a:prstGeom>
        </p:spPr>
      </p:pic>
    </p:spTree>
    <p:extLst>
      <p:ext uri="{BB962C8B-B14F-4D97-AF65-F5344CB8AC3E}">
        <p14:creationId xmlns:p14="http://schemas.microsoft.com/office/powerpoint/2010/main" val="1554368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18</a:t>
            </a:fld>
            <a:endParaRPr lang="en-US" dirty="0"/>
          </a:p>
        </p:txBody>
      </p:sp>
      <p:sp>
        <p:nvSpPr>
          <p:cNvPr id="7" name="TextBox 6">
            <a:extLst>
              <a:ext uri="{FF2B5EF4-FFF2-40B4-BE49-F238E27FC236}">
                <a16:creationId xmlns:a16="http://schemas.microsoft.com/office/drawing/2014/main" id="{5751D852-132F-BB15-FED8-5383C17C73A8}"/>
              </a:ext>
            </a:extLst>
          </p:cNvPr>
          <p:cNvSpPr txBox="1"/>
          <p:nvPr/>
        </p:nvSpPr>
        <p:spPr>
          <a:xfrm>
            <a:off x="2463800" y="4081361"/>
            <a:ext cx="9469120" cy="2726644"/>
          </a:xfrm>
          <a:prstGeom prst="rect">
            <a:avLst/>
          </a:prstGeom>
          <a:noFill/>
        </p:spPr>
        <p:txBody>
          <a:bodyPr wrap="square">
            <a:spAutoFit/>
          </a:bodyPr>
          <a:lstStyle/>
          <a:p>
            <a:pPr marL="342900" lvl="0" indent="-342900" rtl="0">
              <a:lnSpc>
                <a:spcPct val="107000"/>
              </a:lnSpc>
              <a:spcAft>
                <a:spcPts val="800"/>
              </a:spcAft>
              <a:buFont typeface="Courier New" panose="02070309020205020404" pitchFamily="49" charset="0"/>
              <a:buChar char="o"/>
            </a:pPr>
            <a:r>
              <a:rPr lang="en-US" sz="1800" dirty="0">
                <a:solidFill>
                  <a:srgbClr val="000000"/>
                </a:solidFill>
                <a:effectLst/>
                <a:latin typeface="Arial" panose="020B0604020202020204" pitchFamily="34" charset="0"/>
                <a:ea typeface="Arial" panose="020B0604020202020204" pitchFamily="34" charset="0"/>
                <a:cs typeface="Noto Sans Symbols"/>
              </a:rPr>
              <a:t>Push Code on Aws Amplify: This will Deploy our application to the cloud and can be retrieve easily along with all the Backend Data.</a:t>
            </a:r>
            <a:endParaRPr lang="en-IN" sz="1800" dirty="0">
              <a:effectLst/>
              <a:latin typeface="Noto Sans Symbols"/>
              <a:ea typeface="Noto Sans Symbols"/>
              <a:cs typeface="Noto Sans Symbols"/>
            </a:endParaRPr>
          </a:p>
          <a:p>
            <a:pPr lvl="8"/>
            <a:r>
              <a:rPr lang="en-US" b="1" i="1" dirty="0">
                <a:solidFill>
                  <a:srgbClr val="00B050"/>
                </a:solidFill>
                <a:effectLst/>
                <a:latin typeface="Arial" panose="020B0604020202020204" pitchFamily="34" charset="0"/>
                <a:ea typeface="Arial" panose="020B0604020202020204" pitchFamily="34" charset="0"/>
              </a:rPr>
              <a:t>Amplify push</a:t>
            </a:r>
          </a:p>
          <a:p>
            <a:pPr marL="285750" indent="-285750">
              <a:buFont typeface="Courier New" panose="02070309020205020404" pitchFamily="49" charset="0"/>
              <a:buChar char="o"/>
            </a:pPr>
            <a:endParaRPr lang="en-US" b="1" i="1" dirty="0">
              <a:solidFill>
                <a:srgbClr val="00B050"/>
              </a:solidFill>
              <a:latin typeface="Arial" panose="020B0604020202020204" pitchFamily="34" charset="0"/>
            </a:endParaRPr>
          </a:p>
          <a:p>
            <a:pPr marL="285750" indent="-285750">
              <a:buFont typeface="Courier New" panose="02070309020205020404" pitchFamily="49" charset="0"/>
              <a:buChar char="o"/>
            </a:pPr>
            <a:endParaRPr lang="en-US" b="1" i="1" dirty="0">
              <a:solidFill>
                <a:srgbClr val="00B050"/>
              </a:solidFill>
              <a:latin typeface="Arial" panose="020B0604020202020204" pitchFamily="34" charset="0"/>
            </a:endParaRPr>
          </a:p>
          <a:p>
            <a:pPr marL="285750" indent="-285750">
              <a:buFont typeface="Courier New" panose="02070309020205020404" pitchFamily="49" charset="0"/>
              <a:buChar char="o"/>
            </a:pPr>
            <a:endParaRPr lang="en-US" b="1" i="1" dirty="0">
              <a:solidFill>
                <a:srgbClr val="00B050"/>
              </a:solidFill>
              <a:latin typeface="Arial" panose="020B0604020202020204" pitchFamily="34" charset="0"/>
            </a:endParaRPr>
          </a:p>
          <a:p>
            <a:pPr marL="285750" indent="-285750">
              <a:buFont typeface="Courier New" panose="02070309020205020404" pitchFamily="49" charset="0"/>
              <a:buChar char="o"/>
            </a:pPr>
            <a:endParaRPr lang="en-US" b="1" i="1" dirty="0">
              <a:solidFill>
                <a:srgbClr val="00B050"/>
              </a:solidFill>
              <a:latin typeface="Arial" panose="020B0604020202020204" pitchFamily="34" charset="0"/>
            </a:endParaRPr>
          </a:p>
          <a:p>
            <a:pPr marL="285750" indent="-285750">
              <a:buFont typeface="Courier New" panose="02070309020205020404" pitchFamily="49" charset="0"/>
              <a:buChar char="o"/>
            </a:pPr>
            <a:endParaRPr lang="en-US" b="1" i="1" dirty="0">
              <a:solidFill>
                <a:srgbClr val="00B050"/>
              </a:solidFill>
              <a:latin typeface="Arial" panose="020B0604020202020204" pitchFamily="34" charset="0"/>
            </a:endParaRPr>
          </a:p>
          <a:p>
            <a:pPr marL="285750" indent="-285750">
              <a:buFont typeface="Courier New" panose="02070309020205020404" pitchFamily="49" charset="0"/>
              <a:buChar char="o"/>
            </a:pPr>
            <a:endParaRPr lang="en-IN" b="1" dirty="0">
              <a:solidFill>
                <a:srgbClr val="00B050"/>
              </a:solidFill>
              <a:latin typeface="Arial" panose="020B0604020202020204" pitchFamily="34" charset="0"/>
            </a:endParaRPr>
          </a:p>
        </p:txBody>
      </p:sp>
      <p:pic>
        <p:nvPicPr>
          <p:cNvPr id="2" name="Picture 1">
            <a:extLst>
              <a:ext uri="{FF2B5EF4-FFF2-40B4-BE49-F238E27FC236}">
                <a16:creationId xmlns:a16="http://schemas.microsoft.com/office/drawing/2014/main" id="{5E757EE0-A84F-CFC0-D511-44CBA2736A68}"/>
              </a:ext>
            </a:extLst>
          </p:cNvPr>
          <p:cNvPicPr>
            <a:picLocks noChangeAspect="1"/>
          </p:cNvPicPr>
          <p:nvPr/>
        </p:nvPicPr>
        <p:blipFill>
          <a:blip r:embed="rId2"/>
          <a:stretch>
            <a:fillRect/>
          </a:stretch>
        </p:blipFill>
        <p:spPr>
          <a:xfrm>
            <a:off x="2773044" y="457200"/>
            <a:ext cx="8261539" cy="3312191"/>
          </a:xfrm>
          <a:prstGeom prst="rect">
            <a:avLst/>
          </a:prstGeom>
        </p:spPr>
      </p:pic>
    </p:spTree>
    <p:extLst>
      <p:ext uri="{BB962C8B-B14F-4D97-AF65-F5344CB8AC3E}">
        <p14:creationId xmlns:p14="http://schemas.microsoft.com/office/powerpoint/2010/main" val="56072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3" name="Picture 2">
            <a:extLst>
              <a:ext uri="{FF2B5EF4-FFF2-40B4-BE49-F238E27FC236}">
                <a16:creationId xmlns:a16="http://schemas.microsoft.com/office/drawing/2014/main" id="{14AB0DC0-A53B-3794-0591-50BF90634BC2}"/>
              </a:ext>
            </a:extLst>
          </p:cNvPr>
          <p:cNvPicPr>
            <a:picLocks noChangeAspect="1"/>
          </p:cNvPicPr>
          <p:nvPr/>
        </p:nvPicPr>
        <p:blipFill>
          <a:blip r:embed="rId2"/>
          <a:stretch>
            <a:fillRect/>
          </a:stretch>
        </p:blipFill>
        <p:spPr>
          <a:xfrm>
            <a:off x="569626" y="1056807"/>
            <a:ext cx="10538085" cy="5801193"/>
          </a:xfrm>
          <a:prstGeom prst="rect">
            <a:avLst/>
          </a:prstGeom>
        </p:spPr>
      </p:pic>
      <p:sp>
        <p:nvSpPr>
          <p:cNvPr id="5" name="TextBox 4">
            <a:extLst>
              <a:ext uri="{FF2B5EF4-FFF2-40B4-BE49-F238E27FC236}">
                <a16:creationId xmlns:a16="http://schemas.microsoft.com/office/drawing/2014/main" id="{30E83CD0-9706-4001-84CB-8C2546D90E66}"/>
              </a:ext>
            </a:extLst>
          </p:cNvPr>
          <p:cNvSpPr txBox="1"/>
          <p:nvPr/>
        </p:nvSpPr>
        <p:spPr>
          <a:xfrm>
            <a:off x="569626" y="488552"/>
            <a:ext cx="6798039" cy="646331"/>
          </a:xfrm>
          <a:prstGeom prst="rect">
            <a:avLst/>
          </a:prstGeom>
          <a:noFill/>
        </p:spPr>
        <p:txBody>
          <a:bodyPr wrap="square">
            <a:spAutoFit/>
          </a:bodyPr>
          <a:lstStyle/>
          <a:p>
            <a:r>
              <a:rPr lang="en-US" sz="3600" b="1" cap="all" dirty="0">
                <a:solidFill>
                  <a:schemeClr val="accent6"/>
                </a:solidFill>
                <a:latin typeface="Arial Black" panose="020B0604020202020204" pitchFamily="34" charset="0"/>
                <a:ea typeface="+mj-ea"/>
                <a:cs typeface="+mj-cs"/>
              </a:rPr>
              <a:t>Pushed Amplify App</a:t>
            </a:r>
            <a:endParaRPr lang="en-IN" sz="3600" dirty="0"/>
          </a:p>
        </p:txBody>
      </p:sp>
    </p:spTree>
    <p:extLst>
      <p:ext uri="{BB962C8B-B14F-4D97-AF65-F5344CB8AC3E}">
        <p14:creationId xmlns:p14="http://schemas.microsoft.com/office/powerpoint/2010/main" val="117047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C09F16-6D23-666F-6800-8FC697831948}"/>
              </a:ext>
            </a:extLst>
          </p:cNvPr>
          <p:cNvSpPr>
            <a:spLocks noGrp="1"/>
          </p:cNvSpPr>
          <p:nvPr>
            <p:ph type="title"/>
          </p:nvPr>
        </p:nvSpPr>
        <p:spPr>
          <a:xfrm>
            <a:off x="816056" y="1544482"/>
            <a:ext cx="10671048" cy="768096"/>
          </a:xfrm>
        </p:spPr>
        <p:txBody>
          <a:bodyPr/>
          <a:lstStyle/>
          <a:p>
            <a:r>
              <a:rPr lang="en-US" dirty="0"/>
              <a:t>MEET OUR TEAM</a:t>
            </a:r>
          </a:p>
        </p:txBody>
      </p:sp>
      <p:sp>
        <p:nvSpPr>
          <p:cNvPr id="74" name="Slide Number Placeholder 73">
            <a:extLst>
              <a:ext uri="{FF2B5EF4-FFF2-40B4-BE49-F238E27FC236}">
                <a16:creationId xmlns:a16="http://schemas.microsoft.com/office/drawing/2014/main" id="{B964C6B0-844C-A964-2B74-46CF893E1381}"/>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
        <p:nvSpPr>
          <p:cNvPr id="2" name="Text Placeholder 1">
            <a:extLst>
              <a:ext uri="{FF2B5EF4-FFF2-40B4-BE49-F238E27FC236}">
                <a16:creationId xmlns:a16="http://schemas.microsoft.com/office/drawing/2014/main" id="{B2AF69D5-AD7B-521D-22B1-50D8A24356AC}"/>
              </a:ext>
            </a:extLst>
          </p:cNvPr>
          <p:cNvSpPr>
            <a:spLocks noGrp="1"/>
          </p:cNvSpPr>
          <p:nvPr>
            <p:ph type="body" sz="quarter" idx="14"/>
          </p:nvPr>
        </p:nvSpPr>
        <p:spPr>
          <a:xfrm>
            <a:off x="4658176" y="3429000"/>
            <a:ext cx="2986808" cy="1109662"/>
          </a:xfrm>
        </p:spPr>
        <p:txBody>
          <a:bodyPr/>
          <a:lstStyle/>
          <a:p>
            <a:r>
              <a:rPr lang="en-US" sz="1600" dirty="0"/>
              <a:t>Aniket Sharma</a:t>
            </a:r>
          </a:p>
        </p:txBody>
      </p:sp>
      <p:sp>
        <p:nvSpPr>
          <p:cNvPr id="5" name="Text Placeholder 4">
            <a:extLst>
              <a:ext uri="{FF2B5EF4-FFF2-40B4-BE49-F238E27FC236}">
                <a16:creationId xmlns:a16="http://schemas.microsoft.com/office/drawing/2014/main" id="{91128191-45A5-DEA1-F978-421F83D5E664}"/>
              </a:ext>
            </a:extLst>
          </p:cNvPr>
          <p:cNvSpPr>
            <a:spLocks noGrp="1"/>
          </p:cNvSpPr>
          <p:nvPr>
            <p:ph type="body" sz="quarter" idx="15"/>
          </p:nvPr>
        </p:nvSpPr>
        <p:spPr>
          <a:xfrm>
            <a:off x="5009844" y="4058123"/>
            <a:ext cx="2283472" cy="365125"/>
          </a:xfrm>
        </p:spPr>
        <p:txBody>
          <a:bodyPr/>
          <a:lstStyle/>
          <a:p>
            <a:r>
              <a:rPr lang="en-US" sz="1200" dirty="0"/>
              <a:t>Mentor</a:t>
            </a:r>
          </a:p>
        </p:txBody>
      </p:sp>
      <p:sp>
        <p:nvSpPr>
          <p:cNvPr id="6" name="Text Placeholder 5">
            <a:extLst>
              <a:ext uri="{FF2B5EF4-FFF2-40B4-BE49-F238E27FC236}">
                <a16:creationId xmlns:a16="http://schemas.microsoft.com/office/drawing/2014/main" id="{EEF6A845-F328-1053-A365-3DA9CBAF9BA4}"/>
              </a:ext>
            </a:extLst>
          </p:cNvPr>
          <p:cNvSpPr>
            <a:spLocks noGrp="1"/>
          </p:cNvSpPr>
          <p:nvPr>
            <p:ph type="body" sz="quarter" idx="16"/>
          </p:nvPr>
        </p:nvSpPr>
        <p:spPr>
          <a:xfrm>
            <a:off x="3417710" y="4990111"/>
            <a:ext cx="2598737" cy="1109662"/>
          </a:xfrm>
        </p:spPr>
        <p:txBody>
          <a:bodyPr/>
          <a:lstStyle/>
          <a:p>
            <a:r>
              <a:rPr lang="en-US" sz="1600" dirty="0"/>
              <a:t>Saniya </a:t>
            </a:r>
            <a:r>
              <a:rPr lang="en-US" sz="1600" dirty="0" err="1"/>
              <a:t>Gawas</a:t>
            </a:r>
            <a:endParaRPr lang="en-US" sz="1600" dirty="0"/>
          </a:p>
        </p:txBody>
      </p:sp>
      <p:sp>
        <p:nvSpPr>
          <p:cNvPr id="8" name="Text Placeholder 7">
            <a:extLst>
              <a:ext uri="{FF2B5EF4-FFF2-40B4-BE49-F238E27FC236}">
                <a16:creationId xmlns:a16="http://schemas.microsoft.com/office/drawing/2014/main" id="{F46AF003-A457-D7E6-F39B-1A85A426A3E5}"/>
              </a:ext>
            </a:extLst>
          </p:cNvPr>
          <p:cNvSpPr>
            <a:spLocks noGrp="1"/>
          </p:cNvSpPr>
          <p:nvPr>
            <p:ph type="body" sz="quarter" idx="18"/>
          </p:nvPr>
        </p:nvSpPr>
        <p:spPr/>
        <p:txBody>
          <a:bodyPr/>
          <a:lstStyle/>
          <a:p>
            <a:r>
              <a:rPr lang="en-US" sz="1200" dirty="0"/>
              <a:t>Backend</a:t>
            </a:r>
          </a:p>
        </p:txBody>
      </p:sp>
      <p:sp>
        <p:nvSpPr>
          <p:cNvPr id="9" name="Text Placeholder 8">
            <a:extLst>
              <a:ext uri="{FF2B5EF4-FFF2-40B4-BE49-F238E27FC236}">
                <a16:creationId xmlns:a16="http://schemas.microsoft.com/office/drawing/2014/main" id="{0A413FDF-11CF-6B9B-871F-ED1ED06E76B9}"/>
              </a:ext>
            </a:extLst>
          </p:cNvPr>
          <p:cNvSpPr>
            <a:spLocks noGrp="1"/>
          </p:cNvSpPr>
          <p:nvPr>
            <p:ph type="body" sz="quarter" idx="19"/>
          </p:nvPr>
        </p:nvSpPr>
        <p:spPr/>
        <p:txBody>
          <a:bodyPr/>
          <a:lstStyle/>
          <a:p>
            <a:r>
              <a:rPr lang="en-US" sz="1600" dirty="0"/>
              <a:t>Akash </a:t>
            </a:r>
            <a:r>
              <a:rPr lang="en-US" sz="1600" dirty="0" err="1"/>
              <a:t>Lagad</a:t>
            </a:r>
            <a:r>
              <a:rPr lang="en-US" sz="1600" dirty="0"/>
              <a:t>​</a:t>
            </a:r>
          </a:p>
        </p:txBody>
      </p:sp>
      <p:sp>
        <p:nvSpPr>
          <p:cNvPr id="11" name="Text Placeholder 10">
            <a:extLst>
              <a:ext uri="{FF2B5EF4-FFF2-40B4-BE49-F238E27FC236}">
                <a16:creationId xmlns:a16="http://schemas.microsoft.com/office/drawing/2014/main" id="{B3CED26D-9022-0D83-FB0D-E3471E6F7ECE}"/>
              </a:ext>
            </a:extLst>
          </p:cNvPr>
          <p:cNvSpPr>
            <a:spLocks noGrp="1"/>
          </p:cNvSpPr>
          <p:nvPr>
            <p:ph type="body" sz="quarter" idx="21"/>
          </p:nvPr>
        </p:nvSpPr>
        <p:spPr/>
        <p:txBody>
          <a:bodyPr/>
          <a:lstStyle/>
          <a:p>
            <a:r>
              <a:rPr lang="en-US" sz="1200" dirty="0"/>
              <a:t>Frontend Developer</a:t>
            </a:r>
          </a:p>
        </p:txBody>
      </p:sp>
      <p:sp>
        <p:nvSpPr>
          <p:cNvPr id="12" name="Text Placeholder 11">
            <a:extLst>
              <a:ext uri="{FF2B5EF4-FFF2-40B4-BE49-F238E27FC236}">
                <a16:creationId xmlns:a16="http://schemas.microsoft.com/office/drawing/2014/main" id="{518301B7-15C5-E184-096F-BF82F42163C2}"/>
              </a:ext>
            </a:extLst>
          </p:cNvPr>
          <p:cNvSpPr>
            <a:spLocks noGrp="1"/>
          </p:cNvSpPr>
          <p:nvPr>
            <p:ph type="body" sz="quarter" idx="22"/>
          </p:nvPr>
        </p:nvSpPr>
        <p:spPr/>
        <p:txBody>
          <a:bodyPr/>
          <a:lstStyle/>
          <a:p>
            <a:r>
              <a:rPr lang="en-US" sz="1600" dirty="0"/>
              <a:t>Kunal </a:t>
            </a:r>
            <a:r>
              <a:rPr lang="en-US" sz="1600" dirty="0" err="1"/>
              <a:t>MAte</a:t>
            </a:r>
            <a:endParaRPr lang="en-US" sz="1600" dirty="0"/>
          </a:p>
        </p:txBody>
      </p:sp>
      <p:sp>
        <p:nvSpPr>
          <p:cNvPr id="14" name="Text Placeholder 13">
            <a:extLst>
              <a:ext uri="{FF2B5EF4-FFF2-40B4-BE49-F238E27FC236}">
                <a16:creationId xmlns:a16="http://schemas.microsoft.com/office/drawing/2014/main" id="{DD57FB11-65D1-6B1C-8D88-F932BF765A7C}"/>
              </a:ext>
            </a:extLst>
          </p:cNvPr>
          <p:cNvSpPr>
            <a:spLocks noGrp="1"/>
          </p:cNvSpPr>
          <p:nvPr>
            <p:ph type="body" sz="quarter" idx="24"/>
          </p:nvPr>
        </p:nvSpPr>
        <p:spPr/>
        <p:txBody>
          <a:bodyPr/>
          <a:lstStyle/>
          <a:p>
            <a:r>
              <a:rPr lang="en-US" sz="1200" dirty="0"/>
              <a:t>Frontend Developer</a:t>
            </a:r>
          </a:p>
        </p:txBody>
      </p:sp>
      <p:sp>
        <p:nvSpPr>
          <p:cNvPr id="24" name="Text Placeholder 5">
            <a:extLst>
              <a:ext uri="{FF2B5EF4-FFF2-40B4-BE49-F238E27FC236}">
                <a16:creationId xmlns:a16="http://schemas.microsoft.com/office/drawing/2014/main" id="{F1490DDB-9DCC-1D02-8A4D-E334C02A6D05}"/>
              </a:ext>
            </a:extLst>
          </p:cNvPr>
          <p:cNvSpPr txBox="1">
            <a:spLocks/>
          </p:cNvSpPr>
          <p:nvPr/>
        </p:nvSpPr>
        <p:spPr>
          <a:xfrm>
            <a:off x="560832" y="4990111"/>
            <a:ext cx="2598737" cy="1109662"/>
          </a:xfrm>
          <a:prstGeom prst="rect">
            <a:avLst/>
          </a:prstGeom>
          <a:solidFill>
            <a:schemeClr val="bg1"/>
          </a:solidFill>
        </p:spPr>
        <p:txBody>
          <a:bodyPr vert="horz" lIns="0" tIns="274320" rIns="0" bIns="4572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1800" b="1" kern="1200" cap="all" baseline="0">
                <a:solidFill>
                  <a:schemeClr val="accent6"/>
                </a:solidFill>
                <a:latin typeface="Arial" panose="020B0604020202020204" pitchFamily="34" charset="0"/>
                <a:ea typeface="+mn-ea"/>
                <a:cs typeface="Arial" panose="020B0604020202020204" pitchFamily="34" charset="0"/>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Yogesh </a:t>
            </a:r>
            <a:r>
              <a:rPr lang="en-US" sz="1600" dirty="0" err="1"/>
              <a:t>khairnar</a:t>
            </a:r>
            <a:endParaRPr lang="en-US" sz="1600" dirty="0"/>
          </a:p>
          <a:p>
            <a:endParaRPr lang="en-US" sz="1600" dirty="0"/>
          </a:p>
          <a:p>
            <a:endParaRPr lang="en-US" sz="1200" b="0" dirty="0">
              <a:latin typeface="+mn-lt"/>
              <a:cs typeface="+mn-cs"/>
            </a:endParaRPr>
          </a:p>
        </p:txBody>
      </p:sp>
      <p:sp>
        <p:nvSpPr>
          <p:cNvPr id="25" name="Text Placeholder 7">
            <a:extLst>
              <a:ext uri="{FF2B5EF4-FFF2-40B4-BE49-F238E27FC236}">
                <a16:creationId xmlns:a16="http://schemas.microsoft.com/office/drawing/2014/main" id="{A12E3A22-D2AE-2E43-BF55-AE1D9677DC35}"/>
              </a:ext>
            </a:extLst>
          </p:cNvPr>
          <p:cNvSpPr txBox="1">
            <a:spLocks/>
          </p:cNvSpPr>
          <p:nvPr/>
        </p:nvSpPr>
        <p:spPr>
          <a:xfrm>
            <a:off x="717544" y="5641848"/>
            <a:ext cx="2283472" cy="365125"/>
          </a:xfrm>
          <a:prstGeom prst="rect">
            <a:avLst/>
          </a:prstGeom>
        </p:spPr>
        <p:txBody>
          <a:bodyPr vert="horz" lIns="91440" tIns="45720" rIns="91440" bIns="45720" rtlCol="0" anchor="ctr">
            <a:noAutofit/>
          </a:bodyPr>
          <a:lstStyle>
            <a:lvl1pPr marL="0" indent="0" algn="ctr" defTabSz="914400" rtl="0" eaLnBrk="1" latinLnBrk="0" hangingPunct="1">
              <a:lnSpc>
                <a:spcPct val="100000"/>
              </a:lnSpc>
              <a:spcBef>
                <a:spcPts val="360"/>
              </a:spcBef>
              <a:buFont typeface="Arial" panose="020B0604020202020204" pitchFamily="34" charset="0"/>
              <a:buNone/>
              <a:defRPr sz="1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t>Backend Monitoring</a:t>
            </a:r>
          </a:p>
        </p:txBody>
      </p:sp>
    </p:spTree>
    <p:extLst>
      <p:ext uri="{BB962C8B-B14F-4D97-AF65-F5344CB8AC3E}">
        <p14:creationId xmlns:p14="http://schemas.microsoft.com/office/powerpoint/2010/main" val="20119301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dirty="0"/>
              <a:t>SUMMARY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20</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a:lstStyle/>
          <a:p>
            <a:pPr>
              <a:spcAft>
                <a:spcPts val="800"/>
              </a:spcAft>
            </a:pPr>
            <a:r>
              <a:rPr lang="en-US" sz="2000" dirty="0"/>
              <a:t>So, this App can be used to Store Pet Data and Owner Info &amp; Images in S3 so that it can be fetched online from any source. It will be Used by Vets and Pet Shop Owners to Store and Maintain their Data and Pet Info.</a:t>
            </a:r>
            <a:endParaRPr lang="en-IN" sz="2000" dirty="0"/>
          </a:p>
          <a:p>
            <a:pPr>
              <a:spcAft>
                <a:spcPts val="800"/>
              </a:spcAft>
            </a:pPr>
            <a:r>
              <a:rPr lang="en-US" sz="2000" dirty="0"/>
              <a:t>They Can also Track the Location Using the Location Service Added to the Application.  </a:t>
            </a:r>
            <a:endParaRPr lang="en-IN" sz="2000" dirty="0"/>
          </a:p>
          <a:p>
            <a:pPr>
              <a:lnSpc>
                <a:spcPct val="107000"/>
              </a:lnSpc>
              <a:spcAft>
                <a:spcPts val="800"/>
              </a:spcAft>
            </a:pPr>
            <a:r>
              <a:rPr lang="en-US" sz="1800" i="1" dirty="0">
                <a:effectLst/>
                <a:latin typeface="Arial" panose="020B0604020202020204" pitchFamily="34" charset="0"/>
                <a:ea typeface="Arial" panose="020B0604020202020204" pitchFamily="34" charset="0"/>
              </a:rPr>
              <a:t> </a:t>
            </a:r>
            <a:endParaRPr lang="en-IN"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94818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Everyone for your Patience and Time.</a:t>
            </a:r>
          </a:p>
          <a:p>
            <a:pPr marL="342900" indent="-342900">
              <a:buFont typeface="Courier New" panose="02070309020205020404" pitchFamily="49" charset="0"/>
              <a:buChar char="o"/>
            </a:pPr>
            <a:endParaRPr lang="en-US" dirty="0"/>
          </a:p>
        </p:txBody>
      </p:sp>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918848" y="581152"/>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Contents</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918847" y="1867916"/>
            <a:ext cx="6248071" cy="4174538"/>
          </a:xfrm>
        </p:spPr>
        <p:txBody>
          <a:bodyPr/>
          <a:lstStyle/>
          <a:p>
            <a:r>
              <a:rPr lang="en-US" dirty="0"/>
              <a:t>Introduction​</a:t>
            </a:r>
          </a:p>
          <a:p>
            <a:r>
              <a:rPr lang="en-US" dirty="0"/>
              <a:t>Architecture</a:t>
            </a:r>
          </a:p>
          <a:p>
            <a:r>
              <a:rPr lang="en-US" dirty="0"/>
              <a:t>Project Setup</a:t>
            </a:r>
          </a:p>
          <a:p>
            <a:r>
              <a:rPr lang="en-US" dirty="0"/>
              <a:t>App Appearance</a:t>
            </a:r>
          </a:p>
          <a:p>
            <a:r>
              <a:rPr lang="en-US" dirty="0"/>
              <a:t>Features/Modules</a:t>
            </a:r>
          </a:p>
          <a:p>
            <a:r>
              <a:rPr lang="en-US" dirty="0"/>
              <a:t>Get Started</a:t>
            </a:r>
          </a:p>
          <a:p>
            <a:r>
              <a:rPr lang="en-US" dirty="0"/>
              <a:t>​Conclusion</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90895" y="999717"/>
            <a:ext cx="6766560" cy="768096"/>
          </a:xfrm>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890895" y="2078736"/>
            <a:ext cx="6766560" cy="2700528"/>
          </a:xfrm>
        </p:spPr>
        <p:txBody>
          <a:bodyPr/>
          <a:lstStyle/>
          <a:p>
            <a:pPr algn="just">
              <a:spcAft>
                <a:spcPts val="800"/>
              </a:spcAft>
            </a:pPr>
            <a:r>
              <a:rPr lang="en-US" sz="1800" dirty="0"/>
              <a:t>	This starter automatically provisions a Serverless infrastructure with authentication, authorization, image storage, API access and database operations. It also includes user registration. The sample use case is a "Pet Tracker" where after a user registers and logs in they can upload pictures of their pet to the system along with information like the birthday or breed.</a:t>
            </a:r>
          </a:p>
          <a:p>
            <a:pPr algn="just">
              <a:spcAft>
                <a:spcPts val="800"/>
              </a:spcAft>
            </a:pPr>
            <a:r>
              <a:rPr lang="en-US" sz="1800" dirty="0"/>
              <a:t>	This can be used by Vets and Pet-Shop owners to keep records of different pets or animals. And can also track their current Location as well. </a:t>
            </a:r>
          </a:p>
          <a:p>
            <a:pPr algn="just">
              <a:spcAft>
                <a:spcPts val="800"/>
              </a:spcAft>
            </a:pPr>
            <a:r>
              <a:rPr lang="en-US" sz="1800" dirty="0"/>
              <a:t>	</a:t>
            </a:r>
            <a:r>
              <a:rPr lang="en-IN" sz="1800" dirty="0"/>
              <a:t>Overall, the pet tracker app aims to enhance the safety and well-being of pets by empowering owners with the ability to track their pets' location, take proactive measures when needed, and ensure a swift and efficient reunion in case of any unexpected situations.</a:t>
            </a:r>
          </a:p>
          <a:p>
            <a:pPr algn="just"/>
            <a:endParaRPr lang="en-US" sz="18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541373" y="727072"/>
            <a:ext cx="6400800" cy="768096"/>
          </a:xfrm>
        </p:spPr>
        <p:txBody>
          <a:bodyPr/>
          <a:lstStyle/>
          <a:p>
            <a:r>
              <a:rPr lang="en-US" dirty="0">
                <a:latin typeface="Arial Black" panose="020B0604020202020204" pitchFamily="34" charset="0"/>
                <a:cs typeface="Arial Black" panose="020B0604020202020204" pitchFamily="34" charset="0"/>
              </a:rPr>
              <a:t>Architecture</a:t>
            </a:r>
            <a:endParaRPr lang="en-US" sz="4400" b="1" dirty="0">
              <a:solidFill>
                <a:schemeClr val="accent6"/>
              </a:solidFill>
              <a:latin typeface="Arial Black" panose="020B0604020202020204" pitchFamily="34" charset="0"/>
              <a:cs typeface="Arial Black" panose="020B0604020202020204" pitchFamily="34" charset="0"/>
            </a:endParaRPr>
          </a:p>
        </p:txBody>
      </p:sp>
      <p:pic>
        <p:nvPicPr>
          <p:cNvPr id="6" name="Picture 5">
            <a:hlinkClick r:id="rId2"/>
            <a:extLst>
              <a:ext uri="{FF2B5EF4-FFF2-40B4-BE49-F238E27FC236}">
                <a16:creationId xmlns:a16="http://schemas.microsoft.com/office/drawing/2014/main" id="{2EBEDE5C-0139-C36C-7C7A-269878EF58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6477" y="1470454"/>
            <a:ext cx="10412247" cy="4675550"/>
          </a:xfrm>
          <a:prstGeom prst="rect">
            <a:avLst/>
          </a:prstGeom>
          <a:noFill/>
          <a:ln>
            <a:noFill/>
          </a:ln>
        </p:spPr>
      </p:pic>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624264"/>
            <a:ext cx="10671048" cy="768096"/>
          </a:xfrm>
        </p:spPr>
        <p:txBody>
          <a:bodyPr/>
          <a:lstStyle/>
          <a:p>
            <a:pPr lvl="0">
              <a:spcAft>
                <a:spcPts val="800"/>
              </a:spcAft>
            </a:pPr>
            <a:r>
              <a:rPr lang="en-US" dirty="0">
                <a:latin typeface="Arial Black" panose="020B0604020202020204" pitchFamily="34" charset="0"/>
              </a:rPr>
              <a:t>Project Setup.</a:t>
            </a:r>
            <a:endParaRPr lang="en-IN" dirty="0">
              <a:latin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4" name="Content Placeholder 3">
            <a:extLst>
              <a:ext uri="{FF2B5EF4-FFF2-40B4-BE49-F238E27FC236}">
                <a16:creationId xmlns:a16="http://schemas.microsoft.com/office/drawing/2014/main" id="{60A535E3-BFEC-0BA9-C7E8-C9C264432E5C}"/>
              </a:ext>
            </a:extLst>
          </p:cNvPr>
          <p:cNvSpPr>
            <a:spLocks noGrp="1"/>
          </p:cNvSpPr>
          <p:nvPr>
            <p:ph sz="half" idx="1"/>
          </p:nvPr>
        </p:nvSpPr>
        <p:spPr>
          <a:xfrm>
            <a:off x="1355042" y="1392360"/>
            <a:ext cx="8901066" cy="3852837"/>
          </a:xfrm>
        </p:spPr>
        <p:txBody>
          <a:bodyPr/>
          <a:lstStyle/>
          <a:p>
            <a:pPr>
              <a:lnSpc>
                <a:spcPct val="150000"/>
              </a:lnSpc>
              <a:spcBef>
                <a:spcPts val="0"/>
              </a:spcBef>
              <a:spcAft>
                <a:spcPts val="800"/>
              </a:spcAft>
              <a:buFont typeface="Wingdings" panose="05000000000000000000" pitchFamily="2" charset="2"/>
              <a:buChar char="§"/>
            </a:pPr>
            <a:r>
              <a:rPr lang="en-IN" sz="2400" dirty="0"/>
              <a:t>Prerequisites: </a:t>
            </a:r>
          </a:p>
          <a:p>
            <a:pPr lvl="1">
              <a:lnSpc>
                <a:spcPct val="150000"/>
              </a:lnSpc>
              <a:spcBef>
                <a:spcPts val="0"/>
              </a:spcBef>
              <a:spcAft>
                <a:spcPts val="800"/>
              </a:spcAft>
              <a:buFont typeface="Wingdings" panose="05000000000000000000" pitchFamily="2" charset="2"/>
              <a:buChar char="q"/>
            </a:pPr>
            <a:r>
              <a:rPr lang="en-IN" sz="1800" kern="100" dirty="0">
                <a:latin typeface="Bahnschrift" panose="020B0502040204020203" pitchFamily="34" charset="0"/>
              </a:rPr>
              <a:t>Node.js, </a:t>
            </a:r>
            <a:r>
              <a:rPr lang="en-IN" sz="1800" kern="100" dirty="0" err="1">
                <a:latin typeface="Bahnschrift" panose="020B0502040204020203" pitchFamily="34" charset="0"/>
              </a:rPr>
              <a:t>npm</a:t>
            </a:r>
            <a:r>
              <a:rPr lang="en-IN" sz="1800" kern="100" dirty="0">
                <a:latin typeface="Bahnschrift" panose="020B0502040204020203" pitchFamily="34" charset="0"/>
              </a:rPr>
              <a:t> </a:t>
            </a:r>
          </a:p>
          <a:p>
            <a:pPr lvl="1">
              <a:lnSpc>
                <a:spcPct val="150000"/>
              </a:lnSpc>
              <a:spcBef>
                <a:spcPts val="0"/>
              </a:spcBef>
              <a:spcAft>
                <a:spcPts val="800"/>
              </a:spcAft>
              <a:buFont typeface="Wingdings" panose="05000000000000000000" pitchFamily="2" charset="2"/>
              <a:buChar char="q"/>
            </a:pPr>
            <a:r>
              <a:rPr lang="en-IN" sz="1800" kern="100" dirty="0">
                <a:latin typeface="Bahnschrift" panose="020B0502040204020203" pitchFamily="34" charset="0"/>
              </a:rPr>
              <a:t>React Native CLI,</a:t>
            </a:r>
          </a:p>
          <a:p>
            <a:pPr lvl="1">
              <a:lnSpc>
                <a:spcPct val="150000"/>
              </a:lnSpc>
              <a:spcBef>
                <a:spcPts val="0"/>
              </a:spcBef>
              <a:spcAft>
                <a:spcPts val="800"/>
              </a:spcAft>
              <a:buFont typeface="Wingdings" panose="05000000000000000000" pitchFamily="2" charset="2"/>
              <a:buChar char="q"/>
            </a:pPr>
            <a:r>
              <a:rPr lang="en-IN" sz="1800" kern="100" dirty="0">
                <a:latin typeface="Bahnschrift" panose="020B0502040204020203" pitchFamily="34" charset="0"/>
              </a:rPr>
              <a:t> AWS account</a:t>
            </a:r>
          </a:p>
          <a:p>
            <a:pPr lvl="1">
              <a:lnSpc>
                <a:spcPct val="150000"/>
              </a:lnSpc>
              <a:spcBef>
                <a:spcPts val="0"/>
              </a:spcBef>
              <a:spcAft>
                <a:spcPts val="800"/>
              </a:spcAft>
              <a:buFont typeface="Wingdings" panose="05000000000000000000" pitchFamily="2" charset="2"/>
              <a:buChar char="q"/>
            </a:pPr>
            <a:r>
              <a:rPr lang="en-IN" sz="1800" kern="100" dirty="0">
                <a:latin typeface="Bahnschrift" panose="020B0502040204020203" pitchFamily="34" charset="0"/>
              </a:rPr>
              <a:t>Android Studio</a:t>
            </a:r>
          </a:p>
          <a:p>
            <a:pPr>
              <a:lnSpc>
                <a:spcPct val="150000"/>
              </a:lnSpc>
              <a:spcBef>
                <a:spcPts val="0"/>
              </a:spcBef>
              <a:spcAft>
                <a:spcPts val="800"/>
              </a:spcAft>
              <a:buFont typeface="Wingdings" panose="05000000000000000000" pitchFamily="2" charset="2"/>
              <a:buChar char="§"/>
            </a:pPr>
            <a:r>
              <a:rPr lang="en-IN" sz="2400" dirty="0"/>
              <a:t>AWS Services used :</a:t>
            </a:r>
          </a:p>
          <a:p>
            <a:pPr lvl="1">
              <a:lnSpc>
                <a:spcPct val="150000"/>
              </a:lnSpc>
              <a:spcBef>
                <a:spcPts val="0"/>
              </a:spcBef>
              <a:spcAft>
                <a:spcPts val="800"/>
              </a:spcAft>
              <a:buFont typeface="Wingdings" panose="05000000000000000000" pitchFamily="2" charset="2"/>
              <a:buChar char="q"/>
            </a:pPr>
            <a:r>
              <a:rPr lang="en-IN" sz="1800" kern="100" dirty="0">
                <a:latin typeface="Bahnschrift" panose="020B0502040204020203" pitchFamily="34" charset="0"/>
              </a:rPr>
              <a:t>Amazon S3</a:t>
            </a:r>
          </a:p>
          <a:p>
            <a:pPr lvl="1">
              <a:lnSpc>
                <a:spcPct val="150000"/>
              </a:lnSpc>
              <a:spcBef>
                <a:spcPts val="0"/>
              </a:spcBef>
              <a:spcAft>
                <a:spcPts val="800"/>
              </a:spcAft>
              <a:buFont typeface="Wingdings" panose="05000000000000000000" pitchFamily="2" charset="2"/>
              <a:buChar char="q"/>
            </a:pPr>
            <a:r>
              <a:rPr lang="en-US" sz="1800" kern="100" dirty="0">
                <a:effectLst/>
                <a:latin typeface="Bahnschrift" panose="020B0502040204020203" pitchFamily="34" charset="0"/>
                <a:ea typeface="Noto Sans Symbols"/>
                <a:cs typeface="Noto Sans Symbols"/>
              </a:rPr>
              <a:t>Amazon Cognito User Pools.</a:t>
            </a:r>
            <a:endParaRPr lang="en-IN" sz="1800" kern="100" dirty="0">
              <a:effectLst/>
              <a:latin typeface="Noto Sans Symbols"/>
              <a:ea typeface="Noto Sans Symbols"/>
              <a:cs typeface="Noto Sans Symbols"/>
            </a:endParaRPr>
          </a:p>
          <a:p>
            <a:pPr lvl="1">
              <a:lnSpc>
                <a:spcPct val="150000"/>
              </a:lnSpc>
              <a:spcBef>
                <a:spcPts val="0"/>
              </a:spcBef>
              <a:spcAft>
                <a:spcPts val="800"/>
              </a:spcAft>
              <a:buFont typeface="Wingdings" panose="05000000000000000000" pitchFamily="2" charset="2"/>
              <a:buChar char="q"/>
            </a:pPr>
            <a:r>
              <a:rPr lang="en-US" sz="1800" kern="100" dirty="0">
                <a:effectLst/>
                <a:latin typeface="Bahnschrift" panose="020B0502040204020203" pitchFamily="34" charset="0"/>
                <a:ea typeface="Noto Sans Symbols"/>
                <a:cs typeface="Noto Sans Symbols"/>
              </a:rPr>
              <a:t>Amazon API Gateway.</a:t>
            </a:r>
            <a:endParaRPr lang="en-IN" sz="1800" kern="100" dirty="0">
              <a:effectLst/>
              <a:latin typeface="Noto Sans Symbols"/>
              <a:ea typeface="Noto Sans Symbols"/>
              <a:cs typeface="Noto Sans Symbols"/>
            </a:endParaRPr>
          </a:p>
          <a:p>
            <a:pPr marL="338328" lvl="1" indent="0">
              <a:lnSpc>
                <a:spcPct val="150000"/>
              </a:lnSpc>
              <a:spcBef>
                <a:spcPts val="0"/>
              </a:spcBef>
              <a:spcAft>
                <a:spcPts val="800"/>
              </a:spcAft>
              <a:buNone/>
            </a:pPr>
            <a:endParaRPr lang="en-IN" sz="2200" dirty="0"/>
          </a:p>
        </p:txBody>
      </p:sp>
    </p:spTree>
    <p:extLst>
      <p:ext uri="{BB962C8B-B14F-4D97-AF65-F5344CB8AC3E}">
        <p14:creationId xmlns:p14="http://schemas.microsoft.com/office/powerpoint/2010/main" val="2903841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58952" y="241945"/>
            <a:ext cx="10671048" cy="768096"/>
          </a:xfrm>
        </p:spPr>
        <p:txBody>
          <a:bodyPr/>
          <a:lstStyle/>
          <a:p>
            <a:pPr lvl="0">
              <a:spcAft>
                <a:spcPts val="800"/>
              </a:spcAft>
            </a:pPr>
            <a:r>
              <a:rPr lang="en-US" dirty="0">
                <a:latin typeface="Arial Black" panose="020B0604020202020204" pitchFamily="34" charset="0"/>
              </a:rPr>
              <a:t>App Appearance.</a:t>
            </a:r>
            <a:endParaRPr lang="en-IN" dirty="0">
              <a:latin typeface="Arial Black" panose="020B0604020202020204" pitchFamily="34" charset="0"/>
            </a:endParaRPr>
          </a:p>
        </p:txBody>
      </p:sp>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8" name="Picture 7">
            <a:extLst>
              <a:ext uri="{FF2B5EF4-FFF2-40B4-BE49-F238E27FC236}">
                <a16:creationId xmlns:a16="http://schemas.microsoft.com/office/drawing/2014/main" id="{093DF32B-4A86-EBD6-641F-11E309058A14}"/>
              </a:ext>
            </a:extLst>
          </p:cNvPr>
          <p:cNvPicPr>
            <a:picLocks noChangeAspect="1"/>
          </p:cNvPicPr>
          <p:nvPr/>
        </p:nvPicPr>
        <p:blipFill>
          <a:blip r:embed="rId2"/>
          <a:stretch>
            <a:fillRect/>
          </a:stretch>
        </p:blipFill>
        <p:spPr>
          <a:xfrm>
            <a:off x="1796920" y="1010039"/>
            <a:ext cx="3086100" cy="5271145"/>
          </a:xfrm>
          <a:prstGeom prst="rect">
            <a:avLst/>
          </a:prstGeom>
        </p:spPr>
      </p:pic>
      <p:pic>
        <p:nvPicPr>
          <p:cNvPr id="10" name="Picture 9">
            <a:extLst>
              <a:ext uri="{FF2B5EF4-FFF2-40B4-BE49-F238E27FC236}">
                <a16:creationId xmlns:a16="http://schemas.microsoft.com/office/drawing/2014/main" id="{B21B242E-C229-5FC1-2B4A-B2B33BB061AF}"/>
              </a:ext>
            </a:extLst>
          </p:cNvPr>
          <p:cNvPicPr>
            <a:picLocks noChangeAspect="1"/>
          </p:cNvPicPr>
          <p:nvPr/>
        </p:nvPicPr>
        <p:blipFill>
          <a:blip r:embed="rId3"/>
          <a:stretch>
            <a:fillRect/>
          </a:stretch>
        </p:blipFill>
        <p:spPr>
          <a:xfrm>
            <a:off x="6803900" y="1010040"/>
            <a:ext cx="3086100" cy="5271145"/>
          </a:xfrm>
          <a:prstGeom prst="rect">
            <a:avLst/>
          </a:prstGeom>
        </p:spPr>
      </p:pic>
    </p:spTree>
    <p:extLst>
      <p:ext uri="{BB962C8B-B14F-4D97-AF65-F5344CB8AC3E}">
        <p14:creationId xmlns:p14="http://schemas.microsoft.com/office/powerpoint/2010/main" val="3994308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12D1D31-1A67-703B-DF69-CA8142BF6A2D}"/>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4" name="Picture 3">
            <a:extLst>
              <a:ext uri="{FF2B5EF4-FFF2-40B4-BE49-F238E27FC236}">
                <a16:creationId xmlns:a16="http://schemas.microsoft.com/office/drawing/2014/main" id="{78BBD3B9-CD7A-200D-8678-7798A82BD052}"/>
              </a:ext>
            </a:extLst>
          </p:cNvPr>
          <p:cNvPicPr>
            <a:picLocks noChangeAspect="1"/>
          </p:cNvPicPr>
          <p:nvPr/>
        </p:nvPicPr>
        <p:blipFill>
          <a:blip r:embed="rId2"/>
          <a:stretch>
            <a:fillRect/>
          </a:stretch>
        </p:blipFill>
        <p:spPr>
          <a:xfrm>
            <a:off x="1899336" y="731520"/>
            <a:ext cx="3086100" cy="5533356"/>
          </a:xfrm>
          <a:prstGeom prst="rect">
            <a:avLst/>
          </a:prstGeom>
        </p:spPr>
      </p:pic>
      <p:pic>
        <p:nvPicPr>
          <p:cNvPr id="6" name="Picture 5">
            <a:extLst>
              <a:ext uri="{FF2B5EF4-FFF2-40B4-BE49-F238E27FC236}">
                <a16:creationId xmlns:a16="http://schemas.microsoft.com/office/drawing/2014/main" id="{D9DEFF14-B5EC-C7E6-AA28-9D36B20CBD9F}"/>
              </a:ext>
            </a:extLst>
          </p:cNvPr>
          <p:cNvPicPr>
            <a:picLocks noChangeAspect="1"/>
          </p:cNvPicPr>
          <p:nvPr/>
        </p:nvPicPr>
        <p:blipFill>
          <a:blip r:embed="rId3"/>
          <a:stretch>
            <a:fillRect/>
          </a:stretch>
        </p:blipFill>
        <p:spPr>
          <a:xfrm>
            <a:off x="7259554" y="662322"/>
            <a:ext cx="3086100" cy="5533356"/>
          </a:xfrm>
          <a:prstGeom prst="rect">
            <a:avLst/>
          </a:prstGeom>
        </p:spPr>
      </p:pic>
    </p:spTree>
    <p:extLst>
      <p:ext uri="{BB962C8B-B14F-4D97-AF65-F5344CB8AC3E}">
        <p14:creationId xmlns:p14="http://schemas.microsoft.com/office/powerpoint/2010/main" val="56306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9</a:t>
            </a:fld>
            <a:endParaRPr lang="en-US" dirty="0"/>
          </a:p>
        </p:txBody>
      </p:sp>
      <p:sp>
        <p:nvSpPr>
          <p:cNvPr id="2" name="Rectangle 2">
            <a:extLst>
              <a:ext uri="{FF2B5EF4-FFF2-40B4-BE49-F238E27FC236}">
                <a16:creationId xmlns:a16="http://schemas.microsoft.com/office/drawing/2014/main" id="{FB212191-F045-A2A1-4758-A6D267092E8C}"/>
              </a:ext>
            </a:extLst>
          </p:cNvPr>
          <p:cNvSpPr>
            <a:spLocks noChangeArrowheads="1"/>
          </p:cNvSpPr>
          <p:nvPr/>
        </p:nvSpPr>
        <p:spPr bwMode="auto">
          <a:xfrm>
            <a:off x="1785345" y="1077252"/>
            <a:ext cx="9016725" cy="4267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eaLnBrk="1" hangingPunct="1">
              <a:spcAft>
                <a:spcPts val="800"/>
              </a:spcAft>
            </a:pPr>
            <a:r>
              <a:rPr lang="en-US" sz="4400" b="1" cap="all" dirty="0">
                <a:solidFill>
                  <a:schemeClr val="accent6"/>
                </a:solidFill>
                <a:latin typeface="Arial Black" panose="020B0604020202020204" pitchFamily="34" charset="0"/>
                <a:ea typeface="+mj-ea"/>
                <a:cs typeface="+mj-cs"/>
              </a:rPr>
              <a:t>Features/Modules.</a:t>
            </a:r>
          </a:p>
          <a:p>
            <a:pPr algn="ctr" defTabSz="914400" eaLnBrk="1" hangingPunct="1">
              <a:spcAft>
                <a:spcPts val="800"/>
              </a:spcAft>
            </a:pPr>
            <a:endParaRPr lang="en-IN" sz="4400" b="1" cap="all" dirty="0">
              <a:solidFill>
                <a:schemeClr val="accent6"/>
              </a:solidFill>
              <a:latin typeface="Arial Black" panose="020B0604020202020204" pitchFamily="34" charset="0"/>
              <a:ea typeface="+mj-ea"/>
              <a:cs typeface="+mj-cs"/>
            </a:endParaRPr>
          </a:p>
          <a:p>
            <a:pPr marL="685800" lvl="1" indent="-347472" defTabSz="914400" eaLnBrk="1" hangingPunct="1">
              <a:lnSpc>
                <a:spcPct val="150000"/>
              </a:lnSpc>
              <a:spcBef>
                <a:spcPts val="0"/>
              </a:spcBef>
              <a:spcAft>
                <a:spcPts val="800"/>
              </a:spcAft>
              <a:buFont typeface="Wingdings" panose="05000000000000000000" pitchFamily="2" charset="2"/>
              <a:buChar char="q"/>
            </a:pPr>
            <a:r>
              <a:rPr lang="en-US" sz="2800" kern="100" dirty="0">
                <a:solidFill>
                  <a:schemeClr val="accent6"/>
                </a:solidFill>
                <a:latin typeface="Bahnschrift" panose="020B0502040204020203" pitchFamily="34" charset="0"/>
              </a:rPr>
              <a:t>Login and Logout Page.</a:t>
            </a:r>
            <a:endParaRPr lang="en-IN" sz="2800" kern="100" dirty="0">
              <a:solidFill>
                <a:schemeClr val="accent6"/>
              </a:solidFill>
              <a:latin typeface="Bahnschrift" panose="020B0502040204020203" pitchFamily="34" charset="0"/>
            </a:endParaRPr>
          </a:p>
          <a:p>
            <a:pPr marL="685800" lvl="1" indent="-347472" defTabSz="914400" eaLnBrk="1" hangingPunct="1">
              <a:lnSpc>
                <a:spcPct val="150000"/>
              </a:lnSpc>
              <a:spcBef>
                <a:spcPts val="0"/>
              </a:spcBef>
              <a:spcAft>
                <a:spcPts val="800"/>
              </a:spcAft>
              <a:buFont typeface="Wingdings" panose="05000000000000000000" pitchFamily="2" charset="2"/>
              <a:buChar char="q"/>
            </a:pPr>
            <a:r>
              <a:rPr lang="en-US" sz="2800" kern="100" dirty="0">
                <a:solidFill>
                  <a:schemeClr val="accent6"/>
                </a:solidFill>
                <a:latin typeface="Bahnschrift" panose="020B0502040204020203" pitchFamily="34" charset="0"/>
              </a:rPr>
              <a:t>Pet registration page.</a:t>
            </a:r>
            <a:endParaRPr lang="en-IN" sz="2800" kern="100" dirty="0">
              <a:solidFill>
                <a:schemeClr val="accent6"/>
              </a:solidFill>
              <a:latin typeface="Bahnschrift" panose="020B0502040204020203" pitchFamily="34" charset="0"/>
            </a:endParaRPr>
          </a:p>
          <a:p>
            <a:pPr marL="685800" lvl="1" indent="-347472" defTabSz="914400" eaLnBrk="1" hangingPunct="1">
              <a:lnSpc>
                <a:spcPct val="150000"/>
              </a:lnSpc>
              <a:spcBef>
                <a:spcPts val="0"/>
              </a:spcBef>
              <a:spcAft>
                <a:spcPts val="800"/>
              </a:spcAft>
              <a:buFont typeface="Wingdings" panose="05000000000000000000" pitchFamily="2" charset="2"/>
              <a:buChar char="q"/>
            </a:pPr>
            <a:r>
              <a:rPr lang="en-US" sz="2800" kern="100" dirty="0">
                <a:solidFill>
                  <a:schemeClr val="accent6"/>
                </a:solidFill>
                <a:latin typeface="Bahnschrift" panose="020B0502040204020203" pitchFamily="34" charset="0"/>
              </a:rPr>
              <a:t>Pet tracking Page.</a:t>
            </a:r>
            <a:endParaRPr lang="en-IN" sz="2800" kern="100" dirty="0">
              <a:solidFill>
                <a:schemeClr val="accent6"/>
              </a:solidFill>
              <a:latin typeface="Bahnschrift" panose="020B0502040204020203" pitchFamily="34" charset="0"/>
            </a:endParaRPr>
          </a:p>
          <a:p>
            <a:pPr marR="0" lvl="0"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408848475"/>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{F84696B7-1C47-4C59-9D88-4302B9EE8F64}tf78438558_win32</Template>
  <TotalTime>150</TotalTime>
  <Words>761</Words>
  <Application>Microsoft Office PowerPoint</Application>
  <PresentationFormat>Widescreen</PresentationFormat>
  <Paragraphs>109</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Aparajita</vt:lpstr>
      <vt:lpstr>Arial</vt:lpstr>
      <vt:lpstr>Arial Black</vt:lpstr>
      <vt:lpstr>Bahnschrift</vt:lpstr>
      <vt:lpstr>Calibri</vt:lpstr>
      <vt:lpstr>Courier New</vt:lpstr>
      <vt:lpstr>Noto Sans Symbols</vt:lpstr>
      <vt:lpstr>Sabon Next LT</vt:lpstr>
      <vt:lpstr>Wingdings</vt:lpstr>
      <vt:lpstr>Office Theme</vt:lpstr>
      <vt:lpstr>Building a Pet Tracker App with React Native and Amplify </vt:lpstr>
      <vt:lpstr>MEET OUR TEAM</vt:lpstr>
      <vt:lpstr>Contents</vt:lpstr>
      <vt:lpstr>Introduction</vt:lpstr>
      <vt:lpstr>Architecture</vt:lpstr>
      <vt:lpstr>Project Setup.</vt:lpstr>
      <vt:lpstr>App Appearance.</vt:lpstr>
      <vt:lpstr>PowerPoint Presentation</vt:lpstr>
      <vt:lpstr>PowerPoint Presentation</vt:lpstr>
      <vt:lpstr>Start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React-native Pet-Tracker App</dc:title>
  <dc:subject/>
  <dc:creator>ANIKET SHARMA</dc:creator>
  <cp:lastModifiedBy>ANIKET SHARMA</cp:lastModifiedBy>
  <cp:revision>4</cp:revision>
  <dcterms:created xsi:type="dcterms:W3CDTF">2023-07-10T05:34:57Z</dcterms:created>
  <dcterms:modified xsi:type="dcterms:W3CDTF">2023-07-12T15:26:19Z</dcterms:modified>
</cp:coreProperties>
</file>