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82" r:id="rId2"/>
    <p:sldId id="256" r:id="rId3"/>
    <p:sldId id="257" r:id="rId4"/>
    <p:sldId id="258" r:id="rId5"/>
    <p:sldId id="259" r:id="rId6"/>
    <p:sldId id="276" r:id="rId7"/>
    <p:sldId id="277" r:id="rId8"/>
    <p:sldId id="279" r:id="rId9"/>
    <p:sldId id="278" r:id="rId10"/>
    <p:sldId id="283" r:id="rId11"/>
    <p:sldId id="284" r:id="rId12"/>
    <p:sldId id="285" r:id="rId13"/>
    <p:sldId id="286" r:id="rId14"/>
    <p:sldId id="287" r:id="rId15"/>
    <p:sldId id="288" r:id="rId16"/>
    <p:sldId id="289" r:id="rId17"/>
    <p:sldId id="290" r:id="rId18"/>
    <p:sldId id="291" r:id="rId19"/>
    <p:sldId id="292" r:id="rId20"/>
    <p:sldId id="281" r:id="rId21"/>
    <p:sldId id="280" r:id="rId22"/>
    <p:sldId id="2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5A5778-7204-4510-BA4A-061EF1607FF7}">
          <p14:sldIdLst>
            <p14:sldId id="282"/>
            <p14:sldId id="256"/>
            <p14:sldId id="257"/>
            <p14:sldId id="258"/>
            <p14:sldId id="259"/>
            <p14:sldId id="276"/>
            <p14:sldId id="277"/>
            <p14:sldId id="279"/>
            <p14:sldId id="278"/>
            <p14:sldId id="283"/>
            <p14:sldId id="284"/>
            <p14:sldId id="285"/>
            <p14:sldId id="286"/>
            <p14:sldId id="287"/>
            <p14:sldId id="288"/>
            <p14:sldId id="289"/>
            <p14:sldId id="290"/>
            <p14:sldId id="291"/>
            <p14:sldId id="292"/>
            <p14:sldId id="281"/>
            <p14:sldId id="280"/>
            <p14:sldId id="275"/>
          </p14:sldIdLst>
        </p14:section>
        <p14:section name="Untitled Section" id="{1D62728A-FF35-48FE-8909-06C8D2E94F4D}">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76157" autoAdjust="0"/>
  </p:normalViewPr>
  <p:slideViewPr>
    <p:cSldViewPr>
      <p:cViewPr varScale="1">
        <p:scale>
          <a:sx n="105" d="100"/>
          <a:sy n="105" d="100"/>
        </p:scale>
        <p:origin x="120" y="9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306D09-1A1A-4937-8A4A-FC4D6FDB301D}" type="datetimeFigureOut">
              <a:rPr lang="en-US" smtClean="0"/>
              <a:pPr/>
              <a:t>10/2/2014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E65D11-81C0-4700-B639-F30735776B75}" type="slidenum">
              <a:rPr lang="en-US" smtClean="0"/>
              <a:pPr/>
              <a:t>‹#›</a:t>
            </a:fld>
            <a:endParaRPr lang="en-US"/>
          </a:p>
        </p:txBody>
      </p:sp>
    </p:spTree>
    <p:extLst>
      <p:ext uri="{BB962C8B-B14F-4D97-AF65-F5344CB8AC3E}">
        <p14:creationId xmlns:p14="http://schemas.microsoft.com/office/powerpoint/2010/main" val="413506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8745929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8250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74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745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856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315558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505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196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3545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0454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24423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88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7467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584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23508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65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86565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419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99149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486401"/>
          </a:xfrm>
        </p:spPr>
        <p:txBody>
          <a:bodyPr>
            <a:normAutofit/>
          </a:bodyPr>
          <a:lstStyle/>
          <a:p>
            <a:pPr marL="0" indent="0">
              <a:buNone/>
            </a:pPr>
            <a:r>
              <a:rPr lang="en-US" sz="2000" dirty="0"/>
              <a:t>Copyright © 2014 by Software Craftsmanship Guild. </a:t>
            </a:r>
            <a:br>
              <a:rPr lang="en-US" sz="2000" dirty="0"/>
            </a:br>
            <a:endParaRPr lang="en-US" sz="2000" dirty="0"/>
          </a:p>
          <a:p>
            <a:pPr marL="0" indent="0">
              <a:buNone/>
            </a:pPr>
            <a:r>
              <a:rPr lang="en-US" sz="2000" dirty="0"/>
              <a:t>All rights reserved. No part of these materials may be reproduced, distributed, or transmitted in any form or by any means, including photocopying, recording, or other electronic or mechanical methods, without the prior written permission of the Software Craftsmanship Guild. For permission requests, write to the Software Craftsmanship Guild, addressed “Attention: Permissions Coordinator,” at the address below.</a:t>
            </a:r>
          </a:p>
          <a:p>
            <a:pPr marL="0" indent="0">
              <a:buNone/>
            </a:pPr>
            <a:endParaRPr lang="en-US" sz="2000" dirty="0" smtClean="0"/>
          </a:p>
          <a:p>
            <a:pPr marL="0" indent="0">
              <a:buNone/>
            </a:pPr>
            <a:r>
              <a:rPr lang="en-US" sz="2000" dirty="0" smtClean="0"/>
              <a:t>Software </a:t>
            </a:r>
            <a:r>
              <a:rPr lang="en-US" sz="2000" dirty="0"/>
              <a:t>Craftsmanship Guild</a:t>
            </a:r>
          </a:p>
          <a:p>
            <a:pPr marL="0" indent="0">
              <a:buNone/>
            </a:pPr>
            <a:r>
              <a:rPr lang="en-US" sz="2000" dirty="0"/>
              <a:t>526 S. Main St,  Suite </a:t>
            </a:r>
            <a:r>
              <a:rPr lang="en-US" sz="2000" dirty="0" smtClean="0"/>
              <a:t>609</a:t>
            </a:r>
            <a:endParaRPr lang="en-US" sz="2000" dirty="0"/>
          </a:p>
          <a:p>
            <a:pPr marL="0" indent="0">
              <a:buNone/>
            </a:pPr>
            <a:r>
              <a:rPr lang="en-US" sz="2000" dirty="0"/>
              <a:t>Akron, OH 44311</a:t>
            </a:r>
          </a:p>
          <a:p>
            <a:pPr marL="0" indent="0">
              <a:buNone/>
            </a:pPr>
            <a:endParaRPr lang="en-US" dirty="0"/>
          </a:p>
        </p:txBody>
      </p:sp>
    </p:spTree>
    <p:extLst>
      <p:ext uri="{BB962C8B-B14F-4D97-AF65-F5344CB8AC3E}">
        <p14:creationId xmlns:p14="http://schemas.microsoft.com/office/powerpoint/2010/main" val="41416054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Engine Duties</a:t>
            </a:r>
            <a:endParaRPr lang="en-US" dirty="0"/>
          </a:p>
        </p:txBody>
      </p:sp>
      <p:sp>
        <p:nvSpPr>
          <p:cNvPr id="3" name="Content Placeholder 2"/>
          <p:cNvSpPr>
            <a:spLocks noGrp="1"/>
          </p:cNvSpPr>
          <p:nvPr>
            <p:ph idx="1"/>
          </p:nvPr>
        </p:nvSpPr>
        <p:spPr/>
        <p:txBody>
          <a:bodyPr/>
          <a:lstStyle/>
          <a:p>
            <a:pPr marL="0" indent="0">
              <a:buNone/>
            </a:pPr>
            <a:r>
              <a:rPr lang="en-US" dirty="0" smtClean="0"/>
              <a:t>The Database Engine is responsible for the following:</a:t>
            </a:r>
          </a:p>
          <a:p>
            <a:pPr marL="0" indent="0">
              <a:buNone/>
            </a:pPr>
            <a:endParaRPr lang="en-US" dirty="0" smtClean="0"/>
          </a:p>
          <a:p>
            <a:pPr marL="914400" lvl="1" indent="-514350">
              <a:buFont typeface="+mj-lt"/>
              <a:buAutoNum type="arabicPeriod"/>
            </a:pPr>
            <a:r>
              <a:rPr lang="en-US" dirty="0" smtClean="0"/>
              <a:t>Provide reliable storage for data</a:t>
            </a:r>
          </a:p>
          <a:p>
            <a:pPr marL="914400" lvl="1" indent="-514350">
              <a:buFont typeface="+mj-lt"/>
              <a:buAutoNum type="arabicPeriod"/>
            </a:pPr>
            <a:r>
              <a:rPr lang="en-US" dirty="0" smtClean="0"/>
              <a:t>Provide a means to rapidly retrieve the data</a:t>
            </a:r>
          </a:p>
          <a:p>
            <a:pPr marL="914400" lvl="1" indent="-514350">
              <a:buFont typeface="+mj-lt"/>
              <a:buAutoNum type="arabicPeriod"/>
            </a:pPr>
            <a:r>
              <a:rPr lang="en-US" dirty="0" smtClean="0"/>
              <a:t>Provide consistent access to the data</a:t>
            </a:r>
          </a:p>
          <a:p>
            <a:pPr marL="914400" lvl="1" indent="-514350">
              <a:buFont typeface="+mj-lt"/>
              <a:buAutoNum type="arabicPeriod"/>
            </a:pPr>
            <a:r>
              <a:rPr lang="en-US" dirty="0" smtClean="0"/>
              <a:t>Maintain data Integrity</a:t>
            </a:r>
          </a:p>
          <a:p>
            <a:pPr marL="914400" lvl="1" indent="-514350">
              <a:buFont typeface="+mj-lt"/>
              <a:buAutoNum type="arabicPeriod"/>
            </a:pPr>
            <a:r>
              <a:rPr lang="en-US" dirty="0" smtClean="0"/>
              <a:t>Control access to data with security</a:t>
            </a:r>
            <a:endParaRPr lang="en-US" dirty="0"/>
          </a:p>
        </p:txBody>
      </p:sp>
    </p:spTree>
    <p:extLst>
      <p:ext uri="{BB962C8B-B14F-4D97-AF65-F5344CB8AC3E}">
        <p14:creationId xmlns:p14="http://schemas.microsoft.com/office/powerpoint/2010/main" val="97041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Reliable Storage</a:t>
            </a:r>
            <a:endParaRPr lang="en-US" dirty="0"/>
          </a:p>
        </p:txBody>
      </p:sp>
      <p:sp>
        <p:nvSpPr>
          <p:cNvPr id="3" name="Content Placeholder 2"/>
          <p:cNvSpPr>
            <a:spLocks noGrp="1"/>
          </p:cNvSpPr>
          <p:nvPr>
            <p:ph idx="1"/>
          </p:nvPr>
        </p:nvSpPr>
        <p:spPr/>
        <p:txBody>
          <a:bodyPr/>
          <a:lstStyle/>
          <a:p>
            <a:pPr marL="0" indent="0">
              <a:buNone/>
            </a:pPr>
            <a:r>
              <a:rPr lang="en-US" dirty="0" smtClean="0"/>
              <a:t>Reliable storage starts at the hardware level.  So a Database Administrator (DBA) often needs to understand how to structure their hardware.</a:t>
            </a:r>
          </a:p>
          <a:p>
            <a:pPr marL="0" indent="0">
              <a:buNone/>
            </a:pPr>
            <a:endParaRPr lang="en-US" dirty="0"/>
          </a:p>
          <a:p>
            <a:pPr marL="0" indent="0">
              <a:buNone/>
            </a:pPr>
            <a:r>
              <a:rPr lang="en-US" dirty="0" smtClean="0"/>
              <a:t>A transaction log makes a record of every change that is made to a database.  </a:t>
            </a:r>
            <a:r>
              <a:rPr lang="en-US" b="1" dirty="0" smtClean="0"/>
              <a:t>It is critical that the transaction log be backed up as well as the main database file</a:t>
            </a:r>
            <a:r>
              <a:rPr lang="en-US" dirty="0" smtClean="0"/>
              <a:t>.</a:t>
            </a:r>
            <a:endParaRPr lang="en-US" dirty="0"/>
          </a:p>
        </p:txBody>
      </p:sp>
    </p:spTree>
    <p:extLst>
      <p:ext uri="{BB962C8B-B14F-4D97-AF65-F5344CB8AC3E}">
        <p14:creationId xmlns:p14="http://schemas.microsoft.com/office/powerpoint/2010/main" val="42440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Reliable Storage - Illustrated</a:t>
            </a:r>
            <a:endParaRPr lang="en-US" dirty="0"/>
          </a:p>
        </p:txBody>
      </p:sp>
      <p:sp>
        <p:nvSpPr>
          <p:cNvPr id="3" name="Content Placeholder 2"/>
          <p:cNvSpPr>
            <a:spLocks noGrp="1"/>
          </p:cNvSpPr>
          <p:nvPr>
            <p:ph idx="1"/>
          </p:nvPr>
        </p:nvSpPr>
        <p:spPr>
          <a:xfrm>
            <a:off x="457200" y="1600201"/>
            <a:ext cx="8229600" cy="2819399"/>
          </a:xfrm>
        </p:spPr>
        <p:txBody>
          <a:bodyPr>
            <a:normAutofit fontScale="85000" lnSpcReduction="20000"/>
          </a:bodyPr>
          <a:lstStyle/>
          <a:p>
            <a:pPr marL="514350" indent="-514350">
              <a:buFont typeface="+mj-lt"/>
              <a:buAutoNum type="arabicPeriod"/>
            </a:pPr>
            <a:r>
              <a:rPr lang="en-US" dirty="0" smtClean="0"/>
              <a:t>A SQL statement is sent to the engine.  </a:t>
            </a:r>
          </a:p>
          <a:p>
            <a:pPr marL="514350" indent="-514350">
              <a:buFont typeface="+mj-lt"/>
              <a:buAutoNum type="arabicPeriod"/>
            </a:pPr>
            <a:r>
              <a:rPr lang="en-US" dirty="0" smtClean="0"/>
              <a:t>Data changes are written to the transaction log </a:t>
            </a:r>
          </a:p>
          <a:p>
            <a:pPr marL="514350" indent="-514350">
              <a:buFont typeface="+mj-lt"/>
              <a:buAutoNum type="arabicPeriod"/>
            </a:pPr>
            <a:r>
              <a:rPr lang="en-US" dirty="0" smtClean="0"/>
              <a:t>The changes are made to the data file</a:t>
            </a:r>
          </a:p>
          <a:p>
            <a:pPr marL="514350" indent="-514350">
              <a:buFont typeface="+mj-lt"/>
              <a:buAutoNum type="arabicPeriod"/>
            </a:pPr>
            <a:r>
              <a:rPr lang="en-US" dirty="0" smtClean="0"/>
              <a:t>If they succeed a commit is written to the log, if they fail a rollback occurs</a:t>
            </a:r>
          </a:p>
          <a:p>
            <a:pPr marL="514350" indent="-514350">
              <a:buFont typeface="+mj-lt"/>
              <a:buAutoNum type="arabicPeriod"/>
            </a:pPr>
            <a:r>
              <a:rPr lang="en-US" dirty="0" smtClean="0"/>
              <a:t>The engine reports status or returns data back to the caller</a:t>
            </a:r>
            <a:endParaRPr lang="en-US" dirty="0"/>
          </a:p>
        </p:txBody>
      </p:sp>
      <p:pic>
        <p:nvPicPr>
          <p:cNvPr id="4" name="Picture 3"/>
          <p:cNvPicPr>
            <a:picLocks noChangeAspect="1"/>
          </p:cNvPicPr>
          <p:nvPr/>
        </p:nvPicPr>
        <p:blipFill>
          <a:blip r:embed="rId2"/>
          <a:stretch>
            <a:fillRect/>
          </a:stretch>
        </p:blipFill>
        <p:spPr>
          <a:xfrm>
            <a:off x="1104900" y="4602163"/>
            <a:ext cx="6934200" cy="1009650"/>
          </a:xfrm>
          <a:prstGeom prst="rect">
            <a:avLst/>
          </a:prstGeom>
        </p:spPr>
      </p:pic>
    </p:spTree>
    <p:extLst>
      <p:ext uri="{BB962C8B-B14F-4D97-AF65-F5344CB8AC3E}">
        <p14:creationId xmlns:p14="http://schemas.microsoft.com/office/powerpoint/2010/main" val="680936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Data Access</a:t>
            </a:r>
            <a:endParaRPr lang="en-US" dirty="0"/>
          </a:p>
        </p:txBody>
      </p:sp>
      <p:sp>
        <p:nvSpPr>
          <p:cNvPr id="3" name="Content Placeholder 2"/>
          <p:cNvSpPr>
            <a:spLocks noGrp="1"/>
          </p:cNvSpPr>
          <p:nvPr>
            <p:ph idx="1"/>
          </p:nvPr>
        </p:nvSpPr>
        <p:spPr/>
        <p:txBody>
          <a:bodyPr/>
          <a:lstStyle/>
          <a:p>
            <a:pPr marL="0" indent="0">
              <a:buNone/>
            </a:pPr>
            <a:r>
              <a:rPr lang="en-US" dirty="0" smtClean="0"/>
              <a:t>Databases allow for the creation of </a:t>
            </a:r>
            <a:r>
              <a:rPr lang="en-US" i="1" dirty="0" smtClean="0"/>
              <a:t>indexes</a:t>
            </a:r>
            <a:r>
              <a:rPr lang="en-US" dirty="0" smtClean="0"/>
              <a:t>, enabling fast data access.</a:t>
            </a:r>
          </a:p>
          <a:p>
            <a:pPr marL="0" indent="0">
              <a:buNone/>
            </a:pPr>
            <a:endParaRPr lang="en-US" dirty="0"/>
          </a:p>
          <a:p>
            <a:pPr marL="0" indent="0">
              <a:buNone/>
            </a:pPr>
            <a:r>
              <a:rPr lang="en-US" dirty="0" smtClean="0"/>
              <a:t>When you query a table with no indexes, your database has to read each and every page of data looking at every row to see if it satisfies your search.  This is called a </a:t>
            </a:r>
            <a:r>
              <a:rPr lang="en-US" i="1" dirty="0" smtClean="0"/>
              <a:t>table scan</a:t>
            </a:r>
            <a:r>
              <a:rPr lang="en-US" dirty="0" smtClean="0"/>
              <a:t> and for large data sets it is bad.</a:t>
            </a:r>
            <a:endParaRPr lang="en-US" i="1" dirty="0"/>
          </a:p>
        </p:txBody>
      </p:sp>
    </p:spTree>
    <p:extLst>
      <p:ext uri="{BB962C8B-B14F-4D97-AF65-F5344CB8AC3E}">
        <p14:creationId xmlns:p14="http://schemas.microsoft.com/office/powerpoint/2010/main" val="3003659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Structures</a:t>
            </a:r>
            <a:endParaRPr lang="en-US" dirty="0"/>
          </a:p>
        </p:txBody>
      </p:sp>
      <p:sp>
        <p:nvSpPr>
          <p:cNvPr id="3" name="Content Placeholder 2"/>
          <p:cNvSpPr>
            <a:spLocks noGrp="1"/>
          </p:cNvSpPr>
          <p:nvPr>
            <p:ph idx="1"/>
          </p:nvPr>
        </p:nvSpPr>
        <p:spPr>
          <a:xfrm>
            <a:off x="457200" y="1600201"/>
            <a:ext cx="8229600" cy="2133599"/>
          </a:xfrm>
        </p:spPr>
        <p:txBody>
          <a:bodyPr/>
          <a:lstStyle/>
          <a:p>
            <a:pPr marL="0" indent="0">
              <a:buNone/>
            </a:pPr>
            <a:r>
              <a:rPr lang="en-US" dirty="0" smtClean="0"/>
              <a:t>Indexes are stored separately from the actual data pages- they only contain pointers to data pages or rows.  Indexes in SQL Server are </a:t>
            </a:r>
            <a:r>
              <a:rPr lang="en-US" i="1" dirty="0" smtClean="0"/>
              <a:t>balanced trees</a:t>
            </a:r>
            <a:r>
              <a:rPr lang="en-US" b="1" i="1" dirty="0" smtClean="0"/>
              <a:t> </a:t>
            </a:r>
            <a:r>
              <a:rPr lang="en-US" dirty="0" smtClean="0"/>
              <a:t>(B-Trees).</a:t>
            </a:r>
            <a:endParaRPr lang="en-US" dirty="0"/>
          </a:p>
        </p:txBody>
      </p:sp>
      <p:pic>
        <p:nvPicPr>
          <p:cNvPr id="4" name="Picture 3"/>
          <p:cNvPicPr>
            <a:picLocks noChangeAspect="1"/>
          </p:cNvPicPr>
          <p:nvPr/>
        </p:nvPicPr>
        <p:blipFill>
          <a:blip r:embed="rId2"/>
          <a:stretch>
            <a:fillRect/>
          </a:stretch>
        </p:blipFill>
        <p:spPr>
          <a:xfrm>
            <a:off x="2190750" y="3733800"/>
            <a:ext cx="4762500" cy="2238375"/>
          </a:xfrm>
          <a:prstGeom prst="rect">
            <a:avLst/>
          </a:prstGeom>
        </p:spPr>
      </p:pic>
    </p:spTree>
    <p:extLst>
      <p:ext uri="{BB962C8B-B14F-4D97-AF65-F5344CB8AC3E}">
        <p14:creationId xmlns:p14="http://schemas.microsoft.com/office/powerpoint/2010/main" val="3175702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B-Trees?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Say we want to index the </a:t>
            </a:r>
            <a:r>
              <a:rPr lang="en-US" dirty="0" err="1" smtClean="0"/>
              <a:t>LastName</a:t>
            </a:r>
            <a:r>
              <a:rPr lang="en-US" dirty="0" smtClean="0"/>
              <a:t> of a person record.  </a:t>
            </a:r>
          </a:p>
          <a:p>
            <a:pPr marL="0" indent="0">
              <a:buNone/>
            </a:pPr>
            <a:endParaRPr lang="en-US" dirty="0" smtClean="0"/>
          </a:p>
          <a:p>
            <a:pPr marL="0" indent="0">
              <a:buNone/>
            </a:pPr>
            <a:r>
              <a:rPr lang="en-US" dirty="0" smtClean="0"/>
              <a:t>Think of the levels of the tree as file drawers, each in alphabetical order.  Each level points to the next index.  </a:t>
            </a:r>
          </a:p>
          <a:p>
            <a:pPr marL="0" indent="0">
              <a:buNone/>
            </a:pPr>
            <a:endParaRPr lang="en-US" dirty="0"/>
          </a:p>
          <a:p>
            <a:pPr marL="0" indent="0">
              <a:buNone/>
            </a:pPr>
            <a:r>
              <a:rPr lang="en-US" dirty="0" smtClean="0"/>
              <a:t>By starting at the top of the tree and working our way down alphabetically, we can avoid searching all of the records, greatly increasing our efficiency.</a:t>
            </a:r>
            <a:endParaRPr lang="en-US" dirty="0"/>
          </a:p>
        </p:txBody>
      </p:sp>
    </p:spTree>
    <p:extLst>
      <p:ext uri="{BB962C8B-B14F-4D97-AF65-F5344CB8AC3E}">
        <p14:creationId xmlns:p14="http://schemas.microsoft.com/office/powerpoint/2010/main" val="1705946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Index</a:t>
            </a:r>
            <a:endParaRPr lang="en-US" dirty="0"/>
          </a:p>
        </p:txBody>
      </p:sp>
      <p:pic>
        <p:nvPicPr>
          <p:cNvPr id="4" name="Content Placeholder 3"/>
          <p:cNvPicPr>
            <a:picLocks noGrp="1" noChangeAspect="1"/>
          </p:cNvPicPr>
          <p:nvPr>
            <p:ph idx="1"/>
          </p:nvPr>
        </p:nvPicPr>
        <p:blipFill>
          <a:blip r:embed="rId2"/>
          <a:stretch>
            <a:fillRect/>
          </a:stretch>
        </p:blipFill>
        <p:spPr>
          <a:xfrm>
            <a:off x="1299258" y="1417638"/>
            <a:ext cx="6545483" cy="4419600"/>
          </a:xfrm>
          <a:prstGeom prst="rect">
            <a:avLst/>
          </a:prstGeom>
        </p:spPr>
      </p:pic>
    </p:spTree>
    <p:extLst>
      <p:ext uri="{BB962C8B-B14F-4D97-AF65-F5344CB8AC3E}">
        <p14:creationId xmlns:p14="http://schemas.microsoft.com/office/powerpoint/2010/main" val="2410716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Consistent Data Access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Getting to data fast means nothing if the data is not accurate.  The general idea of consistent data access is to only allow one client at a time to change data </a:t>
            </a:r>
            <a:r>
              <a:rPr lang="en-US" u="sng" dirty="0" smtClean="0"/>
              <a:t>and to prevent others from reading data while it is being changed</a:t>
            </a:r>
            <a:r>
              <a:rPr lang="en-US" dirty="0" smtClean="0"/>
              <a:t>.</a:t>
            </a:r>
          </a:p>
          <a:p>
            <a:pPr marL="0" indent="0">
              <a:buNone/>
            </a:pPr>
            <a:endParaRPr lang="en-US" dirty="0"/>
          </a:p>
          <a:p>
            <a:pPr marL="0" indent="0">
              <a:buNone/>
            </a:pPr>
            <a:r>
              <a:rPr lang="en-US" dirty="0" smtClean="0"/>
              <a:t>This is called “</a:t>
            </a:r>
            <a:r>
              <a:rPr lang="en-US" i="1" dirty="0" smtClean="0"/>
              <a:t>locking</a:t>
            </a:r>
            <a:r>
              <a:rPr lang="en-US" dirty="0" smtClean="0"/>
              <a:t>”.  When two processes try to change the same data concurrently in a way that prevents each from completing, this is called a </a:t>
            </a:r>
            <a:r>
              <a:rPr lang="en-US" i="1" dirty="0" smtClean="0"/>
              <a:t>“deadlock”</a:t>
            </a:r>
            <a:endParaRPr lang="en-US" dirty="0"/>
          </a:p>
        </p:txBody>
      </p:sp>
    </p:spTree>
    <p:extLst>
      <p:ext uri="{BB962C8B-B14F-4D97-AF65-F5344CB8AC3E}">
        <p14:creationId xmlns:p14="http://schemas.microsoft.com/office/powerpoint/2010/main" val="3319684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Integrity</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When we set up our table definitions in a database we can provide standards that the database will enforce.</a:t>
            </a:r>
          </a:p>
          <a:p>
            <a:pPr marL="0" indent="0">
              <a:buNone/>
            </a:pPr>
            <a:endParaRPr lang="en-US" dirty="0" smtClean="0"/>
          </a:p>
          <a:p>
            <a:pPr marL="0" indent="0">
              <a:buNone/>
            </a:pPr>
            <a:r>
              <a:rPr lang="en-US" dirty="0" smtClean="0"/>
              <a:t>The simplest example is making certain columns of data required, and enforcing types on those columns (</a:t>
            </a:r>
            <a:r>
              <a:rPr lang="en-US" dirty="0" err="1" smtClean="0"/>
              <a:t>int</a:t>
            </a:r>
            <a:r>
              <a:rPr lang="en-US" dirty="0" smtClean="0"/>
              <a:t>, character, </a:t>
            </a:r>
            <a:r>
              <a:rPr lang="en-US" dirty="0" err="1" smtClean="0"/>
              <a:t>etc</a:t>
            </a:r>
            <a:r>
              <a:rPr lang="en-US" dirty="0" smtClean="0"/>
              <a:t>)</a:t>
            </a:r>
          </a:p>
          <a:p>
            <a:pPr marL="0" indent="0">
              <a:buNone/>
            </a:pPr>
            <a:endParaRPr lang="en-US" dirty="0"/>
          </a:p>
          <a:p>
            <a:pPr marL="0" indent="0">
              <a:buNone/>
            </a:pPr>
            <a:r>
              <a:rPr lang="en-US" dirty="0" smtClean="0"/>
              <a:t>The relational example is if we have a table with customer data, and another table with addresses for those customers, we can set up rules that prevent a customer from being deleted unless all addresses associated with them are also deleted.</a:t>
            </a:r>
          </a:p>
        </p:txBody>
      </p:sp>
    </p:spTree>
    <p:extLst>
      <p:ext uri="{BB962C8B-B14F-4D97-AF65-F5344CB8AC3E}">
        <p14:creationId xmlns:p14="http://schemas.microsoft.com/office/powerpoint/2010/main" val="2133788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Most major databases allow for the creation of login/password information to access data (or plug into your corporate network’s security to use your network credentials).</a:t>
            </a:r>
          </a:p>
          <a:p>
            <a:pPr marL="0" indent="0">
              <a:buNone/>
            </a:pPr>
            <a:endParaRPr lang="en-US" dirty="0"/>
          </a:p>
          <a:p>
            <a:pPr marL="0" indent="0">
              <a:buNone/>
            </a:pPr>
            <a:r>
              <a:rPr lang="en-US" dirty="0" smtClean="0"/>
              <a:t>Normally a DBA will create </a:t>
            </a:r>
            <a:r>
              <a:rPr lang="en-US" i="1" dirty="0" smtClean="0"/>
              <a:t>Roles</a:t>
            </a:r>
            <a:r>
              <a:rPr lang="en-US" dirty="0" smtClean="0"/>
              <a:t> which are granted privileges to database objects (read, write, delete) and procedures.</a:t>
            </a:r>
          </a:p>
          <a:p>
            <a:pPr marL="0" indent="0">
              <a:buNone/>
            </a:pPr>
            <a:endParaRPr lang="en-US" dirty="0"/>
          </a:p>
          <a:p>
            <a:pPr marL="0" indent="0">
              <a:buNone/>
            </a:pPr>
            <a:r>
              <a:rPr lang="en-US" dirty="0" smtClean="0"/>
              <a:t>Users are added and removed from roles by the DBAs and it prevents them from having to assign each individual user security privileges.  Adding users to roles gives them buckets of </a:t>
            </a:r>
            <a:r>
              <a:rPr lang="en-US" dirty="0" err="1" smtClean="0"/>
              <a:t>priviliges</a:t>
            </a:r>
            <a:r>
              <a:rPr lang="en-US" dirty="0" smtClean="0"/>
              <a:t>.</a:t>
            </a:r>
            <a:endParaRPr lang="en-US" dirty="0"/>
          </a:p>
        </p:txBody>
      </p:sp>
    </p:spTree>
    <p:extLst>
      <p:ext uri="{BB962C8B-B14F-4D97-AF65-F5344CB8AC3E}">
        <p14:creationId xmlns:p14="http://schemas.microsoft.com/office/powerpoint/2010/main" val="996609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Intro </a:t>
            </a:r>
            <a:r>
              <a:rPr lang="en-US" dirty="0" smtClean="0"/>
              <a:t>To Databases</a:t>
            </a:r>
            <a:endParaRPr lang="en-US" dirty="0"/>
          </a:p>
        </p:txBody>
      </p:sp>
      <p:sp>
        <p:nvSpPr>
          <p:cNvPr id="3" name="Subtitle 2"/>
          <p:cNvSpPr>
            <a:spLocks noGrp="1"/>
          </p:cNvSpPr>
          <p:nvPr>
            <p:ph type="subTitle" idx="1"/>
          </p:nvPr>
        </p:nvSpPr>
        <p:spPr/>
        <p:txBody>
          <a:bodyPr/>
          <a:lstStyle/>
          <a:p>
            <a:r>
              <a:rPr lang="en-US" dirty="0" smtClean="0"/>
              <a:t>Software Craftsmanship Guild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Runs as a Service</a:t>
            </a:r>
            <a:endParaRPr lang="en-US" dirty="0"/>
          </a:p>
        </p:txBody>
      </p:sp>
      <p:sp>
        <p:nvSpPr>
          <p:cNvPr id="3" name="Content Placeholder 2"/>
          <p:cNvSpPr>
            <a:spLocks noGrp="1"/>
          </p:cNvSpPr>
          <p:nvPr>
            <p:ph idx="1"/>
          </p:nvPr>
        </p:nvSpPr>
        <p:spPr/>
        <p:txBody>
          <a:bodyPr/>
          <a:lstStyle/>
          <a:p>
            <a:pPr marL="0" indent="0">
              <a:buNone/>
            </a:pPr>
            <a:r>
              <a:rPr lang="en-US" dirty="0" smtClean="0"/>
              <a:t>By </a:t>
            </a:r>
            <a:r>
              <a:rPr lang="en-US" dirty="0" smtClean="0"/>
              <a:t>default, SQL Server starts up when the machine boots and runs as a service (we can see it in the services utility, it actually has several services)</a:t>
            </a:r>
          </a:p>
          <a:p>
            <a:pPr marL="0" indent="0">
              <a:buNone/>
            </a:pPr>
            <a:endParaRPr lang="en-US" dirty="0" smtClean="0"/>
          </a:p>
          <a:p>
            <a:pPr marL="0" indent="0">
              <a:buNone/>
            </a:pPr>
            <a:r>
              <a:rPr lang="en-US" dirty="0" smtClean="0"/>
              <a:t>These </a:t>
            </a:r>
            <a:r>
              <a:rPr lang="en-US" dirty="0" smtClean="0"/>
              <a:t>services run constantly in the background so they are always ready to handle data requests.</a:t>
            </a:r>
            <a:endParaRPr lang="en-US" dirty="0"/>
          </a:p>
        </p:txBody>
      </p:sp>
    </p:spTree>
    <p:extLst>
      <p:ext uri="{BB962C8B-B14F-4D97-AF65-F5344CB8AC3E}">
        <p14:creationId xmlns:p14="http://schemas.microsoft.com/office/powerpoint/2010/main" val="4120375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731838"/>
          </a:xfrm>
        </p:spPr>
        <p:txBody>
          <a:bodyPr>
            <a:normAutofit fontScale="90000"/>
          </a:bodyPr>
          <a:lstStyle/>
          <a:p>
            <a:r>
              <a:rPr lang="en-US" dirty="0" smtClean="0"/>
              <a:t>Terms You Should Know</a:t>
            </a:r>
            <a:endParaRPr lang="en-US" dirty="0"/>
          </a:p>
        </p:txBody>
      </p:sp>
      <p:sp>
        <p:nvSpPr>
          <p:cNvPr id="5" name="Content Placeholder 4"/>
          <p:cNvSpPr>
            <a:spLocks noGrp="1"/>
          </p:cNvSpPr>
          <p:nvPr>
            <p:ph sz="half" idx="1"/>
          </p:nvPr>
        </p:nvSpPr>
        <p:spPr>
          <a:xfrm>
            <a:off x="463296" y="979044"/>
            <a:ext cx="4038600" cy="4953000"/>
          </a:xfrm>
        </p:spPr>
        <p:txBody>
          <a:bodyPr>
            <a:noAutofit/>
          </a:bodyPr>
          <a:lstStyle/>
          <a:p>
            <a:r>
              <a:rPr lang="en-US" sz="1800" b="1" dirty="0"/>
              <a:t>Column</a:t>
            </a:r>
            <a:r>
              <a:rPr lang="en-US" sz="1800" dirty="0"/>
              <a:t>: A field in a database table. </a:t>
            </a:r>
            <a:r>
              <a:rPr lang="en-US" sz="1800" dirty="0" smtClean="0"/>
              <a:t>  (AKA Field)</a:t>
            </a:r>
          </a:p>
          <a:p>
            <a:r>
              <a:rPr lang="en-US" sz="1800" b="1" dirty="0" smtClean="0"/>
              <a:t>Database</a:t>
            </a:r>
            <a:r>
              <a:rPr lang="en-US" sz="1800" dirty="0"/>
              <a:t>: A collection of objects to store and retrieve data. </a:t>
            </a:r>
            <a:endParaRPr lang="en-US" sz="1800" dirty="0" smtClean="0"/>
          </a:p>
          <a:p>
            <a:r>
              <a:rPr lang="en-US" sz="1800" b="1" dirty="0" smtClean="0"/>
              <a:t>Database </a:t>
            </a:r>
            <a:r>
              <a:rPr lang="en-US" sz="1800" b="1" dirty="0"/>
              <a:t>Management System</a:t>
            </a:r>
            <a:r>
              <a:rPr lang="en-US" sz="1800" dirty="0"/>
              <a:t>: A set of software components and programs that creates, maintains, and controls access to a database. </a:t>
            </a:r>
            <a:endParaRPr lang="en-US" sz="1800" dirty="0" smtClean="0"/>
          </a:p>
          <a:p>
            <a:r>
              <a:rPr lang="en-US" sz="1800" b="1" dirty="0" smtClean="0"/>
              <a:t>Data </a:t>
            </a:r>
            <a:r>
              <a:rPr lang="en-US" sz="1800" b="1" dirty="0"/>
              <a:t>type</a:t>
            </a:r>
            <a:r>
              <a:rPr lang="en-US" sz="1800" dirty="0"/>
              <a:t>: An attribute of a field that tells SQL Server what kind of data it may accept. Examples include integers, dates and characters. </a:t>
            </a:r>
            <a:endParaRPr lang="en-US" sz="1800" dirty="0" smtClean="0"/>
          </a:p>
          <a:p>
            <a:r>
              <a:rPr lang="en-US" sz="1800" b="1" dirty="0" smtClean="0"/>
              <a:t>Management </a:t>
            </a:r>
            <a:r>
              <a:rPr lang="en-US" sz="1800" b="1" dirty="0"/>
              <a:t>Studio</a:t>
            </a:r>
            <a:r>
              <a:rPr lang="en-US" sz="1800" dirty="0"/>
              <a:t>: The user interface to talk with SQL Server services. </a:t>
            </a:r>
            <a:endParaRPr lang="en-US" sz="1800" dirty="0" smtClean="0"/>
          </a:p>
          <a:p>
            <a:r>
              <a:rPr lang="en-US" sz="1800" b="1" dirty="0" smtClean="0"/>
              <a:t>NULL</a:t>
            </a:r>
            <a:r>
              <a:rPr lang="en-US" sz="1800" dirty="0"/>
              <a:t>: Unknown or unspecified values. </a:t>
            </a:r>
            <a:endParaRPr lang="en-US" sz="1800" dirty="0" smtClean="0"/>
          </a:p>
        </p:txBody>
      </p:sp>
      <p:sp>
        <p:nvSpPr>
          <p:cNvPr id="7" name="Content Placeholder 6"/>
          <p:cNvSpPr>
            <a:spLocks noGrp="1"/>
          </p:cNvSpPr>
          <p:nvPr>
            <p:ph sz="half" idx="2"/>
          </p:nvPr>
        </p:nvSpPr>
        <p:spPr>
          <a:xfrm>
            <a:off x="4648200" y="960438"/>
            <a:ext cx="4038600" cy="5410200"/>
          </a:xfrm>
        </p:spPr>
        <p:txBody>
          <a:bodyPr>
            <a:normAutofit/>
          </a:bodyPr>
          <a:lstStyle/>
          <a:p>
            <a:r>
              <a:rPr lang="en-US" sz="1800" b="1" dirty="0"/>
              <a:t>Query</a:t>
            </a:r>
            <a:r>
              <a:rPr lang="en-US" sz="1800" dirty="0"/>
              <a:t>: A question asked to get information from data in a database. </a:t>
            </a:r>
          </a:p>
          <a:p>
            <a:r>
              <a:rPr lang="en-US" sz="1800" b="1" dirty="0"/>
              <a:t>RDBMS</a:t>
            </a:r>
            <a:r>
              <a:rPr lang="en-US" sz="1800" dirty="0"/>
              <a:t>: Relational Database Management System is a tool that allows for safe storage of data and quick retrieval of important business information. </a:t>
            </a:r>
          </a:p>
          <a:p>
            <a:r>
              <a:rPr lang="en-US" sz="1800" b="1" dirty="0"/>
              <a:t>Record</a:t>
            </a:r>
            <a:r>
              <a:rPr lang="en-US" sz="1800" dirty="0"/>
              <a:t>: A row of data in a table. </a:t>
            </a:r>
          </a:p>
          <a:p>
            <a:r>
              <a:rPr lang="en-US" sz="1800" b="1" dirty="0"/>
              <a:t>Record Set</a:t>
            </a:r>
            <a:r>
              <a:rPr lang="en-US" sz="1800" dirty="0"/>
              <a:t>: The set of data returned as an answer to a query. (AKA Result Set) </a:t>
            </a:r>
          </a:p>
          <a:p>
            <a:r>
              <a:rPr lang="en-US" sz="1800" b="1" dirty="0"/>
              <a:t>Service</a:t>
            </a:r>
            <a:r>
              <a:rPr lang="en-US" sz="1800" dirty="0"/>
              <a:t>: A process, much like an application, that runs in the background of your system. </a:t>
            </a:r>
          </a:p>
          <a:p>
            <a:r>
              <a:rPr lang="en-US" sz="1800" b="1" dirty="0"/>
              <a:t>SQL</a:t>
            </a:r>
            <a:r>
              <a:rPr lang="en-US" sz="1800" dirty="0"/>
              <a:t>: Structured Query Language. </a:t>
            </a:r>
          </a:p>
          <a:p>
            <a:r>
              <a:rPr lang="en-US" sz="1800" b="1" dirty="0"/>
              <a:t>T-SQL</a:t>
            </a:r>
            <a:r>
              <a:rPr lang="en-US" sz="1800" dirty="0"/>
              <a:t>: </a:t>
            </a:r>
            <a:r>
              <a:rPr lang="en-US" sz="1800" dirty="0" smtClean="0"/>
              <a:t>The variant </a:t>
            </a:r>
            <a:r>
              <a:rPr lang="en-US" sz="1800" dirty="0"/>
              <a:t>used by Microsoft SQL Server to create databases, populate tables and retrieve data.</a:t>
            </a:r>
          </a:p>
          <a:p>
            <a:endParaRPr lang="en-US" sz="1800" dirty="0"/>
          </a:p>
        </p:txBody>
      </p:sp>
    </p:spTree>
    <p:extLst>
      <p:ext uri="{BB962C8B-B14F-4D97-AF65-F5344CB8AC3E}">
        <p14:creationId xmlns:p14="http://schemas.microsoft.com/office/powerpoint/2010/main" val="27817963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t>
            </a:r>
            <a:endParaRPr lang="en-US" dirty="0"/>
          </a:p>
        </p:txBody>
      </p:sp>
      <p:sp>
        <p:nvSpPr>
          <p:cNvPr id="3" name="Content Placeholder 2"/>
          <p:cNvSpPr>
            <a:spLocks noGrp="1"/>
          </p:cNvSpPr>
          <p:nvPr>
            <p:ph idx="1"/>
          </p:nvPr>
        </p:nvSpPr>
        <p:spPr/>
        <p:txBody>
          <a:bodyPr/>
          <a:lstStyle/>
          <a:p>
            <a:r>
              <a:rPr lang="en-US" dirty="0" smtClean="0"/>
              <a:t>Next </a:t>
            </a:r>
            <a:r>
              <a:rPr lang="en-US" smtClean="0"/>
              <a:t>up- Basic Queries</a:t>
            </a:r>
            <a:r>
              <a:rPr lang="en-US" dirty="0" smtClean="0"/>
              <a:t>!</a:t>
            </a:r>
            <a:endParaRPr lang="en-US" dirty="0"/>
          </a:p>
        </p:txBody>
      </p:sp>
    </p:spTree>
    <p:extLst>
      <p:ext uri="{BB962C8B-B14F-4D97-AF65-F5344CB8AC3E}">
        <p14:creationId xmlns:p14="http://schemas.microsoft.com/office/powerpoint/2010/main" val="443979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Lesson Goals</a:t>
            </a:r>
            <a:endParaRPr lang="en-US" dirty="0"/>
          </a:p>
        </p:txBody>
      </p:sp>
      <p:sp>
        <p:nvSpPr>
          <p:cNvPr id="3" name="Content Placeholder 2"/>
          <p:cNvSpPr>
            <a:spLocks noGrp="1"/>
          </p:cNvSpPr>
          <p:nvPr>
            <p:ph idx="1"/>
          </p:nvPr>
        </p:nvSpPr>
        <p:spPr/>
        <p:txBody>
          <a:bodyPr/>
          <a:lstStyle/>
          <a:p>
            <a:r>
              <a:rPr lang="en-US" dirty="0" smtClean="0"/>
              <a:t>Learn the basic terminology around relational databases</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SQL</a:t>
            </a:r>
            <a:endParaRPr lang="en-US" dirty="0"/>
          </a:p>
        </p:txBody>
      </p:sp>
      <p:sp>
        <p:nvSpPr>
          <p:cNvPr id="3" name="Content Placeholder 2"/>
          <p:cNvSpPr>
            <a:spLocks noGrp="1"/>
          </p:cNvSpPr>
          <p:nvPr>
            <p:ph idx="1"/>
          </p:nvPr>
        </p:nvSpPr>
        <p:spPr/>
        <p:txBody>
          <a:bodyPr/>
          <a:lstStyle/>
          <a:p>
            <a:r>
              <a:rPr lang="en-US" dirty="0" smtClean="0"/>
              <a:t>SQL stands for “Structured Query Language” and it is the most used database language today.  SQL is an ANSI standard, so while different vendors databases implement some special commands, the basic SQL commands work across all databases that are compliant.</a:t>
            </a:r>
          </a:p>
          <a:p>
            <a:r>
              <a:rPr lang="en-US" dirty="0" smtClean="0"/>
              <a:t>SQL Server is the database environment and the SQL language is the tool set.</a:t>
            </a:r>
            <a:endParaRPr lang="en-US" dirty="0"/>
          </a:p>
        </p:txBody>
      </p:sp>
    </p:spTree>
    <p:extLst>
      <p:ext uri="{BB962C8B-B14F-4D97-AF65-F5344CB8AC3E}">
        <p14:creationId xmlns:p14="http://schemas.microsoft.com/office/powerpoint/2010/main" val="3420748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Database?</a:t>
            </a:r>
            <a:endParaRPr lang="en-US" dirty="0"/>
          </a:p>
        </p:txBody>
      </p:sp>
      <p:sp>
        <p:nvSpPr>
          <p:cNvPr id="4" name="Text Placeholder 3"/>
          <p:cNvSpPr>
            <a:spLocks noGrp="1"/>
          </p:cNvSpPr>
          <p:nvPr>
            <p:ph type="body" idx="1"/>
          </p:nvPr>
        </p:nvSpPr>
        <p:spPr>
          <a:xfrm>
            <a:off x="457200" y="1535113"/>
            <a:ext cx="8229600" cy="639762"/>
          </a:xfrm>
        </p:spPr>
        <p:txBody>
          <a:bodyPr/>
          <a:lstStyle/>
          <a:p>
            <a:pPr algn="ctr"/>
            <a:r>
              <a:rPr lang="en-US" dirty="0" smtClean="0"/>
              <a:t>A database is a collection of related information</a:t>
            </a:r>
            <a:endParaRPr lang="en-US" dirty="0"/>
          </a:p>
        </p:txBody>
      </p:sp>
      <p:sp>
        <p:nvSpPr>
          <p:cNvPr id="5" name="Content Placeholder 4"/>
          <p:cNvSpPr>
            <a:spLocks noGrp="1"/>
          </p:cNvSpPr>
          <p:nvPr>
            <p:ph sz="half" idx="2"/>
          </p:nvPr>
        </p:nvSpPr>
        <p:spPr/>
        <p:txBody>
          <a:bodyPr/>
          <a:lstStyle/>
          <a:p>
            <a:r>
              <a:rPr lang="en-US" dirty="0" smtClean="0"/>
              <a:t>It can be mundane things:</a:t>
            </a:r>
          </a:p>
          <a:p>
            <a:pPr lvl="1"/>
            <a:r>
              <a:rPr lang="en-US" dirty="0" smtClean="0"/>
              <a:t>An address book</a:t>
            </a:r>
          </a:p>
          <a:p>
            <a:pPr lvl="1"/>
            <a:r>
              <a:rPr lang="en-US" dirty="0" smtClean="0"/>
              <a:t>A telephone book</a:t>
            </a:r>
          </a:p>
          <a:p>
            <a:pPr lvl="1"/>
            <a:r>
              <a:rPr lang="en-US" dirty="0" smtClean="0"/>
              <a:t>A report card</a:t>
            </a:r>
          </a:p>
          <a:p>
            <a:pPr lvl="1"/>
            <a:r>
              <a:rPr lang="en-US" dirty="0" smtClean="0"/>
              <a:t>A check book</a:t>
            </a:r>
          </a:p>
          <a:p>
            <a:pPr lvl="1"/>
            <a:r>
              <a:rPr lang="en-US" dirty="0" smtClean="0"/>
              <a:t>A family tree</a:t>
            </a:r>
          </a:p>
          <a:p>
            <a:pPr lvl="1"/>
            <a:r>
              <a:rPr lang="en-US" dirty="0" smtClean="0"/>
              <a:t>A diary</a:t>
            </a:r>
            <a:endParaRPr lang="en-US" dirty="0"/>
          </a:p>
        </p:txBody>
      </p:sp>
      <p:sp>
        <p:nvSpPr>
          <p:cNvPr id="7" name="Content Placeholder 6"/>
          <p:cNvSpPr>
            <a:spLocks noGrp="1"/>
          </p:cNvSpPr>
          <p:nvPr>
            <p:ph sz="quarter" idx="4"/>
          </p:nvPr>
        </p:nvSpPr>
        <p:spPr/>
        <p:txBody>
          <a:bodyPr/>
          <a:lstStyle/>
          <a:p>
            <a:r>
              <a:rPr lang="en-US" dirty="0" smtClean="0"/>
              <a:t>It can be complex things:</a:t>
            </a:r>
          </a:p>
          <a:p>
            <a:pPr lvl="1"/>
            <a:r>
              <a:rPr lang="en-US" dirty="0" smtClean="0"/>
              <a:t>An order tracking system</a:t>
            </a:r>
          </a:p>
          <a:p>
            <a:pPr lvl="1"/>
            <a:r>
              <a:rPr lang="en-US" dirty="0" smtClean="0"/>
              <a:t>A web store</a:t>
            </a:r>
          </a:p>
          <a:p>
            <a:pPr lvl="1"/>
            <a:r>
              <a:rPr lang="en-US" dirty="0" smtClean="0"/>
              <a:t>Every phone call and email you’ve ever made (thanks NSA!)</a:t>
            </a:r>
            <a:endParaRPr lang="en-US" dirty="0"/>
          </a:p>
        </p:txBody>
      </p:sp>
    </p:spTree>
    <p:extLst>
      <p:ext uri="{BB962C8B-B14F-4D97-AF65-F5344CB8AC3E}">
        <p14:creationId xmlns:p14="http://schemas.microsoft.com/office/powerpoint/2010/main" val="2192596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Let’s start simple though</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00106762"/>
              </p:ext>
            </p:extLst>
          </p:nvPr>
        </p:nvGraphicFramePr>
        <p:xfrm>
          <a:off x="457200" y="1600200"/>
          <a:ext cx="8229600" cy="2560320"/>
        </p:xfrm>
        <a:graphic>
          <a:graphicData uri="http://schemas.openxmlformats.org/drawingml/2006/table">
            <a:tbl>
              <a:tblPr firstRow="1" bandRow="1">
                <a:tableStyleId>{21E4AEA4-8DFA-4A89-87EB-49C32662AFE0}</a:tableStyleId>
              </a:tblPr>
              <a:tblGrid>
                <a:gridCol w="2743200"/>
                <a:gridCol w="2743200"/>
                <a:gridCol w="2743200"/>
              </a:tblGrid>
              <a:tr h="326571">
                <a:tc>
                  <a:txBody>
                    <a:bodyPr/>
                    <a:lstStyle/>
                    <a:p>
                      <a:r>
                        <a:rPr lang="en-US" dirty="0" err="1" smtClean="0"/>
                        <a:t>ItemID</a:t>
                      </a:r>
                      <a:endParaRPr lang="en-US" dirty="0"/>
                    </a:p>
                  </a:txBody>
                  <a:tcPr/>
                </a:tc>
                <a:tc>
                  <a:txBody>
                    <a:bodyPr/>
                    <a:lstStyle/>
                    <a:p>
                      <a:r>
                        <a:rPr lang="en-US" dirty="0" err="1" smtClean="0"/>
                        <a:t>ItemDescription</a:t>
                      </a:r>
                      <a:endParaRPr lang="en-US" dirty="0"/>
                    </a:p>
                  </a:txBody>
                  <a:tcPr/>
                </a:tc>
                <a:tc>
                  <a:txBody>
                    <a:bodyPr/>
                    <a:lstStyle/>
                    <a:p>
                      <a:r>
                        <a:rPr lang="en-US" dirty="0" smtClean="0"/>
                        <a:t>Price</a:t>
                      </a:r>
                      <a:endParaRPr lang="en-US" dirty="0"/>
                    </a:p>
                  </a:txBody>
                  <a:tcPr/>
                </a:tc>
              </a:tr>
              <a:tr h="326571">
                <a:tc>
                  <a:txBody>
                    <a:bodyPr/>
                    <a:lstStyle/>
                    <a:p>
                      <a:r>
                        <a:rPr lang="en-US" dirty="0" smtClean="0"/>
                        <a:t>1</a:t>
                      </a:r>
                      <a:endParaRPr lang="en-US" dirty="0"/>
                    </a:p>
                  </a:txBody>
                  <a:tcPr/>
                </a:tc>
                <a:tc>
                  <a:txBody>
                    <a:bodyPr/>
                    <a:lstStyle/>
                    <a:p>
                      <a:r>
                        <a:rPr lang="en-US" dirty="0" smtClean="0"/>
                        <a:t>Milk</a:t>
                      </a:r>
                      <a:endParaRPr lang="en-US" dirty="0"/>
                    </a:p>
                  </a:txBody>
                  <a:tcPr/>
                </a:tc>
                <a:tc>
                  <a:txBody>
                    <a:bodyPr/>
                    <a:lstStyle/>
                    <a:p>
                      <a:r>
                        <a:rPr lang="en-US" dirty="0" smtClean="0"/>
                        <a:t>$1.00</a:t>
                      </a:r>
                      <a:endParaRPr lang="en-US" dirty="0"/>
                    </a:p>
                  </a:txBody>
                  <a:tcPr/>
                </a:tc>
              </a:tr>
              <a:tr h="326571">
                <a:tc>
                  <a:txBody>
                    <a:bodyPr/>
                    <a:lstStyle/>
                    <a:p>
                      <a:r>
                        <a:rPr lang="en-US" dirty="0" smtClean="0"/>
                        <a:t>2</a:t>
                      </a:r>
                      <a:endParaRPr lang="en-US" dirty="0"/>
                    </a:p>
                  </a:txBody>
                  <a:tcPr/>
                </a:tc>
                <a:tc>
                  <a:txBody>
                    <a:bodyPr/>
                    <a:lstStyle/>
                    <a:p>
                      <a:r>
                        <a:rPr lang="en-US" dirty="0" smtClean="0"/>
                        <a:t>Cereal</a:t>
                      </a:r>
                      <a:endParaRPr lang="en-US" dirty="0"/>
                    </a:p>
                  </a:txBody>
                  <a:tcPr/>
                </a:tc>
                <a:tc>
                  <a:txBody>
                    <a:bodyPr/>
                    <a:lstStyle/>
                    <a:p>
                      <a:r>
                        <a:rPr lang="en-US" dirty="0" smtClean="0"/>
                        <a:t>$3.50</a:t>
                      </a:r>
                    </a:p>
                  </a:txBody>
                  <a:tcPr/>
                </a:tc>
              </a:tr>
              <a:tr h="326571">
                <a:tc>
                  <a:txBody>
                    <a:bodyPr/>
                    <a:lstStyle/>
                    <a:p>
                      <a:r>
                        <a:rPr lang="en-US" dirty="0" smtClean="0"/>
                        <a:t>3</a:t>
                      </a:r>
                      <a:endParaRPr lang="en-US" dirty="0"/>
                    </a:p>
                  </a:txBody>
                  <a:tcPr/>
                </a:tc>
                <a:tc>
                  <a:txBody>
                    <a:bodyPr/>
                    <a:lstStyle/>
                    <a:p>
                      <a:r>
                        <a:rPr lang="en-US" dirty="0" smtClean="0"/>
                        <a:t>Bread</a:t>
                      </a:r>
                      <a:endParaRPr lang="en-US" dirty="0"/>
                    </a:p>
                  </a:txBody>
                  <a:tcPr/>
                </a:tc>
                <a:tc>
                  <a:txBody>
                    <a:bodyPr/>
                    <a:lstStyle/>
                    <a:p>
                      <a:r>
                        <a:rPr lang="en-US" dirty="0" smtClean="0"/>
                        <a:t>$0.99</a:t>
                      </a:r>
                      <a:endParaRPr lang="en-US" dirty="0"/>
                    </a:p>
                  </a:txBody>
                  <a:tcPr/>
                </a:tc>
              </a:tr>
              <a:tr h="326571">
                <a:tc>
                  <a:txBody>
                    <a:bodyPr/>
                    <a:lstStyle/>
                    <a:p>
                      <a:r>
                        <a:rPr lang="en-US" dirty="0" smtClean="0"/>
                        <a:t>4</a:t>
                      </a:r>
                      <a:endParaRPr lang="en-US" dirty="0"/>
                    </a:p>
                  </a:txBody>
                  <a:tcPr/>
                </a:tc>
                <a:tc>
                  <a:txBody>
                    <a:bodyPr/>
                    <a:lstStyle/>
                    <a:p>
                      <a:r>
                        <a:rPr lang="en-US" dirty="0" smtClean="0"/>
                        <a:t>Mountain</a:t>
                      </a:r>
                      <a:r>
                        <a:rPr lang="en-US" baseline="0" dirty="0" smtClean="0"/>
                        <a:t> Dew</a:t>
                      </a:r>
                      <a:endParaRPr lang="en-US" dirty="0"/>
                    </a:p>
                  </a:txBody>
                  <a:tcPr/>
                </a:tc>
                <a:tc>
                  <a:txBody>
                    <a:bodyPr/>
                    <a:lstStyle/>
                    <a:p>
                      <a:r>
                        <a:rPr lang="en-US" dirty="0" smtClean="0"/>
                        <a:t>$4.99</a:t>
                      </a:r>
                      <a:endParaRPr lang="en-US" dirty="0"/>
                    </a:p>
                  </a:txBody>
                  <a:tcPr/>
                </a:tc>
              </a:tr>
              <a:tr h="326571">
                <a:tc>
                  <a:txBody>
                    <a:bodyPr/>
                    <a:lstStyle/>
                    <a:p>
                      <a:r>
                        <a:rPr lang="en-US" dirty="0" smtClean="0"/>
                        <a:t>5</a:t>
                      </a:r>
                      <a:endParaRPr lang="en-US" dirty="0"/>
                    </a:p>
                  </a:txBody>
                  <a:tcPr/>
                </a:tc>
                <a:tc>
                  <a:txBody>
                    <a:bodyPr/>
                    <a:lstStyle/>
                    <a:p>
                      <a:r>
                        <a:rPr lang="en-US" dirty="0" smtClean="0"/>
                        <a:t>Chips</a:t>
                      </a:r>
                      <a:endParaRPr lang="en-US" dirty="0"/>
                    </a:p>
                  </a:txBody>
                  <a:tcPr/>
                </a:tc>
                <a:tc>
                  <a:txBody>
                    <a:bodyPr/>
                    <a:lstStyle/>
                    <a:p>
                      <a:r>
                        <a:rPr lang="en-US" dirty="0" smtClean="0"/>
                        <a:t>$0.75</a:t>
                      </a:r>
                      <a:endParaRPr lang="en-US" dirty="0"/>
                    </a:p>
                  </a:txBody>
                  <a:tcPr/>
                </a:tc>
              </a:tr>
              <a:tr h="326571">
                <a:tc>
                  <a:txBody>
                    <a:bodyPr/>
                    <a:lstStyle/>
                    <a:p>
                      <a:r>
                        <a:rPr lang="en-US" dirty="0" smtClean="0"/>
                        <a:t>6</a:t>
                      </a:r>
                      <a:endParaRPr lang="en-US" dirty="0"/>
                    </a:p>
                  </a:txBody>
                  <a:tcPr/>
                </a:tc>
                <a:tc>
                  <a:txBody>
                    <a:bodyPr/>
                    <a:lstStyle/>
                    <a:p>
                      <a:r>
                        <a:rPr lang="en-US" dirty="0" smtClean="0"/>
                        <a:t>Hamburgers</a:t>
                      </a:r>
                      <a:endParaRPr lang="en-US" dirty="0"/>
                    </a:p>
                  </a:txBody>
                  <a:tcPr/>
                </a:tc>
                <a:tc>
                  <a:txBody>
                    <a:bodyPr/>
                    <a:lstStyle/>
                    <a:p>
                      <a:r>
                        <a:rPr lang="en-US" dirty="0" smtClean="0"/>
                        <a:t>$7.99</a:t>
                      </a:r>
                      <a:endParaRPr lang="en-US" dirty="0"/>
                    </a:p>
                  </a:txBody>
                  <a:tcPr/>
                </a:tc>
              </a:tr>
            </a:tbl>
          </a:graphicData>
        </a:graphic>
      </p:graphicFrame>
      <p:sp>
        <p:nvSpPr>
          <p:cNvPr id="11" name="Content Placeholder 2"/>
          <p:cNvSpPr txBox="1">
            <a:spLocks/>
          </p:cNvSpPr>
          <p:nvPr/>
        </p:nvSpPr>
        <p:spPr>
          <a:xfrm>
            <a:off x="457200" y="4343400"/>
            <a:ext cx="8229600" cy="17827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Which is the most expensive item?  Which is cheapest?  What is the average cost?</a:t>
            </a:r>
          </a:p>
          <a:p>
            <a:pPr marL="0" indent="0">
              <a:buNone/>
            </a:pPr>
            <a:r>
              <a:rPr lang="en-US" dirty="0" smtClean="0"/>
              <a:t>In a simple example like this we can quickly do it by hand, however with SQL we can process millions of records with sub-second response times!</a:t>
            </a:r>
            <a:endParaRPr lang="en-US" dirty="0"/>
          </a:p>
        </p:txBody>
      </p:sp>
    </p:spTree>
    <p:extLst>
      <p:ext uri="{BB962C8B-B14F-4D97-AF65-F5344CB8AC3E}">
        <p14:creationId xmlns:p14="http://schemas.microsoft.com/office/powerpoint/2010/main" val="3022643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Some basic terminology</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59548739"/>
              </p:ext>
            </p:extLst>
          </p:nvPr>
        </p:nvGraphicFramePr>
        <p:xfrm>
          <a:off x="457200" y="1219200"/>
          <a:ext cx="8229600" cy="2560320"/>
        </p:xfrm>
        <a:graphic>
          <a:graphicData uri="http://schemas.openxmlformats.org/drawingml/2006/table">
            <a:tbl>
              <a:tblPr firstRow="1" bandRow="1">
                <a:tableStyleId>{21E4AEA4-8DFA-4A89-87EB-49C32662AFE0}</a:tableStyleId>
              </a:tblPr>
              <a:tblGrid>
                <a:gridCol w="2743200"/>
                <a:gridCol w="2743200"/>
                <a:gridCol w="2743200"/>
              </a:tblGrid>
              <a:tr h="326571">
                <a:tc>
                  <a:txBody>
                    <a:bodyPr/>
                    <a:lstStyle/>
                    <a:p>
                      <a:r>
                        <a:rPr lang="en-US" dirty="0" err="1" smtClean="0"/>
                        <a:t>ItemID</a:t>
                      </a:r>
                      <a:endParaRPr lang="en-US" dirty="0"/>
                    </a:p>
                  </a:txBody>
                  <a:tcPr/>
                </a:tc>
                <a:tc>
                  <a:txBody>
                    <a:bodyPr/>
                    <a:lstStyle/>
                    <a:p>
                      <a:r>
                        <a:rPr lang="en-US" dirty="0" err="1" smtClean="0"/>
                        <a:t>ItemDescription</a:t>
                      </a:r>
                      <a:endParaRPr lang="en-US" dirty="0"/>
                    </a:p>
                  </a:txBody>
                  <a:tcPr/>
                </a:tc>
                <a:tc>
                  <a:txBody>
                    <a:bodyPr/>
                    <a:lstStyle/>
                    <a:p>
                      <a:r>
                        <a:rPr lang="en-US" dirty="0" smtClean="0"/>
                        <a:t>Price</a:t>
                      </a:r>
                      <a:endParaRPr lang="en-US" dirty="0"/>
                    </a:p>
                  </a:txBody>
                  <a:tcPr/>
                </a:tc>
              </a:tr>
              <a:tr h="326571">
                <a:tc>
                  <a:txBody>
                    <a:bodyPr/>
                    <a:lstStyle/>
                    <a:p>
                      <a:r>
                        <a:rPr lang="en-US" dirty="0" smtClean="0"/>
                        <a:t>1</a:t>
                      </a:r>
                      <a:endParaRPr lang="en-US" dirty="0"/>
                    </a:p>
                  </a:txBody>
                  <a:tcPr/>
                </a:tc>
                <a:tc>
                  <a:txBody>
                    <a:bodyPr/>
                    <a:lstStyle/>
                    <a:p>
                      <a:r>
                        <a:rPr lang="en-US" dirty="0" smtClean="0"/>
                        <a:t>Milk</a:t>
                      </a:r>
                      <a:endParaRPr lang="en-US" dirty="0"/>
                    </a:p>
                  </a:txBody>
                  <a:tcPr/>
                </a:tc>
                <a:tc>
                  <a:txBody>
                    <a:bodyPr/>
                    <a:lstStyle/>
                    <a:p>
                      <a:r>
                        <a:rPr lang="en-US" dirty="0" smtClean="0"/>
                        <a:t>$1.00</a:t>
                      </a:r>
                      <a:endParaRPr lang="en-US" dirty="0"/>
                    </a:p>
                  </a:txBody>
                  <a:tcPr/>
                </a:tc>
              </a:tr>
              <a:tr h="326571">
                <a:tc>
                  <a:txBody>
                    <a:bodyPr/>
                    <a:lstStyle/>
                    <a:p>
                      <a:r>
                        <a:rPr lang="en-US" dirty="0" smtClean="0"/>
                        <a:t>2</a:t>
                      </a:r>
                      <a:endParaRPr lang="en-US" dirty="0"/>
                    </a:p>
                  </a:txBody>
                  <a:tcPr/>
                </a:tc>
                <a:tc>
                  <a:txBody>
                    <a:bodyPr/>
                    <a:lstStyle/>
                    <a:p>
                      <a:r>
                        <a:rPr lang="en-US" dirty="0" smtClean="0"/>
                        <a:t>Cereal</a:t>
                      </a:r>
                      <a:endParaRPr lang="en-US" dirty="0"/>
                    </a:p>
                  </a:txBody>
                  <a:tcPr/>
                </a:tc>
                <a:tc>
                  <a:txBody>
                    <a:bodyPr/>
                    <a:lstStyle/>
                    <a:p>
                      <a:r>
                        <a:rPr lang="en-US" dirty="0" smtClean="0"/>
                        <a:t>$3.50</a:t>
                      </a:r>
                    </a:p>
                  </a:txBody>
                  <a:tcPr/>
                </a:tc>
              </a:tr>
              <a:tr h="326571">
                <a:tc>
                  <a:txBody>
                    <a:bodyPr/>
                    <a:lstStyle/>
                    <a:p>
                      <a:r>
                        <a:rPr lang="en-US" dirty="0" smtClean="0"/>
                        <a:t>3</a:t>
                      </a:r>
                      <a:endParaRPr lang="en-US" dirty="0"/>
                    </a:p>
                  </a:txBody>
                  <a:tcPr/>
                </a:tc>
                <a:tc>
                  <a:txBody>
                    <a:bodyPr/>
                    <a:lstStyle/>
                    <a:p>
                      <a:r>
                        <a:rPr lang="en-US" dirty="0" smtClean="0"/>
                        <a:t>Bread</a:t>
                      </a:r>
                      <a:endParaRPr lang="en-US" dirty="0"/>
                    </a:p>
                  </a:txBody>
                  <a:tcPr/>
                </a:tc>
                <a:tc>
                  <a:txBody>
                    <a:bodyPr/>
                    <a:lstStyle/>
                    <a:p>
                      <a:r>
                        <a:rPr lang="en-US" dirty="0" smtClean="0"/>
                        <a:t>$0.99</a:t>
                      </a:r>
                      <a:endParaRPr lang="en-US" dirty="0"/>
                    </a:p>
                  </a:txBody>
                  <a:tcPr/>
                </a:tc>
              </a:tr>
              <a:tr h="326571">
                <a:tc>
                  <a:txBody>
                    <a:bodyPr/>
                    <a:lstStyle/>
                    <a:p>
                      <a:r>
                        <a:rPr lang="en-US" dirty="0" smtClean="0"/>
                        <a:t>4</a:t>
                      </a:r>
                      <a:endParaRPr lang="en-US" dirty="0"/>
                    </a:p>
                  </a:txBody>
                  <a:tcPr/>
                </a:tc>
                <a:tc>
                  <a:txBody>
                    <a:bodyPr/>
                    <a:lstStyle/>
                    <a:p>
                      <a:r>
                        <a:rPr lang="en-US" dirty="0" smtClean="0"/>
                        <a:t>Mountain</a:t>
                      </a:r>
                      <a:r>
                        <a:rPr lang="en-US" baseline="0" dirty="0" smtClean="0"/>
                        <a:t> Dew</a:t>
                      </a:r>
                      <a:endParaRPr lang="en-US" dirty="0"/>
                    </a:p>
                  </a:txBody>
                  <a:tcPr/>
                </a:tc>
                <a:tc>
                  <a:txBody>
                    <a:bodyPr/>
                    <a:lstStyle/>
                    <a:p>
                      <a:r>
                        <a:rPr lang="en-US" dirty="0" smtClean="0"/>
                        <a:t>$4.99</a:t>
                      </a:r>
                      <a:endParaRPr lang="en-US" dirty="0"/>
                    </a:p>
                  </a:txBody>
                  <a:tcPr/>
                </a:tc>
              </a:tr>
              <a:tr h="326571">
                <a:tc>
                  <a:txBody>
                    <a:bodyPr/>
                    <a:lstStyle/>
                    <a:p>
                      <a:r>
                        <a:rPr lang="en-US" dirty="0" smtClean="0"/>
                        <a:t>5</a:t>
                      </a:r>
                      <a:endParaRPr lang="en-US" dirty="0"/>
                    </a:p>
                  </a:txBody>
                  <a:tcPr/>
                </a:tc>
                <a:tc>
                  <a:txBody>
                    <a:bodyPr/>
                    <a:lstStyle/>
                    <a:p>
                      <a:r>
                        <a:rPr lang="en-US" dirty="0" smtClean="0"/>
                        <a:t>Chips</a:t>
                      </a:r>
                      <a:endParaRPr lang="en-US" dirty="0"/>
                    </a:p>
                  </a:txBody>
                  <a:tcPr/>
                </a:tc>
                <a:tc>
                  <a:txBody>
                    <a:bodyPr/>
                    <a:lstStyle/>
                    <a:p>
                      <a:r>
                        <a:rPr lang="en-US" dirty="0" smtClean="0"/>
                        <a:t>$0.75</a:t>
                      </a:r>
                      <a:endParaRPr lang="en-US" dirty="0"/>
                    </a:p>
                  </a:txBody>
                  <a:tcPr/>
                </a:tc>
              </a:tr>
              <a:tr h="326571">
                <a:tc>
                  <a:txBody>
                    <a:bodyPr/>
                    <a:lstStyle/>
                    <a:p>
                      <a:r>
                        <a:rPr lang="en-US" dirty="0" smtClean="0"/>
                        <a:t>6</a:t>
                      </a:r>
                      <a:endParaRPr lang="en-US" dirty="0"/>
                    </a:p>
                  </a:txBody>
                  <a:tcPr/>
                </a:tc>
                <a:tc>
                  <a:txBody>
                    <a:bodyPr/>
                    <a:lstStyle/>
                    <a:p>
                      <a:r>
                        <a:rPr lang="en-US" dirty="0" smtClean="0"/>
                        <a:t>Hamburgers</a:t>
                      </a:r>
                      <a:endParaRPr lang="en-US" dirty="0"/>
                    </a:p>
                  </a:txBody>
                  <a:tcPr/>
                </a:tc>
                <a:tc>
                  <a:txBody>
                    <a:bodyPr/>
                    <a:lstStyle/>
                    <a:p>
                      <a:r>
                        <a:rPr lang="en-US" dirty="0" smtClean="0"/>
                        <a:t>$7.99</a:t>
                      </a:r>
                      <a:endParaRPr lang="en-US" dirty="0"/>
                    </a:p>
                  </a:txBody>
                  <a:tcPr/>
                </a:tc>
              </a:tr>
            </a:tbl>
          </a:graphicData>
        </a:graphic>
      </p:graphicFrame>
      <p:sp>
        <p:nvSpPr>
          <p:cNvPr id="11" name="Content Placeholder 2"/>
          <p:cNvSpPr txBox="1">
            <a:spLocks/>
          </p:cNvSpPr>
          <p:nvPr/>
        </p:nvSpPr>
        <p:spPr>
          <a:xfrm>
            <a:off x="457200" y="4038600"/>
            <a:ext cx="8229600" cy="21336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The horizontal values are organized into </a:t>
            </a:r>
            <a:r>
              <a:rPr lang="en-US" i="1" dirty="0" smtClean="0"/>
              <a:t>rows (or records)</a:t>
            </a:r>
            <a:r>
              <a:rPr lang="en-US" dirty="0" smtClean="0"/>
              <a:t>, the vertical values are organized into </a:t>
            </a:r>
            <a:r>
              <a:rPr lang="en-US" i="1" dirty="0" smtClean="0"/>
              <a:t>columns(or fields).</a:t>
            </a:r>
            <a:endParaRPr lang="en-US" dirty="0"/>
          </a:p>
          <a:p>
            <a:r>
              <a:rPr lang="en-US" dirty="0" smtClean="0"/>
              <a:t>The collection of rows and columns is called a </a:t>
            </a:r>
            <a:r>
              <a:rPr lang="en-US" i="1" dirty="0" smtClean="0"/>
              <a:t>table</a:t>
            </a:r>
            <a:r>
              <a:rPr lang="en-US" dirty="0" smtClean="0"/>
              <a:t>.</a:t>
            </a:r>
          </a:p>
          <a:p>
            <a:r>
              <a:rPr lang="en-US" dirty="0" smtClean="0"/>
              <a:t>We could say that this table is populated </a:t>
            </a:r>
            <a:r>
              <a:rPr lang="en-US" smtClean="0"/>
              <a:t>with six records</a:t>
            </a:r>
            <a:r>
              <a:rPr lang="en-US" dirty="0" smtClean="0"/>
              <a:t>.</a:t>
            </a:r>
          </a:p>
          <a:p>
            <a:r>
              <a:rPr lang="en-US" dirty="0" smtClean="0"/>
              <a:t>An individual cell is called a </a:t>
            </a:r>
            <a:r>
              <a:rPr lang="en-US" i="1" dirty="0" smtClean="0"/>
              <a:t>value</a:t>
            </a:r>
          </a:p>
          <a:p>
            <a:r>
              <a:rPr lang="en-US" dirty="0" smtClean="0"/>
              <a:t>When we return data in this format, it’s called a </a:t>
            </a:r>
            <a:r>
              <a:rPr lang="en-US" i="1" dirty="0" smtClean="0"/>
              <a:t>result set</a:t>
            </a:r>
            <a:r>
              <a:rPr lang="en-US" dirty="0" smtClean="0"/>
              <a:t>.</a:t>
            </a:r>
            <a:endParaRPr lang="en-US" dirty="0"/>
          </a:p>
        </p:txBody>
      </p:sp>
    </p:spTree>
    <p:extLst>
      <p:ext uri="{BB962C8B-B14F-4D97-AF65-F5344CB8AC3E}">
        <p14:creationId xmlns:p14="http://schemas.microsoft.com/office/powerpoint/2010/main" val="3114021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About Nulls</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65148621"/>
              </p:ext>
            </p:extLst>
          </p:nvPr>
        </p:nvGraphicFramePr>
        <p:xfrm>
          <a:off x="457200" y="1600200"/>
          <a:ext cx="8229600" cy="1828800"/>
        </p:xfrm>
        <a:graphic>
          <a:graphicData uri="http://schemas.openxmlformats.org/drawingml/2006/table">
            <a:tbl>
              <a:tblPr firstRow="1" bandRow="1">
                <a:tableStyleId>{21E4AEA4-8DFA-4A89-87EB-49C32662AFE0}</a:tableStyleId>
              </a:tblPr>
              <a:tblGrid>
                <a:gridCol w="2743200"/>
                <a:gridCol w="2743200"/>
                <a:gridCol w="2743200"/>
              </a:tblGrid>
              <a:tr h="326571">
                <a:tc>
                  <a:txBody>
                    <a:bodyPr/>
                    <a:lstStyle/>
                    <a:p>
                      <a:r>
                        <a:rPr lang="en-US" dirty="0" err="1" smtClean="0"/>
                        <a:t>AddressID</a:t>
                      </a:r>
                      <a:endParaRPr lang="en-US" dirty="0"/>
                    </a:p>
                  </a:txBody>
                  <a:tcPr/>
                </a:tc>
                <a:tc>
                  <a:txBody>
                    <a:bodyPr/>
                    <a:lstStyle/>
                    <a:p>
                      <a:r>
                        <a:rPr lang="en-US" dirty="0" smtClean="0"/>
                        <a:t>Address1</a:t>
                      </a:r>
                      <a:endParaRPr lang="en-US" dirty="0"/>
                    </a:p>
                  </a:txBody>
                  <a:tcPr/>
                </a:tc>
                <a:tc>
                  <a:txBody>
                    <a:bodyPr/>
                    <a:lstStyle/>
                    <a:p>
                      <a:r>
                        <a:rPr lang="en-US" dirty="0" smtClean="0"/>
                        <a:t>Address2</a:t>
                      </a:r>
                      <a:endParaRPr lang="en-US" dirty="0"/>
                    </a:p>
                  </a:txBody>
                  <a:tcPr/>
                </a:tc>
              </a:tr>
              <a:tr h="326571">
                <a:tc>
                  <a:txBody>
                    <a:bodyPr/>
                    <a:lstStyle/>
                    <a:p>
                      <a:r>
                        <a:rPr lang="en-US" dirty="0" smtClean="0"/>
                        <a:t>1</a:t>
                      </a:r>
                      <a:endParaRPr lang="en-US" dirty="0"/>
                    </a:p>
                  </a:txBody>
                  <a:tcPr/>
                </a:tc>
                <a:tc>
                  <a:txBody>
                    <a:bodyPr/>
                    <a:lstStyle/>
                    <a:p>
                      <a:r>
                        <a:rPr lang="en-US" dirty="0" smtClean="0"/>
                        <a:t>100 Oak St</a:t>
                      </a:r>
                      <a:endParaRPr lang="en-US" dirty="0"/>
                    </a:p>
                  </a:txBody>
                  <a:tcPr/>
                </a:tc>
                <a:tc>
                  <a:txBody>
                    <a:bodyPr/>
                    <a:lstStyle/>
                    <a:p>
                      <a:r>
                        <a:rPr lang="en-US" dirty="0" smtClean="0"/>
                        <a:t>Apt 305</a:t>
                      </a:r>
                      <a:endParaRPr lang="en-US" dirty="0"/>
                    </a:p>
                  </a:txBody>
                  <a:tcPr/>
                </a:tc>
              </a:tr>
              <a:tr h="326571">
                <a:tc>
                  <a:txBody>
                    <a:bodyPr/>
                    <a:lstStyle/>
                    <a:p>
                      <a:r>
                        <a:rPr lang="en-US" dirty="0" smtClean="0"/>
                        <a:t>2</a:t>
                      </a:r>
                      <a:endParaRPr lang="en-US" dirty="0"/>
                    </a:p>
                  </a:txBody>
                  <a:tcPr/>
                </a:tc>
                <a:tc>
                  <a:txBody>
                    <a:bodyPr/>
                    <a:lstStyle/>
                    <a:p>
                      <a:r>
                        <a:rPr lang="en-US" dirty="0" smtClean="0"/>
                        <a:t>404 Elm St</a:t>
                      </a:r>
                      <a:endParaRPr lang="en-US" dirty="0"/>
                    </a:p>
                  </a:txBody>
                  <a:tcPr/>
                </a:tc>
                <a:tc>
                  <a:txBody>
                    <a:bodyPr/>
                    <a:lstStyle/>
                    <a:p>
                      <a:r>
                        <a:rPr lang="en-US" dirty="0" smtClean="0"/>
                        <a:t>NULL</a:t>
                      </a:r>
                    </a:p>
                  </a:txBody>
                  <a:tcPr/>
                </a:tc>
              </a:tr>
              <a:tr h="326571">
                <a:tc>
                  <a:txBody>
                    <a:bodyPr/>
                    <a:lstStyle/>
                    <a:p>
                      <a:r>
                        <a:rPr lang="en-US" dirty="0" smtClean="0"/>
                        <a:t>3</a:t>
                      </a:r>
                      <a:endParaRPr lang="en-US" dirty="0"/>
                    </a:p>
                  </a:txBody>
                  <a:tcPr/>
                </a:tc>
                <a:tc>
                  <a:txBody>
                    <a:bodyPr/>
                    <a:lstStyle/>
                    <a:p>
                      <a:r>
                        <a:rPr lang="en-US" dirty="0" smtClean="0"/>
                        <a:t>123 Main St</a:t>
                      </a:r>
                      <a:endParaRPr lang="en-US" dirty="0"/>
                    </a:p>
                  </a:txBody>
                  <a:tcPr/>
                </a:tc>
                <a:tc>
                  <a:txBody>
                    <a:bodyPr/>
                    <a:lstStyle/>
                    <a:p>
                      <a:r>
                        <a:rPr lang="en-US" dirty="0" smtClean="0"/>
                        <a:t>NULL</a:t>
                      </a:r>
                      <a:endParaRPr lang="en-US" dirty="0"/>
                    </a:p>
                  </a:txBody>
                  <a:tcPr/>
                </a:tc>
              </a:tr>
              <a:tr h="326571">
                <a:tc>
                  <a:txBody>
                    <a:bodyPr/>
                    <a:lstStyle/>
                    <a:p>
                      <a:r>
                        <a:rPr lang="en-US" dirty="0" smtClean="0"/>
                        <a:t>4</a:t>
                      </a:r>
                      <a:endParaRPr lang="en-US" dirty="0"/>
                    </a:p>
                  </a:txBody>
                  <a:tcPr/>
                </a:tc>
                <a:tc>
                  <a:txBody>
                    <a:bodyPr/>
                    <a:lstStyle/>
                    <a:p>
                      <a:r>
                        <a:rPr lang="en-US" dirty="0" smtClean="0"/>
                        <a:t>526</a:t>
                      </a:r>
                      <a:r>
                        <a:rPr lang="en-US" baseline="0" dirty="0" smtClean="0"/>
                        <a:t> Main St</a:t>
                      </a:r>
                      <a:endParaRPr lang="en-US" dirty="0"/>
                    </a:p>
                  </a:txBody>
                  <a:tcPr/>
                </a:tc>
                <a:tc>
                  <a:txBody>
                    <a:bodyPr/>
                    <a:lstStyle/>
                    <a:p>
                      <a:r>
                        <a:rPr lang="en-US" dirty="0" smtClean="0"/>
                        <a:t>Suite 714B</a:t>
                      </a:r>
                      <a:endParaRPr lang="en-US" dirty="0"/>
                    </a:p>
                  </a:txBody>
                  <a:tcPr/>
                </a:tc>
              </a:tr>
            </a:tbl>
          </a:graphicData>
        </a:graphic>
      </p:graphicFrame>
      <p:sp>
        <p:nvSpPr>
          <p:cNvPr id="11" name="Content Placeholder 2"/>
          <p:cNvSpPr txBox="1">
            <a:spLocks/>
          </p:cNvSpPr>
          <p:nvPr/>
        </p:nvSpPr>
        <p:spPr>
          <a:xfrm>
            <a:off x="457200" y="3581400"/>
            <a:ext cx="8229600" cy="22860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Sometimes data in a database field is optional.  In this case it can be NULL.  </a:t>
            </a:r>
          </a:p>
          <a:p>
            <a:pPr lvl="1"/>
            <a:r>
              <a:rPr lang="en-US" dirty="0" smtClean="0"/>
              <a:t>NULL is a special keyword that means “unknown” or “undefined”</a:t>
            </a:r>
          </a:p>
          <a:p>
            <a:pPr lvl="1"/>
            <a:r>
              <a:rPr lang="en-US" dirty="0" smtClean="0"/>
              <a:t>We will visit this in detail later, but the upshot is that because a null is unknown, it can never be used as a comparison or in a calculation.</a:t>
            </a:r>
            <a:endParaRPr lang="en-US" dirty="0"/>
          </a:p>
        </p:txBody>
      </p:sp>
    </p:spTree>
    <p:extLst>
      <p:ext uri="{BB962C8B-B14F-4D97-AF65-F5344CB8AC3E}">
        <p14:creationId xmlns:p14="http://schemas.microsoft.com/office/powerpoint/2010/main" val="3739231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Database Management Systems (DBMS)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Database Management Systems (like SQL Server) are responsible for protecting the data they contain.</a:t>
            </a:r>
          </a:p>
          <a:p>
            <a:pPr lvl="1"/>
            <a:r>
              <a:rPr lang="en-US" dirty="0" smtClean="0"/>
              <a:t>They do this by managing the backup and recovery process as well as enforcing the rules and constraints of the system as defined by the Database Administrators (DBAs)</a:t>
            </a:r>
          </a:p>
          <a:p>
            <a:pPr lvl="1"/>
            <a:r>
              <a:rPr lang="en-US" dirty="0" smtClean="0"/>
              <a:t>Most databases have many tables, and they often relate to each other.  For this reason we also refer to them as </a:t>
            </a:r>
            <a:r>
              <a:rPr lang="en-US" i="1" dirty="0" smtClean="0"/>
              <a:t>Relational Database Management Systems</a:t>
            </a:r>
            <a:r>
              <a:rPr lang="en-US" dirty="0" smtClean="0"/>
              <a:t> (RDBMS)</a:t>
            </a:r>
            <a:endParaRPr lang="en-US" dirty="0"/>
          </a:p>
        </p:txBody>
      </p:sp>
    </p:spTree>
    <p:extLst>
      <p:ext uri="{BB962C8B-B14F-4D97-AF65-F5344CB8AC3E}">
        <p14:creationId xmlns:p14="http://schemas.microsoft.com/office/powerpoint/2010/main" val="3104958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SCG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C04DF8D-86B0-435D-90EA-9A0535EA2E15}" vid="{AF9F6816-5841-41E8-888D-CBE4022236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SCG_Template</Template>
  <TotalTime>2372</TotalTime>
  <Words>1341</Words>
  <Application>Microsoft Office PowerPoint</Application>
  <PresentationFormat>On-screen Show (4:3)</PresentationFormat>
  <Paragraphs>167</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SCG_Template</vt:lpstr>
      <vt:lpstr>PowerPoint Presentation</vt:lpstr>
      <vt:lpstr>Intro To Databases</vt:lpstr>
      <vt:lpstr>Lesson Goals</vt:lpstr>
      <vt:lpstr>About SQL</vt:lpstr>
      <vt:lpstr>What is a Database?</vt:lpstr>
      <vt:lpstr>Let’s start simple though</vt:lpstr>
      <vt:lpstr>Some basic terminology</vt:lpstr>
      <vt:lpstr>About Nulls</vt:lpstr>
      <vt:lpstr>Database Management Systems (DBMS)</vt:lpstr>
      <vt:lpstr>Database Engine Duties</vt:lpstr>
      <vt:lpstr>Reliable Storage</vt:lpstr>
      <vt:lpstr>Reliable Storage - Illustrated</vt:lpstr>
      <vt:lpstr>Rapid Data Access</vt:lpstr>
      <vt:lpstr>Index Structures</vt:lpstr>
      <vt:lpstr>B-Trees?</vt:lpstr>
      <vt:lpstr>Simplified Index</vt:lpstr>
      <vt:lpstr>Consistent Data Access</vt:lpstr>
      <vt:lpstr>Data Integrity</vt:lpstr>
      <vt:lpstr>Security</vt:lpstr>
      <vt:lpstr>SQL Server Runs as a Service</vt:lpstr>
      <vt:lpstr>Terms You Should Know</vt:lpstr>
      <vt:lpstr>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Wise, Eric</dc:creator>
  <cp:lastModifiedBy>Eric Wise</cp:lastModifiedBy>
  <cp:revision>211</cp:revision>
  <dcterms:created xsi:type="dcterms:W3CDTF">2006-08-16T00:00:00Z</dcterms:created>
  <dcterms:modified xsi:type="dcterms:W3CDTF">2014-10-03T03:19:09Z</dcterms:modified>
</cp:coreProperties>
</file>