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88" r:id="rId2"/>
    <p:sldId id="256" r:id="rId3"/>
    <p:sldId id="257" r:id="rId4"/>
    <p:sldId id="258" r:id="rId5"/>
    <p:sldId id="276" r:id="rId6"/>
    <p:sldId id="277" r:id="rId7"/>
    <p:sldId id="278" r:id="rId8"/>
    <p:sldId id="279" r:id="rId9"/>
    <p:sldId id="280" r:id="rId10"/>
    <p:sldId id="281" r:id="rId11"/>
    <p:sldId id="282" r:id="rId12"/>
    <p:sldId id="283" r:id="rId13"/>
    <p:sldId id="284" r:id="rId14"/>
    <p:sldId id="285" r:id="rId15"/>
    <p:sldId id="286" r:id="rId16"/>
    <p:sldId id="287"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288"/>
            <p14:sldId id="256"/>
            <p14:sldId id="257"/>
            <p14:sldId id="258"/>
            <p14:sldId id="276"/>
            <p14:sldId id="277"/>
            <p14:sldId id="278"/>
            <p14:sldId id="279"/>
            <p14:sldId id="280"/>
            <p14:sldId id="281"/>
            <p14:sldId id="282"/>
            <p14:sldId id="283"/>
            <p14:sldId id="284"/>
            <p14:sldId id="285"/>
            <p14:sldId id="286"/>
            <p14:sldId id="287"/>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107" d="100"/>
          <a:sy n="107" d="100"/>
        </p:scale>
        <p:origin x="108" y="18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931233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482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57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64449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4947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94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142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4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39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768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856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819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1441725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 Exercises</a:t>
            </a:r>
            <a:endParaRPr lang="en-US" dirty="0"/>
          </a:p>
        </p:txBody>
      </p:sp>
      <p:sp>
        <p:nvSpPr>
          <p:cNvPr id="6" name="Content Placeholder 5"/>
          <p:cNvSpPr>
            <a:spLocks noGrp="1"/>
          </p:cNvSpPr>
          <p:nvPr>
            <p:ph idx="1"/>
          </p:nvPr>
        </p:nvSpPr>
        <p:spPr/>
        <p:txBody>
          <a:bodyPr>
            <a:normAutofit fontScale="92500" lnSpcReduction="10000"/>
          </a:bodyPr>
          <a:lstStyle/>
          <a:p>
            <a:pPr marL="0" indent="0" algn="ctr">
              <a:buNone/>
            </a:pPr>
            <a:r>
              <a:rPr lang="en-US" dirty="0" smtClean="0"/>
              <a:t>From the Products table write these queries</a:t>
            </a:r>
          </a:p>
          <a:p>
            <a:pPr marL="0" indent="0" algn="ctr">
              <a:buNone/>
            </a:pPr>
            <a:endParaRPr lang="en-US" dirty="0" smtClean="0"/>
          </a:p>
          <a:p>
            <a:pPr marL="514350" indent="-514350">
              <a:buFont typeface="+mj-lt"/>
              <a:buAutoNum type="arabicPeriod"/>
            </a:pPr>
            <a:r>
              <a:rPr lang="en-US" dirty="0" smtClean="0"/>
              <a:t>Select all of the fields and rows</a:t>
            </a:r>
          </a:p>
          <a:p>
            <a:pPr marL="514350" indent="-514350">
              <a:buFont typeface="+mj-lt"/>
              <a:buAutoNum type="arabicPeriod"/>
            </a:pPr>
            <a:r>
              <a:rPr lang="en-US" dirty="0" smtClean="0"/>
              <a:t>Find all the product information for </a:t>
            </a:r>
            <a:r>
              <a:rPr lang="en-US" dirty="0"/>
              <a:t>the product with the name </a:t>
            </a:r>
            <a:r>
              <a:rPr lang="en-US" dirty="0" err="1"/>
              <a:t>Queso</a:t>
            </a:r>
            <a:r>
              <a:rPr lang="en-US" dirty="0"/>
              <a:t> </a:t>
            </a:r>
            <a:r>
              <a:rPr lang="en-US" dirty="0" err="1"/>
              <a:t>Cabrales</a:t>
            </a:r>
            <a:endParaRPr lang="en-US" dirty="0" smtClean="0"/>
          </a:p>
          <a:p>
            <a:pPr marL="514350" indent="-514350">
              <a:buFont typeface="+mj-lt"/>
              <a:buAutoNum type="arabicPeriod"/>
            </a:pPr>
            <a:r>
              <a:rPr lang="en-US" dirty="0" smtClean="0"/>
              <a:t>Display the name and number of units in stock for </a:t>
            </a:r>
            <a:r>
              <a:rPr lang="en-US" dirty="0"/>
              <a:t>the products Laughing Lumberjack </a:t>
            </a:r>
            <a:r>
              <a:rPr lang="en-US" dirty="0" smtClean="0"/>
              <a:t>Lager, Outback Lager, and Ravioli Angelo using one query</a:t>
            </a:r>
            <a:endParaRPr lang="en-US" dirty="0"/>
          </a:p>
        </p:txBody>
      </p:sp>
    </p:spTree>
    <p:extLst>
      <p:ext uri="{BB962C8B-B14F-4D97-AF65-F5344CB8AC3E}">
        <p14:creationId xmlns:p14="http://schemas.microsoft.com/office/powerpoint/2010/main" val="3680145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spcAft>
                <a:spcPts val="600"/>
              </a:spcAft>
              <a:buFont typeface="+mj-lt"/>
              <a:buAutoNum type="arabicPeriod"/>
            </a:pPr>
            <a:r>
              <a:rPr lang="en-US" dirty="0" smtClean="0"/>
              <a:t>A </a:t>
            </a:r>
            <a:r>
              <a:rPr lang="en-US" dirty="0"/>
              <a:t>query written in the SQL language is a request for information created from data stored in a table within a database. </a:t>
            </a:r>
            <a:endParaRPr lang="en-US" dirty="0" smtClean="0"/>
          </a:p>
          <a:p>
            <a:pPr marL="514350" indent="-514350">
              <a:spcAft>
                <a:spcPts val="600"/>
              </a:spcAft>
              <a:buFont typeface="+mj-lt"/>
              <a:buAutoNum type="arabicPeriod"/>
            </a:pPr>
            <a:r>
              <a:rPr lang="en-US" dirty="0" smtClean="0"/>
              <a:t>Microsoft </a:t>
            </a:r>
            <a:r>
              <a:rPr lang="en-US" dirty="0"/>
              <a:t>SQL Server uses the Transact Structured Query Language (T-SQL) standard for writing database queries. </a:t>
            </a:r>
            <a:endParaRPr lang="en-US" dirty="0" smtClean="0"/>
          </a:p>
          <a:p>
            <a:pPr marL="514350" indent="-514350">
              <a:spcAft>
                <a:spcPts val="600"/>
              </a:spcAft>
              <a:buFont typeface="+mj-lt"/>
              <a:buAutoNum type="arabicPeriod"/>
            </a:pPr>
            <a:r>
              <a:rPr lang="en-US" dirty="0" smtClean="0"/>
              <a:t>Database </a:t>
            </a:r>
            <a:r>
              <a:rPr lang="en-US" dirty="0"/>
              <a:t>context refers to which database to run the current query against. </a:t>
            </a:r>
            <a:endParaRPr lang="en-US" dirty="0" smtClean="0"/>
          </a:p>
          <a:p>
            <a:pPr marL="514350" indent="-514350">
              <a:spcAft>
                <a:spcPts val="600"/>
              </a:spcAft>
              <a:buFont typeface="+mj-lt"/>
              <a:buAutoNum type="arabicPeriod"/>
            </a:pPr>
            <a:r>
              <a:rPr lang="en-US" dirty="0" smtClean="0"/>
              <a:t>The </a:t>
            </a:r>
            <a:r>
              <a:rPr lang="en-US" dirty="0"/>
              <a:t>FROM clause tells SQL which table or tables contain searchable data. </a:t>
            </a:r>
            <a:endParaRPr lang="en-US" dirty="0" smtClean="0"/>
          </a:p>
          <a:p>
            <a:pPr marL="514350" indent="-514350">
              <a:spcAft>
                <a:spcPts val="600"/>
              </a:spcAft>
              <a:buFont typeface="+mj-lt"/>
              <a:buAutoNum type="arabicPeriod"/>
            </a:pPr>
            <a:r>
              <a:rPr lang="en-US" dirty="0" smtClean="0"/>
              <a:t>When </a:t>
            </a:r>
            <a:r>
              <a:rPr lang="en-US" dirty="0"/>
              <a:t>writing a SQL query, if a letter is missed, a punctuation mark forgotten, or a spelling error is made, SQL Server returns an error message</a:t>
            </a:r>
            <a:r>
              <a:rPr lang="en-US" dirty="0" smtClean="0"/>
              <a:t>.</a:t>
            </a:r>
            <a:endParaRPr lang="en-US" dirty="0"/>
          </a:p>
        </p:txBody>
      </p:sp>
    </p:spTree>
    <p:extLst>
      <p:ext uri="{BB962C8B-B14F-4D97-AF65-F5344CB8AC3E}">
        <p14:creationId xmlns:p14="http://schemas.microsoft.com/office/powerpoint/2010/main" val="1720653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Numeric Ranges</a:t>
            </a:r>
            <a:endParaRPr lang="en-US" dirty="0"/>
          </a:p>
        </p:txBody>
      </p:sp>
      <p:sp>
        <p:nvSpPr>
          <p:cNvPr id="6" name="Text Placeholder 5"/>
          <p:cNvSpPr>
            <a:spLocks noGrp="1"/>
          </p:cNvSpPr>
          <p:nvPr>
            <p:ph type="body" sz="half" idx="2"/>
          </p:nvPr>
        </p:nvSpPr>
        <p:spPr/>
        <p:txBody>
          <a:bodyPr/>
          <a:lstStyle/>
          <a:p>
            <a:r>
              <a:rPr lang="en-US" dirty="0" smtClean="0"/>
              <a:t>Numeric ranges can be used to find data that falls under, over, or between values</a:t>
            </a:r>
          </a:p>
          <a:p>
            <a:endParaRPr lang="en-US" dirty="0"/>
          </a:p>
          <a:p>
            <a:r>
              <a:rPr lang="en-US" dirty="0" smtClean="0"/>
              <a:t>You’ll notice if you run these queries that the between statement is inclusive (that means 10 and 13 are included in the results)</a:t>
            </a:r>
            <a:endParaRPr lang="en-US" dirty="0"/>
          </a:p>
        </p:txBody>
      </p:sp>
      <p:pic>
        <p:nvPicPr>
          <p:cNvPr id="7" name="Picture 6"/>
          <p:cNvPicPr>
            <a:picLocks noChangeAspect="1"/>
          </p:cNvPicPr>
          <p:nvPr/>
        </p:nvPicPr>
        <p:blipFill>
          <a:blip r:embed="rId2"/>
          <a:stretch>
            <a:fillRect/>
          </a:stretch>
        </p:blipFill>
        <p:spPr>
          <a:xfrm>
            <a:off x="4038600" y="1435100"/>
            <a:ext cx="4781550" cy="3171825"/>
          </a:xfrm>
          <a:prstGeom prst="rect">
            <a:avLst/>
          </a:prstGeom>
        </p:spPr>
      </p:pic>
    </p:spTree>
    <p:extLst>
      <p:ext uri="{BB962C8B-B14F-4D97-AF65-F5344CB8AC3E}">
        <p14:creationId xmlns:p14="http://schemas.microsoft.com/office/powerpoint/2010/main" val="260427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Part Identifiers</a:t>
            </a:r>
            <a:endParaRPr lang="en-US" dirty="0"/>
          </a:p>
        </p:txBody>
      </p:sp>
      <p:sp>
        <p:nvSpPr>
          <p:cNvPr id="6" name="Content Placeholder 5"/>
          <p:cNvSpPr>
            <a:spLocks noGrp="1"/>
          </p:cNvSpPr>
          <p:nvPr>
            <p:ph idx="1"/>
          </p:nvPr>
        </p:nvSpPr>
        <p:spPr>
          <a:xfrm>
            <a:off x="457200" y="1600201"/>
            <a:ext cx="8229600" cy="2438400"/>
          </a:xfrm>
        </p:spPr>
        <p:txBody>
          <a:bodyPr>
            <a:normAutofit lnSpcReduction="10000"/>
          </a:bodyPr>
          <a:lstStyle/>
          <a:p>
            <a:r>
              <a:rPr lang="en-US" smtClean="0"/>
              <a:t>Sometimes </a:t>
            </a:r>
            <a:r>
              <a:rPr lang="en-US" dirty="0" smtClean="0"/>
              <a:t>(especially with keys) we will have the same named column in two different tables.  In order for SQL Server to tell which column we actually want, we need to </a:t>
            </a:r>
            <a:r>
              <a:rPr lang="en-US" i="1" dirty="0" smtClean="0"/>
              <a:t>qualify</a:t>
            </a:r>
            <a:r>
              <a:rPr lang="en-US" dirty="0" smtClean="0"/>
              <a:t> it with the table name like so:</a:t>
            </a:r>
            <a:endParaRPr lang="en-US" dirty="0"/>
          </a:p>
        </p:txBody>
      </p:sp>
      <p:pic>
        <p:nvPicPr>
          <p:cNvPr id="7" name="Picture 6"/>
          <p:cNvPicPr>
            <a:picLocks noChangeAspect="1"/>
          </p:cNvPicPr>
          <p:nvPr/>
        </p:nvPicPr>
        <p:blipFill>
          <a:blip r:embed="rId2"/>
          <a:stretch>
            <a:fillRect/>
          </a:stretch>
        </p:blipFill>
        <p:spPr>
          <a:xfrm>
            <a:off x="2743200" y="4221164"/>
            <a:ext cx="3381375" cy="590550"/>
          </a:xfrm>
          <a:prstGeom prst="rect">
            <a:avLst/>
          </a:prstGeom>
        </p:spPr>
      </p:pic>
    </p:spTree>
    <p:extLst>
      <p:ext uri="{BB962C8B-B14F-4D97-AF65-F5344CB8AC3E}">
        <p14:creationId xmlns:p14="http://schemas.microsoft.com/office/powerpoint/2010/main" val="3210046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 Exercises</a:t>
            </a:r>
            <a:endParaRPr lang="en-US" dirty="0"/>
          </a:p>
        </p:txBody>
      </p:sp>
      <p:sp>
        <p:nvSpPr>
          <p:cNvPr id="6" name="Content Placeholder 5"/>
          <p:cNvSpPr>
            <a:spLocks noGrp="1"/>
          </p:cNvSpPr>
          <p:nvPr>
            <p:ph idx="1"/>
          </p:nvPr>
        </p:nvSpPr>
        <p:spPr/>
        <p:txBody>
          <a:bodyPr>
            <a:normAutofit/>
          </a:bodyPr>
          <a:lstStyle/>
          <a:p>
            <a:pPr marL="0" indent="0">
              <a:buNone/>
            </a:pPr>
            <a:r>
              <a:rPr lang="en-US" dirty="0" smtClean="0"/>
              <a:t>From the Orders table write these queries:</a:t>
            </a:r>
          </a:p>
          <a:p>
            <a:pPr marL="0" indent="0" algn="ctr">
              <a:buNone/>
            </a:pPr>
            <a:endParaRPr lang="en-US" dirty="0" smtClean="0"/>
          </a:p>
          <a:p>
            <a:pPr marL="514350" indent="-514350">
              <a:buFont typeface="+mj-lt"/>
              <a:buAutoNum type="arabicPeriod"/>
            </a:pPr>
            <a:r>
              <a:rPr lang="en-US" dirty="0" smtClean="0"/>
              <a:t>Select all the order information for the customer QUEDE</a:t>
            </a:r>
          </a:p>
          <a:p>
            <a:pPr marL="514350" indent="-514350">
              <a:buFont typeface="+mj-lt"/>
              <a:buAutoNum type="arabicPeriod"/>
            </a:pPr>
            <a:r>
              <a:rPr lang="en-US" dirty="0" smtClean="0"/>
              <a:t>Select the orders whose freight is more than $100.00</a:t>
            </a:r>
          </a:p>
          <a:p>
            <a:pPr marL="514350" indent="-514350">
              <a:buFont typeface="+mj-lt"/>
              <a:buAutoNum type="arabicPeriod"/>
            </a:pPr>
            <a:r>
              <a:rPr lang="en-US" dirty="0" smtClean="0"/>
              <a:t>Select the orders shipping to the USA whose freight is between $10 and $20</a:t>
            </a:r>
            <a:endParaRPr lang="en-US" dirty="0"/>
          </a:p>
        </p:txBody>
      </p:sp>
    </p:spTree>
    <p:extLst>
      <p:ext uri="{BB962C8B-B14F-4D97-AF65-F5344CB8AC3E}">
        <p14:creationId xmlns:p14="http://schemas.microsoft.com/office/powerpoint/2010/main" val="1189175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Matching</a:t>
            </a:r>
            <a:endParaRPr lang="en-US" dirty="0"/>
          </a:p>
        </p:txBody>
      </p:sp>
      <p:sp>
        <p:nvSpPr>
          <p:cNvPr id="5" name="Text Placeholder 4"/>
          <p:cNvSpPr>
            <a:spLocks noGrp="1"/>
          </p:cNvSpPr>
          <p:nvPr>
            <p:ph type="body" sz="half" idx="2"/>
          </p:nvPr>
        </p:nvSpPr>
        <p:spPr/>
        <p:txBody>
          <a:bodyPr/>
          <a:lstStyle/>
          <a:p>
            <a:r>
              <a:rPr lang="en-US" dirty="0" smtClean="0"/>
              <a:t>We can use the LIKE operator with a wildcard expression to do pattern matching on text fields.</a:t>
            </a:r>
          </a:p>
          <a:p>
            <a:endParaRPr lang="en-US" dirty="0"/>
          </a:p>
          <a:p>
            <a:r>
              <a:rPr lang="en-US" dirty="0" smtClean="0"/>
              <a:t>% means any number of characters</a:t>
            </a:r>
          </a:p>
          <a:p>
            <a:r>
              <a:rPr lang="en-US" dirty="0" smtClean="0"/>
              <a:t>_ (underscore) means exactly one character</a:t>
            </a:r>
          </a:p>
          <a:p>
            <a:r>
              <a:rPr lang="en-US" dirty="0" smtClean="0"/>
              <a:t>[] square brackets can have a list of viable letters</a:t>
            </a:r>
          </a:p>
          <a:p>
            <a:endParaRPr lang="en-US" dirty="0"/>
          </a:p>
          <a:p>
            <a:r>
              <a:rPr lang="en-US" dirty="0" smtClean="0"/>
              <a:t>(in </a:t>
            </a:r>
            <a:r>
              <a:rPr lang="en-US" dirty="0" err="1" smtClean="0"/>
              <a:t>MySql</a:t>
            </a:r>
            <a:r>
              <a:rPr lang="en-US" dirty="0" smtClean="0"/>
              <a:t> replace LIKE </a:t>
            </a:r>
            <a:r>
              <a:rPr lang="en-US" smtClean="0"/>
              <a:t>with REGEXP)</a:t>
            </a:r>
            <a:endParaRPr lang="en-US" dirty="0"/>
          </a:p>
        </p:txBody>
      </p:sp>
      <p:pic>
        <p:nvPicPr>
          <p:cNvPr id="6" name="Picture 5"/>
          <p:cNvPicPr>
            <a:picLocks noChangeAspect="1"/>
          </p:cNvPicPr>
          <p:nvPr/>
        </p:nvPicPr>
        <p:blipFill>
          <a:blip r:embed="rId2"/>
          <a:stretch>
            <a:fillRect/>
          </a:stretch>
        </p:blipFill>
        <p:spPr>
          <a:xfrm>
            <a:off x="4267200" y="1219200"/>
            <a:ext cx="3724275" cy="4600575"/>
          </a:xfrm>
          <a:prstGeom prst="rect">
            <a:avLst/>
          </a:prstGeom>
        </p:spPr>
      </p:pic>
    </p:spTree>
    <p:extLst>
      <p:ext uri="{BB962C8B-B14F-4D97-AF65-F5344CB8AC3E}">
        <p14:creationId xmlns:p14="http://schemas.microsoft.com/office/powerpoint/2010/main" val="533808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Other Pattern Tricks</a:t>
            </a:r>
            <a:endParaRPr lang="en-US" dirty="0"/>
          </a:p>
        </p:txBody>
      </p:sp>
      <p:pic>
        <p:nvPicPr>
          <p:cNvPr id="7" name="Picture 6"/>
          <p:cNvPicPr>
            <a:picLocks noChangeAspect="1"/>
          </p:cNvPicPr>
          <p:nvPr/>
        </p:nvPicPr>
        <p:blipFill>
          <a:blip r:embed="rId2"/>
          <a:stretch>
            <a:fillRect/>
          </a:stretch>
        </p:blipFill>
        <p:spPr>
          <a:xfrm>
            <a:off x="2505075" y="1981200"/>
            <a:ext cx="4133850" cy="3152775"/>
          </a:xfrm>
          <a:prstGeom prst="rect">
            <a:avLst/>
          </a:prstGeom>
        </p:spPr>
      </p:pic>
    </p:spTree>
    <p:extLst>
      <p:ext uri="{BB962C8B-B14F-4D97-AF65-F5344CB8AC3E}">
        <p14:creationId xmlns:p14="http://schemas.microsoft.com/office/powerpoint/2010/main" val="3113351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up- Joining Tables!</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Queries</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Be aware of database context</a:t>
            </a:r>
          </a:p>
          <a:p>
            <a:r>
              <a:rPr lang="en-US" dirty="0" smtClean="0"/>
              <a:t>Learn to select data with… the SELECT command!</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Semi-Colons</a:t>
            </a:r>
            <a:endParaRPr lang="en-US" dirty="0"/>
          </a:p>
        </p:txBody>
      </p:sp>
      <p:sp>
        <p:nvSpPr>
          <p:cNvPr id="3" name="Content Placeholder 2"/>
          <p:cNvSpPr>
            <a:spLocks noGrp="1"/>
          </p:cNvSpPr>
          <p:nvPr>
            <p:ph idx="1"/>
          </p:nvPr>
        </p:nvSpPr>
        <p:spPr/>
        <p:txBody>
          <a:bodyPr/>
          <a:lstStyle/>
          <a:p>
            <a:r>
              <a:rPr lang="en-US" dirty="0" smtClean="0"/>
              <a:t>It is a common best practice to terminate your queries in T-SQL with semi-colons, but in most cases it is optional</a:t>
            </a:r>
          </a:p>
          <a:p>
            <a:r>
              <a:rPr lang="en-US" dirty="0" smtClean="0"/>
              <a:t>I personally tend to not use them unless they are required.</a:t>
            </a:r>
          </a:p>
          <a:p>
            <a:r>
              <a:rPr lang="en-US" dirty="0" smtClean="0"/>
              <a:t>Oh… and SQL is not case sensitive</a:t>
            </a:r>
            <a:endParaRPr lang="en-US" dirty="0"/>
          </a:p>
        </p:txBody>
      </p:sp>
    </p:spTree>
    <p:extLst>
      <p:ext uri="{BB962C8B-B14F-4D97-AF65-F5344CB8AC3E}">
        <p14:creationId xmlns:p14="http://schemas.microsoft.com/office/powerpoint/2010/main" val="3420748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SQL Server Management Studio</a:t>
            </a:r>
            <a:endParaRPr lang="en-US" dirty="0"/>
          </a:p>
        </p:txBody>
      </p:sp>
      <p:sp>
        <p:nvSpPr>
          <p:cNvPr id="4" name="Text Placeholder 3"/>
          <p:cNvSpPr>
            <a:spLocks noGrp="1"/>
          </p:cNvSpPr>
          <p:nvPr>
            <p:ph type="body" sz="half" idx="2"/>
          </p:nvPr>
        </p:nvSpPr>
        <p:spPr/>
        <p:txBody>
          <a:bodyPr/>
          <a:lstStyle/>
          <a:p>
            <a:r>
              <a:rPr lang="en-US" dirty="0"/>
              <a:t>This is the primary interface for working with SQL Server</a:t>
            </a:r>
          </a:p>
          <a:p>
            <a:endParaRPr lang="en-US" dirty="0" smtClean="0"/>
          </a:p>
          <a:p>
            <a:r>
              <a:rPr lang="en-US" dirty="0" smtClean="0"/>
              <a:t>Notice the Object Explorer on the left, this allows you to navigate your databases (you can have multiple databases on a server) and drill down into their objects.</a:t>
            </a:r>
          </a:p>
          <a:p>
            <a:endParaRPr lang="en-US" dirty="0"/>
          </a:p>
          <a:p>
            <a:r>
              <a:rPr lang="en-US" b="1" dirty="0" smtClean="0"/>
              <a:t>IMPORTANT</a:t>
            </a:r>
            <a:endParaRPr lang="en-US" dirty="0" smtClean="0"/>
          </a:p>
          <a:p>
            <a:r>
              <a:rPr lang="en-US" dirty="0" smtClean="0"/>
              <a:t>Always make sure you are in the right database context for the current query window or put a USE &lt;database name&gt; at the top of your query</a:t>
            </a:r>
            <a:endParaRPr lang="en-US" dirty="0"/>
          </a:p>
          <a:p>
            <a:endParaRPr lang="en-US" dirty="0"/>
          </a:p>
        </p:txBody>
      </p:sp>
      <p:pic>
        <p:nvPicPr>
          <p:cNvPr id="5" name="Picture 4"/>
          <p:cNvPicPr>
            <a:picLocks noChangeAspect="1"/>
          </p:cNvPicPr>
          <p:nvPr/>
        </p:nvPicPr>
        <p:blipFill>
          <a:blip r:embed="rId2"/>
          <a:stretch>
            <a:fillRect/>
          </a:stretch>
        </p:blipFill>
        <p:spPr>
          <a:xfrm>
            <a:off x="3505200" y="533400"/>
            <a:ext cx="5446973" cy="5337528"/>
          </a:xfrm>
          <a:prstGeom prst="rect">
            <a:avLst/>
          </a:prstGeom>
        </p:spPr>
      </p:pic>
    </p:spTree>
    <p:extLst>
      <p:ext uri="{BB962C8B-B14F-4D97-AF65-F5344CB8AC3E}">
        <p14:creationId xmlns:p14="http://schemas.microsoft.com/office/powerpoint/2010/main" val="109008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a:t>
            </a:r>
            <a:endParaRPr lang="en-US" dirty="0"/>
          </a:p>
        </p:txBody>
      </p:sp>
      <p:sp>
        <p:nvSpPr>
          <p:cNvPr id="6" name="Content Placeholder 5"/>
          <p:cNvSpPr>
            <a:spLocks noGrp="1"/>
          </p:cNvSpPr>
          <p:nvPr>
            <p:ph idx="1"/>
          </p:nvPr>
        </p:nvSpPr>
        <p:spPr>
          <a:xfrm>
            <a:off x="457200" y="1600200"/>
            <a:ext cx="8229600" cy="2743199"/>
          </a:xfrm>
        </p:spPr>
        <p:txBody>
          <a:bodyPr>
            <a:normAutofit fontScale="92500"/>
          </a:bodyPr>
          <a:lstStyle/>
          <a:p>
            <a:r>
              <a:rPr lang="en-US" dirty="0" smtClean="0"/>
              <a:t>To be safe, we can put the USE statement to switch databases (usually at the top, but we can switch context in the middle of a script as well)</a:t>
            </a:r>
          </a:p>
          <a:p>
            <a:r>
              <a:rPr lang="en-US" dirty="0" smtClean="0"/>
              <a:t>Otherwise you have to remember to pick it in the drop down.</a:t>
            </a:r>
            <a:endParaRPr lang="en-US" dirty="0"/>
          </a:p>
        </p:txBody>
      </p:sp>
      <p:pic>
        <p:nvPicPr>
          <p:cNvPr id="7" name="Picture 6"/>
          <p:cNvPicPr>
            <a:picLocks noChangeAspect="1"/>
          </p:cNvPicPr>
          <p:nvPr/>
        </p:nvPicPr>
        <p:blipFill>
          <a:blip r:embed="rId2"/>
          <a:stretch>
            <a:fillRect/>
          </a:stretch>
        </p:blipFill>
        <p:spPr>
          <a:xfrm>
            <a:off x="457200" y="4191000"/>
            <a:ext cx="8040000" cy="1524000"/>
          </a:xfrm>
          <a:prstGeom prst="rect">
            <a:avLst/>
          </a:prstGeom>
        </p:spPr>
      </p:pic>
    </p:spTree>
    <p:extLst>
      <p:ext uri="{BB962C8B-B14F-4D97-AF65-F5344CB8AC3E}">
        <p14:creationId xmlns:p14="http://schemas.microsoft.com/office/powerpoint/2010/main" val="2106075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Table Queries</a:t>
            </a:r>
            <a:endParaRPr lang="en-US" dirty="0"/>
          </a:p>
        </p:txBody>
      </p:sp>
      <p:sp>
        <p:nvSpPr>
          <p:cNvPr id="6" name="Text Placeholder 5"/>
          <p:cNvSpPr>
            <a:spLocks noGrp="1"/>
          </p:cNvSpPr>
          <p:nvPr>
            <p:ph type="body" sz="half" idx="2"/>
          </p:nvPr>
        </p:nvSpPr>
        <p:spPr/>
        <p:txBody>
          <a:bodyPr/>
          <a:lstStyle/>
          <a:p>
            <a:r>
              <a:rPr lang="en-US" dirty="0" smtClean="0"/>
              <a:t>When we want work with a database, we write a </a:t>
            </a:r>
            <a:r>
              <a:rPr lang="en-US" i="1" dirty="0" smtClean="0"/>
              <a:t>Query.</a:t>
            </a:r>
            <a:endParaRPr lang="en-US" dirty="0" smtClean="0"/>
          </a:p>
          <a:p>
            <a:endParaRPr lang="en-US" dirty="0"/>
          </a:p>
          <a:p>
            <a:r>
              <a:rPr lang="en-US" dirty="0" smtClean="0"/>
              <a:t>The simplest query is the SELECT query:</a:t>
            </a:r>
          </a:p>
          <a:p>
            <a:endParaRPr lang="en-US" dirty="0"/>
          </a:p>
          <a:p>
            <a:r>
              <a:rPr lang="en-US" dirty="0" smtClean="0"/>
              <a:t>The syntax for this is </a:t>
            </a:r>
          </a:p>
          <a:p>
            <a:endParaRPr lang="en-US" dirty="0"/>
          </a:p>
          <a:p>
            <a:r>
              <a:rPr lang="en-US" dirty="0" smtClean="0"/>
              <a:t>SELECT </a:t>
            </a:r>
            <a:r>
              <a:rPr lang="en-US" i="1" dirty="0" smtClean="0"/>
              <a:t>&lt;fields&gt;</a:t>
            </a:r>
            <a:r>
              <a:rPr lang="en-US" dirty="0" smtClean="0"/>
              <a:t> </a:t>
            </a:r>
          </a:p>
          <a:p>
            <a:r>
              <a:rPr lang="en-US" dirty="0" smtClean="0"/>
              <a:t>FROM &lt;</a:t>
            </a:r>
            <a:r>
              <a:rPr lang="en-US" i="1" dirty="0" err="1" smtClean="0"/>
              <a:t>tablename</a:t>
            </a:r>
            <a:r>
              <a:rPr lang="en-US" dirty="0" smtClean="0"/>
              <a:t>&gt;</a:t>
            </a:r>
          </a:p>
          <a:p>
            <a:endParaRPr lang="en-US" dirty="0"/>
          </a:p>
          <a:p>
            <a:r>
              <a:rPr lang="en-US" dirty="0" smtClean="0"/>
              <a:t>We can either list the columns for the table, or use a asterisk (*) to select all columns.</a:t>
            </a:r>
          </a:p>
          <a:p>
            <a:endParaRPr lang="en-US" dirty="0"/>
          </a:p>
          <a:p>
            <a:r>
              <a:rPr lang="en-US" dirty="0" smtClean="0"/>
              <a:t>Check the bottom for some other helpful info (</a:t>
            </a:r>
            <a:r>
              <a:rPr lang="en-US" smtClean="0"/>
              <a:t>rows returned, </a:t>
            </a:r>
            <a:r>
              <a:rPr lang="en-US" dirty="0" err="1" smtClean="0"/>
              <a:t>db</a:t>
            </a:r>
            <a:r>
              <a:rPr lang="en-US" dirty="0" smtClean="0"/>
              <a:t>, time elapsed, </a:t>
            </a:r>
            <a:r>
              <a:rPr lang="en-US" dirty="0" err="1" smtClean="0"/>
              <a:t>etc</a:t>
            </a:r>
            <a:r>
              <a:rPr lang="en-US" dirty="0" smtClean="0"/>
              <a:t>)</a:t>
            </a:r>
            <a:endParaRPr lang="en-US" dirty="0"/>
          </a:p>
        </p:txBody>
      </p:sp>
      <p:pic>
        <p:nvPicPr>
          <p:cNvPr id="7" name="Picture 6"/>
          <p:cNvPicPr>
            <a:picLocks noChangeAspect="1"/>
          </p:cNvPicPr>
          <p:nvPr/>
        </p:nvPicPr>
        <p:blipFill>
          <a:blip r:embed="rId2"/>
          <a:stretch>
            <a:fillRect/>
          </a:stretch>
        </p:blipFill>
        <p:spPr>
          <a:xfrm>
            <a:off x="3962400" y="284339"/>
            <a:ext cx="4676775" cy="4924425"/>
          </a:xfrm>
          <a:prstGeom prst="rect">
            <a:avLst/>
          </a:prstGeom>
        </p:spPr>
      </p:pic>
      <p:pic>
        <p:nvPicPr>
          <p:cNvPr id="8" name="Picture 7"/>
          <p:cNvPicPr>
            <a:picLocks noChangeAspect="1"/>
          </p:cNvPicPr>
          <p:nvPr/>
        </p:nvPicPr>
        <p:blipFill>
          <a:blip r:embed="rId3"/>
          <a:stretch>
            <a:fillRect/>
          </a:stretch>
        </p:blipFill>
        <p:spPr>
          <a:xfrm>
            <a:off x="3648074" y="5638800"/>
            <a:ext cx="5305425" cy="314325"/>
          </a:xfrm>
          <a:prstGeom prst="rect">
            <a:avLst/>
          </a:prstGeom>
        </p:spPr>
      </p:pic>
    </p:spTree>
    <p:extLst>
      <p:ext uri="{BB962C8B-B14F-4D97-AF65-F5344CB8AC3E}">
        <p14:creationId xmlns:p14="http://schemas.microsoft.com/office/powerpoint/2010/main" val="285990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and Brackets</a:t>
            </a:r>
            <a:endParaRPr lang="en-US" dirty="0"/>
          </a:p>
        </p:txBody>
      </p:sp>
      <p:pic>
        <p:nvPicPr>
          <p:cNvPr id="5" name="Picture 4"/>
          <p:cNvPicPr>
            <a:picLocks noChangeAspect="1"/>
          </p:cNvPicPr>
          <p:nvPr/>
        </p:nvPicPr>
        <p:blipFill>
          <a:blip r:embed="rId2"/>
          <a:stretch>
            <a:fillRect/>
          </a:stretch>
        </p:blipFill>
        <p:spPr>
          <a:xfrm>
            <a:off x="1524000" y="1417638"/>
            <a:ext cx="6096000" cy="4562415"/>
          </a:xfrm>
          <a:prstGeom prst="rect">
            <a:avLst/>
          </a:prstGeom>
        </p:spPr>
      </p:pic>
    </p:spTree>
    <p:extLst>
      <p:ext uri="{BB962C8B-B14F-4D97-AF65-F5344CB8AC3E}">
        <p14:creationId xmlns:p14="http://schemas.microsoft.com/office/powerpoint/2010/main" val="3352455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Results With Where</a:t>
            </a:r>
            <a:endParaRPr lang="en-US" dirty="0"/>
          </a:p>
        </p:txBody>
      </p:sp>
      <p:sp>
        <p:nvSpPr>
          <p:cNvPr id="5" name="Text Placeholder 4"/>
          <p:cNvSpPr>
            <a:spLocks noGrp="1"/>
          </p:cNvSpPr>
          <p:nvPr>
            <p:ph type="body" sz="half" idx="2"/>
          </p:nvPr>
        </p:nvSpPr>
        <p:spPr/>
        <p:txBody>
          <a:bodyPr/>
          <a:lstStyle/>
          <a:p>
            <a:r>
              <a:rPr lang="en-US" dirty="0" smtClean="0"/>
              <a:t>The WHERE clause is the most common optional command used in SQL.  It is used to add criteria to filter the total number of results selected.</a:t>
            </a:r>
          </a:p>
          <a:p>
            <a:endParaRPr lang="en-US" dirty="0"/>
          </a:p>
          <a:p>
            <a:r>
              <a:rPr lang="en-US" dirty="0" smtClean="0"/>
              <a:t>In the query to the right we filter only customers whose Country field is set to ‘USA’</a:t>
            </a:r>
          </a:p>
          <a:p>
            <a:endParaRPr lang="en-US" dirty="0"/>
          </a:p>
          <a:p>
            <a:r>
              <a:rPr lang="en-US" dirty="0" smtClean="0"/>
              <a:t>Note that for text SQL would like us to use a single quote ‘ character.  </a:t>
            </a:r>
          </a:p>
          <a:p>
            <a:endParaRPr lang="en-US" dirty="0"/>
          </a:p>
          <a:p>
            <a:r>
              <a:rPr lang="en-US" dirty="0" smtClean="0"/>
              <a:t>The logical statement (Country = ‘USA’) is called a </a:t>
            </a:r>
            <a:r>
              <a:rPr lang="en-US" i="1" dirty="0" smtClean="0"/>
              <a:t>predicate</a:t>
            </a:r>
            <a:r>
              <a:rPr lang="en-US" dirty="0" smtClean="0"/>
              <a:t>.</a:t>
            </a:r>
          </a:p>
          <a:p>
            <a:endParaRPr lang="en-US" dirty="0"/>
          </a:p>
          <a:p>
            <a:r>
              <a:rPr lang="en-US" dirty="0" smtClean="0"/>
              <a:t>Predicates can contain quite a few useful operands as shown to the right.</a:t>
            </a:r>
          </a:p>
        </p:txBody>
      </p:sp>
      <p:pic>
        <p:nvPicPr>
          <p:cNvPr id="6" name="Picture 5"/>
          <p:cNvPicPr>
            <a:picLocks noChangeAspect="1"/>
          </p:cNvPicPr>
          <p:nvPr/>
        </p:nvPicPr>
        <p:blipFill>
          <a:blip r:embed="rId2"/>
          <a:stretch>
            <a:fillRect/>
          </a:stretch>
        </p:blipFill>
        <p:spPr>
          <a:xfrm>
            <a:off x="4038600" y="381000"/>
            <a:ext cx="4829175" cy="5524500"/>
          </a:xfrm>
          <a:prstGeom prst="rect">
            <a:avLst/>
          </a:prstGeom>
        </p:spPr>
      </p:pic>
    </p:spTree>
    <p:extLst>
      <p:ext uri="{BB962C8B-B14F-4D97-AF65-F5344CB8AC3E}">
        <p14:creationId xmlns:p14="http://schemas.microsoft.com/office/powerpoint/2010/main" val="335484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2740</TotalTime>
  <Words>724</Words>
  <Application>Microsoft Office PowerPoint</Application>
  <PresentationFormat>On-screen Show (4:3)</PresentationFormat>
  <Paragraphs>84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SCG_Template</vt:lpstr>
      <vt:lpstr>PowerPoint Presentation</vt:lpstr>
      <vt:lpstr>Basic Queries</vt:lpstr>
      <vt:lpstr>Lesson Goals</vt:lpstr>
      <vt:lpstr>A Note About Semi-Colons</vt:lpstr>
      <vt:lpstr>Open SQL Server Management Studio</vt:lpstr>
      <vt:lpstr>USE</vt:lpstr>
      <vt:lpstr>Single Table Queries</vt:lpstr>
      <vt:lpstr>Comments and Brackets</vt:lpstr>
      <vt:lpstr>Filtering Results With Where</vt:lpstr>
      <vt:lpstr>Lab Exercises</vt:lpstr>
      <vt:lpstr>Recap</vt:lpstr>
      <vt:lpstr>Numeric Ranges</vt:lpstr>
      <vt:lpstr>Two Part Identifiers</vt:lpstr>
      <vt:lpstr>Lab Exercises</vt:lpstr>
      <vt:lpstr>Pattern Matching</vt:lpstr>
      <vt:lpstr>Some Other Pattern Tricks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226</cp:revision>
  <dcterms:created xsi:type="dcterms:W3CDTF">2006-08-16T00:00:00Z</dcterms:created>
  <dcterms:modified xsi:type="dcterms:W3CDTF">2014-09-10T23:43:19Z</dcterms:modified>
</cp:coreProperties>
</file>