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95" r:id="rId2"/>
    <p:sldId id="256" r:id="rId3"/>
    <p:sldId id="257"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4" r:id="rId22"/>
    <p:sldId id="293"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5A5778-7204-4510-BA4A-061EF1607FF7}">
          <p14:sldIdLst>
            <p14:sldId id="295"/>
            <p14:sldId id="256"/>
            <p14:sldId id="257"/>
            <p14:sldId id="276"/>
            <p14:sldId id="277"/>
            <p14:sldId id="278"/>
            <p14:sldId id="279"/>
            <p14:sldId id="280"/>
            <p14:sldId id="281"/>
            <p14:sldId id="282"/>
            <p14:sldId id="283"/>
            <p14:sldId id="284"/>
            <p14:sldId id="285"/>
            <p14:sldId id="286"/>
            <p14:sldId id="287"/>
            <p14:sldId id="288"/>
            <p14:sldId id="289"/>
            <p14:sldId id="290"/>
            <p14:sldId id="291"/>
            <p14:sldId id="292"/>
            <p14:sldId id="294"/>
            <p14:sldId id="293"/>
            <p14:sldId id="275"/>
          </p14:sldIdLst>
        </p14:section>
        <p14:section name="Untitled Section" id="{1D62728A-FF35-48FE-8909-06C8D2E94F4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6157" autoAdjust="0"/>
  </p:normalViewPr>
  <p:slideViewPr>
    <p:cSldViewPr>
      <p:cViewPr varScale="1">
        <p:scale>
          <a:sx n="107" d="100"/>
          <a:sy n="107" d="100"/>
        </p:scale>
        <p:origin x="10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06D09-1A1A-4937-8A4A-FC4D6FDB301D}" type="datetimeFigureOut">
              <a:rPr lang="en-US" smtClean="0"/>
              <a:pPr/>
              <a:t>9/10/2014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65D11-81C0-4700-B639-F30735776B75}" type="slidenum">
              <a:rPr lang="en-US" smtClean="0"/>
              <a:pPr/>
              <a:t>‹#›</a:t>
            </a:fld>
            <a:endParaRPr lang="en-US"/>
          </a:p>
        </p:txBody>
      </p:sp>
    </p:spTree>
    <p:extLst>
      <p:ext uri="{BB962C8B-B14F-4D97-AF65-F5344CB8AC3E}">
        <p14:creationId xmlns:p14="http://schemas.microsoft.com/office/powerpoint/2010/main" val="41350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661159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781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259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7816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0354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80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77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579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20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27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123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9415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86401"/>
          </a:xfrm>
        </p:spPr>
        <p:txBody>
          <a:bodyPr>
            <a:normAutofit/>
          </a:bodyPr>
          <a:lstStyle/>
          <a:p>
            <a:pPr marL="0" indent="0">
              <a:buNone/>
            </a:pPr>
            <a:r>
              <a:rPr lang="en-US" sz="2000" dirty="0"/>
              <a:t>Copyright © 2014 by Software Craftsmanship Guild. </a:t>
            </a:r>
            <a:br>
              <a:rPr lang="en-US" sz="2000" dirty="0"/>
            </a:br>
            <a:endParaRPr lang="en-US" sz="2000" dirty="0"/>
          </a:p>
          <a:p>
            <a:pPr marL="0" indent="0">
              <a:buNone/>
            </a:pPr>
            <a:r>
              <a:rPr lang="en-US" sz="2000" dirty="0"/>
              <a:t>All rights reserved. No part of these materials may be reproduced, distributed, or transmitted in any form or by any means, including photocopying, recording, or other electronic or mechanical methods, without the prior written permission of the Software Craftsmanship Guild. For permission requests, write to the Software Craftsmanship Guild, addressed “Attention: Permissions Coordinator,” at the address below.</a:t>
            </a:r>
          </a:p>
          <a:p>
            <a:pPr marL="0" indent="0">
              <a:buNone/>
            </a:pPr>
            <a:endParaRPr lang="en-US" sz="2000" dirty="0" smtClean="0"/>
          </a:p>
          <a:p>
            <a:pPr marL="0" indent="0">
              <a:buNone/>
            </a:pPr>
            <a:r>
              <a:rPr lang="en-US" sz="2000" dirty="0" smtClean="0"/>
              <a:t>Software </a:t>
            </a:r>
            <a:r>
              <a:rPr lang="en-US" sz="2000" dirty="0"/>
              <a:t>Craftsmanship Guild</a:t>
            </a:r>
          </a:p>
          <a:p>
            <a:pPr marL="0" indent="0">
              <a:buNone/>
            </a:pPr>
            <a:r>
              <a:rPr lang="en-US" sz="2000" dirty="0"/>
              <a:t>526 S. Main St,  Suite </a:t>
            </a:r>
            <a:r>
              <a:rPr lang="en-US" sz="2000" dirty="0" smtClean="0"/>
              <a:t>609</a:t>
            </a:r>
            <a:endParaRPr lang="en-US" sz="2000" dirty="0"/>
          </a:p>
          <a:p>
            <a:pPr marL="0" indent="0">
              <a:buNone/>
            </a:pPr>
            <a:r>
              <a:rPr lang="en-US" sz="2000" dirty="0"/>
              <a:t>Akron, OH 44311</a:t>
            </a:r>
          </a:p>
          <a:p>
            <a:pPr marL="0" indent="0">
              <a:buNone/>
            </a:pPr>
            <a:endParaRPr lang="en-US" dirty="0"/>
          </a:p>
        </p:txBody>
      </p:sp>
    </p:spTree>
    <p:extLst>
      <p:ext uri="{BB962C8B-B14F-4D97-AF65-F5344CB8AC3E}">
        <p14:creationId xmlns:p14="http://schemas.microsoft.com/office/powerpoint/2010/main" val="2756442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Normal Form</a:t>
            </a:r>
            <a:endParaRPr lang="en-US" dirty="0"/>
          </a:p>
        </p:txBody>
      </p:sp>
      <p:sp>
        <p:nvSpPr>
          <p:cNvPr id="3" name="Content Placeholder 2"/>
          <p:cNvSpPr>
            <a:spLocks noGrp="1"/>
          </p:cNvSpPr>
          <p:nvPr>
            <p:ph idx="1"/>
          </p:nvPr>
        </p:nvSpPr>
        <p:spPr/>
        <p:txBody>
          <a:bodyPr/>
          <a:lstStyle/>
          <a:p>
            <a:r>
              <a:rPr lang="en-US" dirty="0" smtClean="0"/>
              <a:t>We successfully satisfied 1</a:t>
            </a:r>
            <a:r>
              <a:rPr lang="en-US" baseline="30000" dirty="0" smtClean="0"/>
              <a:t>st</a:t>
            </a:r>
            <a:r>
              <a:rPr lang="en-US" dirty="0"/>
              <a:t> </a:t>
            </a:r>
            <a:r>
              <a:rPr lang="en-US" dirty="0" smtClean="0"/>
              <a:t>Normal Form, but now we have duplicate information across rows</a:t>
            </a:r>
          </a:p>
          <a:p>
            <a:r>
              <a:rPr lang="en-US" dirty="0" smtClean="0"/>
              <a:t>2</a:t>
            </a:r>
            <a:r>
              <a:rPr lang="en-US" baseline="30000" dirty="0" smtClean="0"/>
              <a:t>nd</a:t>
            </a:r>
            <a:r>
              <a:rPr lang="en-US" dirty="0" smtClean="0"/>
              <a:t> Normal Form Requires:</a:t>
            </a:r>
          </a:p>
          <a:p>
            <a:pPr lvl="1"/>
            <a:r>
              <a:rPr lang="en-US" dirty="0" smtClean="0"/>
              <a:t>1</a:t>
            </a:r>
            <a:r>
              <a:rPr lang="en-US" baseline="30000" dirty="0" smtClean="0"/>
              <a:t>st</a:t>
            </a:r>
            <a:r>
              <a:rPr lang="en-US" dirty="0" smtClean="0"/>
              <a:t> Normal Form</a:t>
            </a:r>
          </a:p>
          <a:p>
            <a:pPr lvl="1"/>
            <a:r>
              <a:rPr lang="en-US" dirty="0" smtClean="0"/>
              <a:t>Redundant data across multiple rows must be moved to a separate table and joined by a key</a:t>
            </a:r>
            <a:endParaRPr lang="en-US" dirty="0"/>
          </a:p>
        </p:txBody>
      </p:sp>
    </p:spTree>
    <p:extLst>
      <p:ext uri="{BB962C8B-B14F-4D97-AF65-F5344CB8AC3E}">
        <p14:creationId xmlns:p14="http://schemas.microsoft.com/office/powerpoint/2010/main" val="1221090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2</a:t>
            </a:r>
            <a:r>
              <a:rPr lang="en-US" baseline="30000" dirty="0" smtClean="0"/>
              <a:t>nd</a:t>
            </a:r>
            <a:r>
              <a:rPr lang="en-US" dirty="0" smtClean="0"/>
              <a:t> Normal Form</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801390442"/>
              </p:ext>
            </p:extLst>
          </p:nvPr>
        </p:nvGraphicFramePr>
        <p:xfrm>
          <a:off x="2514600" y="4038600"/>
          <a:ext cx="3556000" cy="1112520"/>
        </p:xfrm>
        <a:graphic>
          <a:graphicData uri="http://schemas.openxmlformats.org/drawingml/2006/table">
            <a:tbl>
              <a:tblPr firstRow="1" bandRow="1">
                <a:tableStyleId>{21E4AEA4-8DFA-4A89-87EB-49C32662AFE0}</a:tableStyleId>
              </a:tblPr>
              <a:tblGrid>
                <a:gridCol w="1778000"/>
                <a:gridCol w="1778000"/>
              </a:tblGrid>
              <a:tr h="370840">
                <a:tc>
                  <a:txBody>
                    <a:bodyPr/>
                    <a:lstStyle/>
                    <a:p>
                      <a:r>
                        <a:rPr lang="en-US" dirty="0" err="1" smtClean="0"/>
                        <a:t>PhoneTypeID</a:t>
                      </a:r>
                      <a:endParaRPr lang="en-US" dirty="0"/>
                    </a:p>
                  </a:txBody>
                  <a:tcPr/>
                </a:tc>
                <a:tc>
                  <a:txBody>
                    <a:bodyPr/>
                    <a:lstStyle/>
                    <a:p>
                      <a:r>
                        <a:rPr lang="en-US" dirty="0" err="1" smtClean="0"/>
                        <a:t>TypeName</a:t>
                      </a:r>
                      <a:endParaRPr lang="en-US" dirty="0"/>
                    </a:p>
                  </a:txBody>
                  <a:tcPr/>
                </a:tc>
              </a:tr>
              <a:tr h="370840">
                <a:tc>
                  <a:txBody>
                    <a:bodyPr/>
                    <a:lstStyle/>
                    <a:p>
                      <a:r>
                        <a:rPr lang="en-US" dirty="0" smtClean="0"/>
                        <a:t>1</a:t>
                      </a:r>
                      <a:endParaRPr lang="en-US" dirty="0"/>
                    </a:p>
                  </a:txBody>
                  <a:tcPr/>
                </a:tc>
                <a:tc>
                  <a:txBody>
                    <a:bodyPr/>
                    <a:lstStyle/>
                    <a:p>
                      <a:r>
                        <a:rPr lang="en-US" dirty="0" smtClean="0"/>
                        <a:t>Home</a:t>
                      </a:r>
                      <a:endParaRPr lang="en-US" dirty="0"/>
                    </a:p>
                  </a:txBody>
                  <a:tcPr/>
                </a:tc>
              </a:tr>
              <a:tr h="370840">
                <a:tc>
                  <a:txBody>
                    <a:bodyPr/>
                    <a:lstStyle/>
                    <a:p>
                      <a:r>
                        <a:rPr lang="en-US" dirty="0" smtClean="0"/>
                        <a:t>2</a:t>
                      </a:r>
                      <a:endParaRPr lang="en-US" dirty="0"/>
                    </a:p>
                  </a:txBody>
                  <a:tcPr/>
                </a:tc>
                <a:tc>
                  <a:txBody>
                    <a:bodyPr/>
                    <a:lstStyle/>
                    <a:p>
                      <a:r>
                        <a:rPr lang="en-US" dirty="0" smtClean="0"/>
                        <a:t>Mobile</a:t>
                      </a:r>
                      <a:endParaRPr lang="en-US" dirty="0"/>
                    </a:p>
                  </a:txBody>
                  <a:tcPr/>
                </a:tc>
              </a:tr>
            </a:tbl>
          </a:graphicData>
        </a:graphic>
      </p:graphicFrame>
      <p:graphicFrame>
        <p:nvGraphicFramePr>
          <p:cNvPr id="4" name="Content Placeholder 3"/>
          <p:cNvGraphicFramePr>
            <a:graphicFrameLocks/>
          </p:cNvGraphicFramePr>
          <p:nvPr>
            <p:extLst>
              <p:ext uri="{D42A27DB-BD31-4B8C-83A1-F6EECF244321}">
                <p14:modId xmlns:p14="http://schemas.microsoft.com/office/powerpoint/2010/main" val="4248426000"/>
              </p:ext>
            </p:extLst>
          </p:nvPr>
        </p:nvGraphicFramePr>
        <p:xfrm>
          <a:off x="1066800" y="1524000"/>
          <a:ext cx="6629400" cy="1996440"/>
        </p:xfrm>
        <a:graphic>
          <a:graphicData uri="http://schemas.openxmlformats.org/drawingml/2006/table">
            <a:tbl>
              <a:tblPr firstRow="1" bandRow="1">
                <a:tableStyleId>{21E4AEA4-8DFA-4A89-87EB-49C32662AFE0}</a:tableStyleId>
              </a:tblPr>
              <a:tblGrid>
                <a:gridCol w="1770182"/>
                <a:gridCol w="1770182"/>
                <a:gridCol w="1544518"/>
                <a:gridCol w="1544518"/>
              </a:tblGrid>
              <a:tr h="228600">
                <a:tc>
                  <a:txBody>
                    <a:bodyPr/>
                    <a:lstStyle/>
                    <a:p>
                      <a:r>
                        <a:rPr lang="en-US" sz="1600" dirty="0" err="1" smtClean="0"/>
                        <a:t>PhoneID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PersonID</a:t>
                      </a:r>
                      <a:endParaRPr lang="en-US" sz="1600" dirty="0"/>
                    </a:p>
                  </a:txBody>
                  <a:tcPr/>
                </a:tc>
                <a:tc>
                  <a:txBody>
                    <a:bodyPr/>
                    <a:lstStyle/>
                    <a:p>
                      <a:r>
                        <a:rPr lang="en-US" sz="1600" dirty="0" smtClean="0"/>
                        <a:t>Number</a:t>
                      </a:r>
                      <a:endParaRPr lang="en-US" sz="1600" dirty="0"/>
                    </a:p>
                  </a:txBody>
                  <a:tcPr/>
                </a:tc>
                <a:tc>
                  <a:txBody>
                    <a:bodyPr/>
                    <a:lstStyle/>
                    <a:p>
                      <a:r>
                        <a:rPr lang="en-US" sz="1600" dirty="0" err="1" smtClean="0"/>
                        <a:t>PhoneTypeID</a:t>
                      </a:r>
                      <a:endParaRPr lang="en-US" sz="1600" dirty="0"/>
                    </a:p>
                  </a:txBody>
                  <a:tcPr/>
                </a:tc>
              </a:tr>
              <a:tr h="441960">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555-1234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a:t>
                      </a:r>
                      <a:endParaRPr lang="en-US" sz="1600" dirty="0"/>
                    </a:p>
                  </a:txBody>
                  <a:tcPr/>
                </a:tc>
              </a:tr>
              <a:tr h="44196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555-2345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a:t>
                      </a:r>
                      <a:endParaRPr lang="en-US" sz="1600" dirty="0"/>
                    </a:p>
                  </a:txBody>
                  <a:tcPr/>
                </a:tc>
              </a:tr>
              <a:tr h="441960">
                <a:tc>
                  <a:txBody>
                    <a:bodyPr/>
                    <a:lstStyle/>
                    <a:p>
                      <a:r>
                        <a:rPr lang="en-US" sz="1600" dirty="0" smtClean="0"/>
                        <a:t>3</a:t>
                      </a:r>
                      <a:endParaRPr lang="en-US" sz="1600" dirty="0"/>
                    </a:p>
                  </a:txBody>
                  <a:tcPr/>
                </a:tc>
                <a:tc>
                  <a:txBody>
                    <a:bodyPr/>
                    <a:lstStyle/>
                    <a:p>
                      <a:r>
                        <a:rPr lang="en-US" sz="1600" dirty="0" smtClean="0"/>
                        <a:t>2</a:t>
                      </a:r>
                      <a:endParaRPr lang="en-US" sz="1600" dirty="0"/>
                    </a:p>
                  </a:txBody>
                  <a:tcPr/>
                </a:tc>
                <a:tc>
                  <a:txBody>
                    <a:bodyPr/>
                    <a:lstStyle/>
                    <a:p>
                      <a:r>
                        <a:rPr lang="en-US" sz="1600" dirty="0" smtClean="0"/>
                        <a:t>867-5309</a:t>
                      </a:r>
                      <a:endParaRPr lang="en-US" sz="1600" dirty="0"/>
                    </a:p>
                  </a:txBody>
                  <a:tcPr/>
                </a:tc>
                <a:tc>
                  <a:txBody>
                    <a:bodyPr/>
                    <a:lstStyle/>
                    <a:p>
                      <a:r>
                        <a:rPr lang="en-US" sz="1600" dirty="0" smtClean="0"/>
                        <a:t>1</a:t>
                      </a:r>
                      <a:endParaRPr lang="en-US" sz="1600" dirty="0"/>
                    </a:p>
                  </a:txBody>
                  <a:tcPr/>
                </a:tc>
              </a:tr>
              <a:tr h="243840">
                <a:tc>
                  <a:txBody>
                    <a:bodyPr/>
                    <a:lstStyle/>
                    <a:p>
                      <a:r>
                        <a:rPr lang="en-US" sz="1600" dirty="0" smtClean="0"/>
                        <a:t>4</a:t>
                      </a:r>
                      <a:endParaRPr lang="en-US" sz="1600" dirty="0"/>
                    </a:p>
                  </a:txBody>
                  <a:tcPr/>
                </a:tc>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111-2222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2</a:t>
                      </a:r>
                      <a:endParaRPr lang="en-US" sz="1600" dirty="0"/>
                    </a:p>
                  </a:txBody>
                  <a:tcPr/>
                </a:tc>
              </a:tr>
            </a:tbl>
          </a:graphicData>
        </a:graphic>
      </p:graphicFrame>
    </p:spTree>
    <p:extLst>
      <p:ext uri="{BB962C8B-B14F-4D97-AF65-F5344CB8AC3E}">
        <p14:creationId xmlns:p14="http://schemas.microsoft.com/office/powerpoint/2010/main" val="3539109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Normal Form</a:t>
            </a:r>
            <a:endParaRPr lang="en-US" dirty="0"/>
          </a:p>
        </p:txBody>
      </p:sp>
      <p:sp>
        <p:nvSpPr>
          <p:cNvPr id="3" name="Content Placeholder 2"/>
          <p:cNvSpPr>
            <a:spLocks noGrp="1"/>
          </p:cNvSpPr>
          <p:nvPr>
            <p:ph idx="1"/>
          </p:nvPr>
        </p:nvSpPr>
        <p:spPr/>
        <p:txBody>
          <a:bodyPr/>
          <a:lstStyle/>
          <a:p>
            <a:r>
              <a:rPr lang="en-US" dirty="0" smtClean="0"/>
              <a:t>To reach 3</a:t>
            </a:r>
            <a:r>
              <a:rPr lang="en-US" baseline="30000" dirty="0" smtClean="0"/>
              <a:t>rd</a:t>
            </a:r>
            <a:r>
              <a:rPr lang="en-US" dirty="0" smtClean="0"/>
              <a:t> </a:t>
            </a:r>
            <a:r>
              <a:rPr lang="en-US" dirty="0"/>
              <a:t>N</a:t>
            </a:r>
            <a:r>
              <a:rPr lang="en-US" dirty="0" smtClean="0"/>
              <a:t>ormal Form:</a:t>
            </a:r>
          </a:p>
          <a:p>
            <a:pPr lvl="1"/>
            <a:r>
              <a:rPr lang="en-US" dirty="0" smtClean="0"/>
              <a:t>First two forms must be met</a:t>
            </a:r>
          </a:p>
          <a:p>
            <a:pPr lvl="1"/>
            <a:r>
              <a:rPr lang="en-US" dirty="0" smtClean="0"/>
              <a:t>Eliminate any field that does not depend on the primary key:</a:t>
            </a:r>
          </a:p>
          <a:p>
            <a:pPr lvl="2"/>
            <a:r>
              <a:rPr lang="en-US" dirty="0" smtClean="0"/>
              <a:t>This means any field which is not dependent on the primary key but on another field must be moved</a:t>
            </a:r>
          </a:p>
          <a:p>
            <a:pPr lvl="1"/>
            <a:r>
              <a:rPr lang="en-US" dirty="0" smtClean="0"/>
              <a:t>Most databases don’t go this far</a:t>
            </a:r>
          </a:p>
          <a:p>
            <a:endParaRPr lang="en-US" dirty="0"/>
          </a:p>
        </p:txBody>
      </p:sp>
    </p:spTree>
    <p:extLst>
      <p:ext uri="{BB962C8B-B14F-4D97-AF65-F5344CB8AC3E}">
        <p14:creationId xmlns:p14="http://schemas.microsoft.com/office/powerpoint/2010/main" val="576262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Normal Form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5631329"/>
              </p:ext>
            </p:extLst>
          </p:nvPr>
        </p:nvGraphicFramePr>
        <p:xfrm>
          <a:off x="1371600" y="1417638"/>
          <a:ext cx="6629400" cy="2133600"/>
        </p:xfrm>
        <a:graphic>
          <a:graphicData uri="http://schemas.openxmlformats.org/drawingml/2006/table">
            <a:tbl>
              <a:tblPr firstRow="1" bandRow="1">
                <a:tableStyleId>{21E4AEA4-8DFA-4A89-87EB-49C32662AFE0}</a:tableStyleId>
              </a:tblPr>
              <a:tblGrid>
                <a:gridCol w="1770182"/>
                <a:gridCol w="1770182"/>
                <a:gridCol w="1544518"/>
                <a:gridCol w="1544518"/>
              </a:tblGrid>
              <a:tr h="228600">
                <a:tc>
                  <a:txBody>
                    <a:bodyPr/>
                    <a:lstStyle/>
                    <a:p>
                      <a:r>
                        <a:rPr lang="en-US" sz="1600" dirty="0" smtClean="0"/>
                        <a:t>Tournament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Year</a:t>
                      </a:r>
                      <a:endParaRPr lang="en-US" sz="1600" dirty="0"/>
                    </a:p>
                  </a:txBody>
                  <a:tcPr/>
                </a:tc>
                <a:tc>
                  <a:txBody>
                    <a:bodyPr/>
                    <a:lstStyle/>
                    <a:p>
                      <a:r>
                        <a:rPr lang="en-US" sz="1600" dirty="0" smtClean="0"/>
                        <a:t>Winner</a:t>
                      </a:r>
                      <a:endParaRPr lang="en-US" sz="1600" dirty="0"/>
                    </a:p>
                  </a:txBody>
                  <a:tcPr/>
                </a:tc>
                <a:tc>
                  <a:txBody>
                    <a:bodyPr/>
                    <a:lstStyle/>
                    <a:p>
                      <a:r>
                        <a:rPr lang="en-US" sz="1600" dirty="0" err="1" smtClean="0"/>
                        <a:t>WinnerDOB</a:t>
                      </a:r>
                      <a:endParaRPr lang="en-US" sz="1600" dirty="0"/>
                    </a:p>
                  </a:txBody>
                  <a:tcPr/>
                </a:tc>
              </a:tr>
              <a:tr h="441960">
                <a:tc>
                  <a:txBody>
                    <a:bodyPr/>
                    <a:lstStyle/>
                    <a:p>
                      <a:r>
                        <a:rPr lang="en-US" sz="1600" dirty="0" smtClean="0"/>
                        <a:t>Indiana Invitational</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1998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Al Fredrickson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July</a:t>
                      </a:r>
                      <a:r>
                        <a:rPr lang="en-US" sz="1600" baseline="0" dirty="0" smtClean="0"/>
                        <a:t> 21</a:t>
                      </a:r>
                      <a:r>
                        <a:rPr lang="en-US" sz="1600" baseline="30000" dirty="0" smtClean="0"/>
                        <a:t>st</a:t>
                      </a:r>
                      <a:r>
                        <a:rPr lang="en-US" sz="1600" baseline="0" dirty="0" smtClean="0"/>
                        <a:t>, 1975</a:t>
                      </a:r>
                      <a:endParaRPr lang="en-US" sz="1600" dirty="0"/>
                    </a:p>
                  </a:txBody>
                  <a:tcPr/>
                </a:tc>
              </a:tr>
              <a:tr h="441960">
                <a:tc>
                  <a:txBody>
                    <a:bodyPr/>
                    <a:lstStyle/>
                    <a:p>
                      <a:r>
                        <a:rPr lang="en-US" sz="1600" dirty="0" smtClean="0"/>
                        <a:t>Cleveland Open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1999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Bob Albertson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Sept</a:t>
                      </a:r>
                      <a:r>
                        <a:rPr lang="en-US" sz="1600" baseline="0" dirty="0" smtClean="0"/>
                        <a:t> 28</a:t>
                      </a:r>
                      <a:r>
                        <a:rPr lang="en-US" sz="1600" baseline="30000" dirty="0" smtClean="0"/>
                        <a:t>th</a:t>
                      </a:r>
                      <a:r>
                        <a:rPr lang="en-US" sz="1600" baseline="0" dirty="0" smtClean="0"/>
                        <a:t>, 1968</a:t>
                      </a:r>
                      <a:endParaRPr lang="en-US" sz="1600" dirty="0"/>
                    </a:p>
                  </a:txBody>
                  <a:tcPr/>
                </a:tc>
              </a:tr>
              <a:tr h="441960">
                <a:tc>
                  <a:txBody>
                    <a:bodyPr/>
                    <a:lstStyle/>
                    <a:p>
                      <a:r>
                        <a:rPr lang="en-US" sz="1600" dirty="0" smtClean="0"/>
                        <a:t>Des Moines Masters</a:t>
                      </a:r>
                      <a:endParaRPr lang="en-US" sz="1600" dirty="0"/>
                    </a:p>
                  </a:txBody>
                  <a:tcPr/>
                </a:tc>
                <a:tc>
                  <a:txBody>
                    <a:bodyPr/>
                    <a:lstStyle/>
                    <a:p>
                      <a:r>
                        <a:rPr lang="en-US" sz="1600" dirty="0" smtClean="0"/>
                        <a:t>1999</a:t>
                      </a:r>
                      <a:endParaRPr lang="en-US" sz="1600" dirty="0"/>
                    </a:p>
                  </a:txBody>
                  <a:tcPr/>
                </a:tc>
                <a:tc>
                  <a:txBody>
                    <a:bodyPr/>
                    <a:lstStyle/>
                    <a:p>
                      <a:r>
                        <a:rPr lang="en-US" sz="1600" dirty="0" smtClean="0"/>
                        <a:t>Al Fredrickson</a:t>
                      </a:r>
                      <a:endParaRPr lang="en-US" sz="1600" dirty="0"/>
                    </a:p>
                  </a:txBody>
                  <a:tcPr/>
                </a:tc>
                <a:tc>
                  <a:txBody>
                    <a:bodyPr/>
                    <a:lstStyle/>
                    <a:p>
                      <a:r>
                        <a:rPr lang="en-US" sz="1600" dirty="0" smtClean="0"/>
                        <a:t>July</a:t>
                      </a:r>
                      <a:r>
                        <a:rPr lang="en-US" sz="1600" baseline="0" dirty="0" smtClean="0"/>
                        <a:t> 21</a:t>
                      </a:r>
                      <a:r>
                        <a:rPr lang="en-US" sz="1600" baseline="30000" dirty="0" smtClean="0"/>
                        <a:t>st</a:t>
                      </a:r>
                      <a:r>
                        <a:rPr lang="en-US" sz="1600" baseline="0" dirty="0" smtClean="0"/>
                        <a:t>, 1975</a:t>
                      </a:r>
                      <a:endParaRPr lang="en-US" sz="1600" dirty="0"/>
                    </a:p>
                  </a:txBody>
                  <a:tcPr/>
                </a:tc>
              </a:tr>
              <a:tr h="243840">
                <a:tc>
                  <a:txBody>
                    <a:bodyPr/>
                    <a:lstStyle/>
                    <a:p>
                      <a:r>
                        <a:rPr lang="en-US" sz="1600" dirty="0" smtClean="0"/>
                        <a:t>Indiana</a:t>
                      </a:r>
                      <a:r>
                        <a:rPr lang="en-US" sz="1600" baseline="0" dirty="0" smtClean="0"/>
                        <a:t> Invitational</a:t>
                      </a:r>
                      <a:endParaRPr lang="en-US" sz="1600" dirty="0"/>
                    </a:p>
                  </a:txBody>
                  <a:tcPr/>
                </a:tc>
                <a:tc>
                  <a:txBody>
                    <a:bodyPr/>
                    <a:lstStyle/>
                    <a:p>
                      <a:r>
                        <a:rPr lang="en-US" sz="1600" dirty="0" smtClean="0"/>
                        <a:t>1999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Chip Masterson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Mar</a:t>
                      </a:r>
                      <a:r>
                        <a:rPr lang="en-US" sz="1600" baseline="0" dirty="0" smtClean="0"/>
                        <a:t> 14</a:t>
                      </a:r>
                      <a:r>
                        <a:rPr lang="en-US" sz="1600" baseline="30000" dirty="0" smtClean="0"/>
                        <a:t>th</a:t>
                      </a:r>
                      <a:r>
                        <a:rPr lang="en-US" sz="1600" baseline="0" dirty="0" smtClean="0"/>
                        <a:t>, 1977</a:t>
                      </a:r>
                      <a:endParaRPr lang="en-US" sz="1600" dirty="0"/>
                    </a:p>
                  </a:txBody>
                  <a:tcPr/>
                </a:tc>
              </a:tr>
            </a:tbl>
          </a:graphicData>
        </a:graphic>
      </p:graphicFrame>
      <p:sp>
        <p:nvSpPr>
          <p:cNvPr id="5" name="Content Placeholder 2"/>
          <p:cNvSpPr txBox="1">
            <a:spLocks/>
          </p:cNvSpPr>
          <p:nvPr/>
        </p:nvSpPr>
        <p:spPr>
          <a:xfrm>
            <a:off x="457200" y="3886201"/>
            <a:ext cx="8229600" cy="1752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Here tournament and year are a candidate for a key since they are unique, but the winner’s date of birth is dependent on the winner name, not the tournament.  So 3</a:t>
            </a:r>
            <a:r>
              <a:rPr lang="en-US" baseline="30000" dirty="0" smtClean="0"/>
              <a:t>rd</a:t>
            </a:r>
            <a:r>
              <a:rPr lang="en-US" dirty="0" smtClean="0"/>
              <a:t> normal form would have us move the winner and DOB to a new table.</a:t>
            </a:r>
            <a:endParaRPr lang="en-US" dirty="0"/>
          </a:p>
        </p:txBody>
      </p:sp>
    </p:spTree>
    <p:extLst>
      <p:ext uri="{BB962C8B-B14F-4D97-AF65-F5344CB8AC3E}">
        <p14:creationId xmlns:p14="http://schemas.microsoft.com/office/powerpoint/2010/main" val="2891808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Now that we’ve split all the data up…</a:t>
            </a:r>
            <a:endParaRPr lang="en-US" dirty="0"/>
          </a:p>
        </p:txBody>
      </p:sp>
      <p:sp>
        <p:nvSpPr>
          <p:cNvPr id="4" name="Text Placeholder 3"/>
          <p:cNvSpPr>
            <a:spLocks noGrp="1"/>
          </p:cNvSpPr>
          <p:nvPr>
            <p:ph type="body" sz="half" idx="2"/>
          </p:nvPr>
        </p:nvSpPr>
        <p:spPr/>
        <p:txBody>
          <a:bodyPr/>
          <a:lstStyle/>
          <a:p>
            <a:r>
              <a:rPr lang="en-US" dirty="0"/>
              <a:t>We need some joins!</a:t>
            </a:r>
          </a:p>
          <a:p>
            <a:endParaRPr lang="en-US" dirty="0" smtClean="0"/>
          </a:p>
          <a:p>
            <a:r>
              <a:rPr lang="en-US" dirty="0" smtClean="0"/>
              <a:t>The first join is the INNER JOIN.  It allows us to join the data of two tables on a matching key.</a:t>
            </a:r>
          </a:p>
          <a:p>
            <a:endParaRPr lang="en-US" dirty="0"/>
          </a:p>
          <a:p>
            <a:r>
              <a:rPr lang="en-US" dirty="0" smtClean="0"/>
              <a:t>INNER JOIN only returns rows where the key in both tables is an exact match.</a:t>
            </a:r>
          </a:p>
          <a:p>
            <a:endParaRPr lang="en-US" dirty="0"/>
          </a:p>
          <a:p>
            <a:r>
              <a:rPr lang="en-US" dirty="0" smtClean="0"/>
              <a:t>For the INNER JOIN to work we have to specify which tables and what field in each table to join on.</a:t>
            </a:r>
          </a:p>
          <a:p>
            <a:endParaRPr lang="en-US" dirty="0"/>
          </a:p>
          <a:p>
            <a:r>
              <a:rPr lang="en-US" dirty="0" smtClean="0"/>
              <a:t>Typically in a good data model the join columns will be named the same, so we have to qualify the match with the table names.</a:t>
            </a:r>
            <a:endParaRPr lang="en-US" dirty="0"/>
          </a:p>
        </p:txBody>
      </p:sp>
      <p:pic>
        <p:nvPicPr>
          <p:cNvPr id="5" name="Picture 4"/>
          <p:cNvPicPr>
            <a:picLocks noChangeAspect="1"/>
          </p:cNvPicPr>
          <p:nvPr/>
        </p:nvPicPr>
        <p:blipFill>
          <a:blip r:embed="rId2"/>
          <a:stretch>
            <a:fillRect/>
          </a:stretch>
        </p:blipFill>
        <p:spPr>
          <a:xfrm>
            <a:off x="3733800" y="762000"/>
            <a:ext cx="5200650" cy="1064133"/>
          </a:xfrm>
          <a:prstGeom prst="rect">
            <a:avLst/>
          </a:prstGeom>
        </p:spPr>
      </p:pic>
      <p:pic>
        <p:nvPicPr>
          <p:cNvPr id="6" name="Picture 5"/>
          <p:cNvPicPr>
            <a:picLocks noChangeAspect="1"/>
          </p:cNvPicPr>
          <p:nvPr/>
        </p:nvPicPr>
        <p:blipFill>
          <a:blip r:embed="rId3"/>
          <a:stretch>
            <a:fillRect/>
          </a:stretch>
        </p:blipFill>
        <p:spPr>
          <a:xfrm>
            <a:off x="4191000" y="2133600"/>
            <a:ext cx="4248912" cy="3330228"/>
          </a:xfrm>
          <a:prstGeom prst="rect">
            <a:avLst/>
          </a:prstGeom>
        </p:spPr>
      </p:pic>
    </p:spTree>
    <p:extLst>
      <p:ext uri="{BB962C8B-B14F-4D97-AF65-F5344CB8AC3E}">
        <p14:creationId xmlns:p14="http://schemas.microsoft.com/office/powerpoint/2010/main" val="3649494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Foreign Keys</a:t>
            </a:r>
            <a:endParaRPr lang="en-US" dirty="0"/>
          </a:p>
        </p:txBody>
      </p:sp>
      <p:sp>
        <p:nvSpPr>
          <p:cNvPr id="6" name="Content Placeholder 5"/>
          <p:cNvSpPr>
            <a:spLocks noGrp="1"/>
          </p:cNvSpPr>
          <p:nvPr>
            <p:ph idx="1"/>
          </p:nvPr>
        </p:nvSpPr>
        <p:spPr>
          <a:xfrm>
            <a:off x="457200" y="1600201"/>
            <a:ext cx="8229600" cy="4038600"/>
          </a:xfrm>
        </p:spPr>
        <p:txBody>
          <a:bodyPr>
            <a:normAutofit fontScale="77500" lnSpcReduction="20000"/>
          </a:bodyPr>
          <a:lstStyle/>
          <a:p>
            <a:r>
              <a:rPr lang="en-US" dirty="0" smtClean="0"/>
              <a:t>In the previous example the </a:t>
            </a:r>
            <a:r>
              <a:rPr lang="en-US" dirty="0" err="1" smtClean="0"/>
              <a:t>CategoryID</a:t>
            </a:r>
            <a:r>
              <a:rPr lang="en-US" dirty="0" smtClean="0"/>
              <a:t> on Categories is the primary key, but it also exists on the Products table as a </a:t>
            </a:r>
            <a:r>
              <a:rPr lang="en-US" i="1" dirty="0" smtClean="0"/>
              <a:t>Foreign Key</a:t>
            </a:r>
            <a:endParaRPr lang="en-US" dirty="0" smtClean="0"/>
          </a:p>
          <a:p>
            <a:pPr lvl="1"/>
            <a:r>
              <a:rPr lang="en-US" dirty="0" smtClean="0"/>
              <a:t>SQL Server will not allow a Product record to contain a </a:t>
            </a:r>
            <a:r>
              <a:rPr lang="en-US" dirty="0" err="1" smtClean="0"/>
              <a:t>CategoryID</a:t>
            </a:r>
            <a:r>
              <a:rPr lang="en-US" dirty="0" smtClean="0"/>
              <a:t> that does not exist in the Categories table.  This is called </a:t>
            </a:r>
            <a:r>
              <a:rPr lang="en-US" i="1" dirty="0" smtClean="0"/>
              <a:t>Referential Integrity</a:t>
            </a:r>
            <a:r>
              <a:rPr lang="en-US" dirty="0" smtClean="0"/>
              <a:t>, and it prevents invalid data from getting into the table.</a:t>
            </a:r>
          </a:p>
          <a:p>
            <a:pPr lvl="1"/>
            <a:r>
              <a:rPr lang="en-US" dirty="0" smtClean="0"/>
              <a:t>If a foreign key is not null, it must be provided and match.  If it is null, it is allowed to be empty, but if it has a value it must have a matching key.</a:t>
            </a:r>
          </a:p>
          <a:p>
            <a:r>
              <a:rPr lang="en-US" dirty="0" smtClean="0"/>
              <a:t>We don’t have to join on foreign keys, we can join on any condition, but a good data model you typically will (and the DBA will optimize the lookups for these matches)</a:t>
            </a:r>
            <a:endParaRPr lang="en-US" dirty="0"/>
          </a:p>
        </p:txBody>
      </p:sp>
    </p:spTree>
    <p:extLst>
      <p:ext uri="{BB962C8B-B14F-4D97-AF65-F5344CB8AC3E}">
        <p14:creationId xmlns:p14="http://schemas.microsoft.com/office/powerpoint/2010/main" val="3733513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About Inner Joins</a:t>
            </a:r>
            <a:endParaRPr lang="en-US" dirty="0"/>
          </a:p>
        </p:txBody>
      </p:sp>
      <p:sp>
        <p:nvSpPr>
          <p:cNvPr id="3" name="Content Placeholder 2"/>
          <p:cNvSpPr>
            <a:spLocks noGrp="1"/>
          </p:cNvSpPr>
          <p:nvPr>
            <p:ph idx="1"/>
          </p:nvPr>
        </p:nvSpPr>
        <p:spPr/>
        <p:txBody>
          <a:bodyPr/>
          <a:lstStyle/>
          <a:p>
            <a:pPr marL="0" indent="0">
              <a:buNone/>
            </a:pPr>
            <a:r>
              <a:rPr lang="en-US" dirty="0" smtClean="0"/>
              <a:t>Keep in mind that if the join column is null in the adjoining table the record will not be displayed in the result set!  They must be an exact match!</a:t>
            </a:r>
            <a:endParaRPr lang="en-US" dirty="0"/>
          </a:p>
        </p:txBody>
      </p:sp>
    </p:spTree>
    <p:extLst>
      <p:ext uri="{BB962C8B-B14F-4D97-AF65-F5344CB8AC3E}">
        <p14:creationId xmlns:p14="http://schemas.microsoft.com/office/powerpoint/2010/main" val="2710582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join almost (256) as many tables as we like</a:t>
            </a:r>
            <a:endParaRPr lang="en-US" dirty="0"/>
          </a:p>
        </p:txBody>
      </p:sp>
      <p:pic>
        <p:nvPicPr>
          <p:cNvPr id="4" name="Picture 3"/>
          <p:cNvPicPr>
            <a:picLocks noChangeAspect="1"/>
          </p:cNvPicPr>
          <p:nvPr/>
        </p:nvPicPr>
        <p:blipFill>
          <a:blip r:embed="rId2"/>
          <a:stretch>
            <a:fillRect/>
          </a:stretch>
        </p:blipFill>
        <p:spPr>
          <a:xfrm>
            <a:off x="1524000" y="1905000"/>
            <a:ext cx="6305550" cy="1790700"/>
          </a:xfrm>
          <a:prstGeom prst="rect">
            <a:avLst/>
          </a:prstGeom>
        </p:spPr>
      </p:pic>
      <p:pic>
        <p:nvPicPr>
          <p:cNvPr id="5" name="Picture 4"/>
          <p:cNvPicPr>
            <a:picLocks noChangeAspect="1"/>
          </p:cNvPicPr>
          <p:nvPr/>
        </p:nvPicPr>
        <p:blipFill>
          <a:blip r:embed="rId3"/>
          <a:stretch>
            <a:fillRect/>
          </a:stretch>
        </p:blipFill>
        <p:spPr>
          <a:xfrm>
            <a:off x="1496568" y="3886200"/>
            <a:ext cx="6275832" cy="2016758"/>
          </a:xfrm>
          <a:prstGeom prst="rect">
            <a:avLst/>
          </a:prstGeom>
        </p:spPr>
      </p:pic>
    </p:spTree>
    <p:extLst>
      <p:ext uri="{BB962C8B-B14F-4D97-AF65-F5344CB8AC3E}">
        <p14:creationId xmlns:p14="http://schemas.microsoft.com/office/powerpoint/2010/main" val="514673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Content Placeholder 2"/>
          <p:cNvSpPr>
            <a:spLocks noGrp="1"/>
          </p:cNvSpPr>
          <p:nvPr>
            <p:ph idx="1"/>
          </p:nvPr>
        </p:nvSpPr>
        <p:spPr/>
        <p:txBody>
          <a:bodyPr/>
          <a:lstStyle/>
          <a:p>
            <a:r>
              <a:rPr lang="en-US" dirty="0" smtClean="0"/>
              <a:t>Get a list of each employee and their territories</a:t>
            </a:r>
          </a:p>
          <a:p>
            <a:r>
              <a:rPr lang="en-US" dirty="0" smtClean="0"/>
              <a:t>Get the Customer Name, Order Date, and each order detail’s Product name for USA customers only.</a:t>
            </a:r>
          </a:p>
          <a:p>
            <a:r>
              <a:rPr lang="en-US" dirty="0" smtClean="0"/>
              <a:t>Get all the order information where Chai was sold.</a:t>
            </a:r>
            <a:endParaRPr lang="en-US" dirty="0"/>
          </a:p>
        </p:txBody>
      </p:sp>
    </p:spTree>
    <p:extLst>
      <p:ext uri="{BB962C8B-B14F-4D97-AF65-F5344CB8AC3E}">
        <p14:creationId xmlns:p14="http://schemas.microsoft.com/office/powerpoint/2010/main" val="1296914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JOINS</a:t>
            </a:r>
            <a:endParaRPr lang="en-US" dirty="0"/>
          </a:p>
        </p:txBody>
      </p:sp>
      <p:sp>
        <p:nvSpPr>
          <p:cNvPr id="4" name="Text Placeholder 3"/>
          <p:cNvSpPr>
            <a:spLocks noGrp="1"/>
          </p:cNvSpPr>
          <p:nvPr>
            <p:ph type="body" sz="half" idx="2"/>
          </p:nvPr>
        </p:nvSpPr>
        <p:spPr/>
        <p:txBody>
          <a:bodyPr/>
          <a:lstStyle/>
          <a:p>
            <a:r>
              <a:rPr lang="en-US" dirty="0"/>
              <a:t>Whereas an inner join matches on exact matches, a left join contains all records from the left table and only matching records in the right table</a:t>
            </a:r>
            <a:r>
              <a:rPr lang="en-US" dirty="0" smtClean="0"/>
              <a:t>.</a:t>
            </a:r>
          </a:p>
          <a:p>
            <a:endParaRPr lang="en-US" dirty="0"/>
          </a:p>
          <a:p>
            <a:r>
              <a:rPr lang="en-US" dirty="0"/>
              <a:t>Say for instance an internet order has no </a:t>
            </a:r>
            <a:r>
              <a:rPr lang="en-US" dirty="0" err="1"/>
              <a:t>EmployeeID</a:t>
            </a:r>
            <a:r>
              <a:rPr lang="en-US" dirty="0"/>
              <a:t> assigned to it</a:t>
            </a:r>
          </a:p>
          <a:p>
            <a:endParaRPr lang="en-US" dirty="0" smtClean="0"/>
          </a:p>
          <a:p>
            <a:r>
              <a:rPr lang="en-US" dirty="0" smtClean="0"/>
              <a:t>If we inner join orders to employee, the internet records will be excluded because there is no match.</a:t>
            </a:r>
          </a:p>
          <a:p>
            <a:endParaRPr lang="en-US" dirty="0"/>
          </a:p>
          <a:p>
            <a:r>
              <a:rPr lang="en-US" dirty="0" smtClean="0"/>
              <a:t>If we left join from orders we would get all of the orders regardless of having an employee attached.</a:t>
            </a:r>
          </a:p>
          <a:p>
            <a:endParaRPr lang="en-US" dirty="0"/>
          </a:p>
          <a:p>
            <a:r>
              <a:rPr lang="en-US" dirty="0" smtClean="0"/>
              <a:t>Right joins are the same as left joins, except reversed.</a:t>
            </a:r>
            <a:endParaRPr lang="en-US" dirty="0"/>
          </a:p>
        </p:txBody>
      </p:sp>
      <p:pic>
        <p:nvPicPr>
          <p:cNvPr id="6" name="Picture 5"/>
          <p:cNvPicPr>
            <a:picLocks noChangeAspect="1"/>
          </p:cNvPicPr>
          <p:nvPr/>
        </p:nvPicPr>
        <p:blipFill>
          <a:blip r:embed="rId2"/>
          <a:stretch>
            <a:fillRect/>
          </a:stretch>
        </p:blipFill>
        <p:spPr>
          <a:xfrm>
            <a:off x="3962400" y="381000"/>
            <a:ext cx="4800600" cy="1171575"/>
          </a:xfrm>
          <a:prstGeom prst="rect">
            <a:avLst/>
          </a:prstGeom>
        </p:spPr>
      </p:pic>
      <p:pic>
        <p:nvPicPr>
          <p:cNvPr id="7" name="Picture 6"/>
          <p:cNvPicPr>
            <a:picLocks noChangeAspect="1"/>
          </p:cNvPicPr>
          <p:nvPr/>
        </p:nvPicPr>
        <p:blipFill>
          <a:blip r:embed="rId3"/>
          <a:stretch>
            <a:fillRect/>
          </a:stretch>
        </p:blipFill>
        <p:spPr>
          <a:xfrm>
            <a:off x="3962400" y="1676400"/>
            <a:ext cx="4686393" cy="1463525"/>
          </a:xfrm>
          <a:prstGeom prst="rect">
            <a:avLst/>
          </a:prstGeom>
        </p:spPr>
      </p:pic>
      <p:pic>
        <p:nvPicPr>
          <p:cNvPr id="9" name="Picture 8"/>
          <p:cNvPicPr>
            <a:picLocks noChangeAspect="1"/>
          </p:cNvPicPr>
          <p:nvPr/>
        </p:nvPicPr>
        <p:blipFill>
          <a:blip r:embed="rId4"/>
          <a:stretch>
            <a:fillRect/>
          </a:stretch>
        </p:blipFill>
        <p:spPr>
          <a:xfrm>
            <a:off x="3995928" y="4724400"/>
            <a:ext cx="4652865" cy="1219200"/>
          </a:xfrm>
          <a:prstGeom prst="rect">
            <a:avLst/>
          </a:prstGeom>
        </p:spPr>
      </p:pic>
      <p:pic>
        <p:nvPicPr>
          <p:cNvPr id="10" name="Picture 9"/>
          <p:cNvPicPr>
            <a:picLocks noChangeAspect="1"/>
          </p:cNvPicPr>
          <p:nvPr/>
        </p:nvPicPr>
        <p:blipFill>
          <a:blip r:embed="rId5"/>
          <a:stretch>
            <a:fillRect/>
          </a:stretch>
        </p:blipFill>
        <p:spPr>
          <a:xfrm>
            <a:off x="3941110" y="3365425"/>
            <a:ext cx="4762500" cy="1133475"/>
          </a:xfrm>
          <a:prstGeom prst="rect">
            <a:avLst/>
          </a:prstGeom>
        </p:spPr>
      </p:pic>
    </p:spTree>
    <p:extLst>
      <p:ext uri="{BB962C8B-B14F-4D97-AF65-F5344CB8AC3E}">
        <p14:creationId xmlns:p14="http://schemas.microsoft.com/office/powerpoint/2010/main" val="3424798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Relationships and Joins</a:t>
            </a:r>
            <a:endParaRPr lang="en-US" dirty="0"/>
          </a:p>
        </p:txBody>
      </p:sp>
      <p:sp>
        <p:nvSpPr>
          <p:cNvPr id="3" name="Subtitle 2"/>
          <p:cNvSpPr>
            <a:spLocks noGrp="1"/>
          </p:cNvSpPr>
          <p:nvPr>
            <p:ph type="subTitle" idx="1"/>
          </p:nvPr>
        </p:nvSpPr>
        <p:spPr/>
        <p:txBody>
          <a:bodyPr/>
          <a:lstStyle/>
          <a:p>
            <a:r>
              <a:rPr lang="en-US" dirty="0" smtClean="0"/>
              <a:t>Software Craftsmanship Guild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Full Outer Joins</a:t>
            </a:r>
            <a:endParaRPr lang="en-US" dirty="0"/>
          </a:p>
        </p:txBody>
      </p:sp>
      <p:sp>
        <p:nvSpPr>
          <p:cNvPr id="6" name="Content Placeholder 5"/>
          <p:cNvSpPr>
            <a:spLocks noGrp="1"/>
          </p:cNvSpPr>
          <p:nvPr>
            <p:ph idx="1"/>
          </p:nvPr>
        </p:nvSpPr>
        <p:spPr/>
        <p:txBody>
          <a:bodyPr/>
          <a:lstStyle/>
          <a:p>
            <a:r>
              <a:rPr lang="en-US" dirty="0" smtClean="0"/>
              <a:t>Full outer joins are the combination of left and right joins.  It is the equivalent of saying “give me all rows from both tables regardless of whether they match”</a:t>
            </a:r>
          </a:p>
          <a:p>
            <a:r>
              <a:rPr lang="en-US" dirty="0" smtClean="0"/>
              <a:t>Non matching records in either table will have nulls for the other table’s columns</a:t>
            </a:r>
          </a:p>
        </p:txBody>
      </p:sp>
    </p:spTree>
    <p:extLst>
      <p:ext uri="{BB962C8B-B14F-4D97-AF65-F5344CB8AC3E}">
        <p14:creationId xmlns:p14="http://schemas.microsoft.com/office/powerpoint/2010/main" val="411818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SWC Corp Employee Locations</a:t>
            </a:r>
            <a:endParaRPr lang="en-US" dirty="0"/>
          </a:p>
        </p:txBody>
      </p:sp>
      <p:sp>
        <p:nvSpPr>
          <p:cNvPr id="8" name="Content Placeholder 7"/>
          <p:cNvSpPr>
            <a:spLocks noGrp="1"/>
          </p:cNvSpPr>
          <p:nvPr>
            <p:ph idx="1"/>
          </p:nvPr>
        </p:nvSpPr>
        <p:spPr/>
        <p:txBody>
          <a:bodyPr/>
          <a:lstStyle/>
          <a:p>
            <a:pPr marL="0" indent="0" algn="ctr">
              <a:buNone/>
            </a:pPr>
            <a:r>
              <a:rPr lang="en-US" dirty="0"/>
              <a:t>Run the following queries to see the difference between left, right, and full outer </a:t>
            </a:r>
            <a:r>
              <a:rPr lang="en-US" dirty="0" smtClean="0"/>
              <a:t>joins</a:t>
            </a:r>
            <a:endParaRPr lang="en-US" dirty="0"/>
          </a:p>
          <a:p>
            <a:endParaRPr lang="en-US" dirty="0"/>
          </a:p>
        </p:txBody>
      </p:sp>
      <p:pic>
        <p:nvPicPr>
          <p:cNvPr id="7" name="Picture 6"/>
          <p:cNvPicPr>
            <a:picLocks noChangeAspect="1"/>
          </p:cNvPicPr>
          <p:nvPr/>
        </p:nvPicPr>
        <p:blipFill>
          <a:blip r:embed="rId2"/>
          <a:stretch>
            <a:fillRect/>
          </a:stretch>
        </p:blipFill>
        <p:spPr>
          <a:xfrm>
            <a:off x="2286000" y="2743200"/>
            <a:ext cx="4610100" cy="3120683"/>
          </a:xfrm>
          <a:prstGeom prst="rect">
            <a:avLst/>
          </a:prstGeom>
        </p:spPr>
      </p:pic>
    </p:spTree>
    <p:extLst>
      <p:ext uri="{BB962C8B-B14F-4D97-AF65-F5344CB8AC3E}">
        <p14:creationId xmlns:p14="http://schemas.microsoft.com/office/powerpoint/2010/main" val="514335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on Nulls</a:t>
            </a:r>
            <a:endParaRPr lang="en-US" dirty="0"/>
          </a:p>
        </p:txBody>
      </p:sp>
      <p:sp>
        <p:nvSpPr>
          <p:cNvPr id="3" name="Content Placeholder 2"/>
          <p:cNvSpPr>
            <a:spLocks noGrp="1"/>
          </p:cNvSpPr>
          <p:nvPr>
            <p:ph idx="1"/>
          </p:nvPr>
        </p:nvSpPr>
        <p:spPr>
          <a:xfrm>
            <a:off x="457198" y="1219200"/>
            <a:ext cx="8229600" cy="1219200"/>
          </a:xfrm>
        </p:spPr>
        <p:txBody>
          <a:bodyPr>
            <a:normAutofit/>
          </a:bodyPr>
          <a:lstStyle/>
          <a:p>
            <a:pPr marL="0" indent="0">
              <a:buNone/>
            </a:pPr>
            <a:r>
              <a:rPr lang="en-US" sz="2400" dirty="0" smtClean="0"/>
              <a:t>(</a:t>
            </a:r>
            <a:r>
              <a:rPr lang="en-US" sz="2400" dirty="0" err="1" smtClean="0"/>
              <a:t>northwind</a:t>
            </a:r>
            <a:r>
              <a:rPr lang="en-US" sz="2400" smtClean="0"/>
              <a:t>) To </a:t>
            </a:r>
            <a:r>
              <a:rPr lang="en-US" sz="2400" dirty="0" smtClean="0"/>
              <a:t>filter on nulls simply use the IS NULL or IS NOT NULL predicate:</a:t>
            </a:r>
            <a:endParaRPr lang="en-US" sz="2400" dirty="0"/>
          </a:p>
        </p:txBody>
      </p:sp>
      <p:pic>
        <p:nvPicPr>
          <p:cNvPr id="4" name="Picture 3"/>
          <p:cNvPicPr>
            <a:picLocks noChangeAspect="1"/>
          </p:cNvPicPr>
          <p:nvPr/>
        </p:nvPicPr>
        <p:blipFill>
          <a:blip r:embed="rId2"/>
          <a:stretch>
            <a:fillRect/>
          </a:stretch>
        </p:blipFill>
        <p:spPr>
          <a:xfrm>
            <a:off x="2041206" y="2057400"/>
            <a:ext cx="5000625" cy="1447800"/>
          </a:xfrm>
          <a:prstGeom prst="rect">
            <a:avLst/>
          </a:prstGeom>
        </p:spPr>
      </p:pic>
      <p:pic>
        <p:nvPicPr>
          <p:cNvPr id="5" name="Picture 4"/>
          <p:cNvPicPr>
            <a:picLocks noChangeAspect="1"/>
          </p:cNvPicPr>
          <p:nvPr/>
        </p:nvPicPr>
        <p:blipFill>
          <a:blip r:embed="rId3"/>
          <a:stretch>
            <a:fillRect/>
          </a:stretch>
        </p:blipFill>
        <p:spPr>
          <a:xfrm>
            <a:off x="2041206" y="3581400"/>
            <a:ext cx="5000625" cy="2373892"/>
          </a:xfrm>
          <a:prstGeom prst="rect">
            <a:avLst/>
          </a:prstGeom>
        </p:spPr>
      </p:pic>
    </p:spTree>
    <p:extLst>
      <p:ext uri="{BB962C8B-B14F-4D97-AF65-F5344CB8AC3E}">
        <p14:creationId xmlns:p14="http://schemas.microsoft.com/office/powerpoint/2010/main" val="2001954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t>
            </a:r>
            <a:endParaRPr lang="en-US" dirty="0"/>
          </a:p>
        </p:txBody>
      </p:sp>
      <p:sp>
        <p:nvSpPr>
          <p:cNvPr id="3" name="Content Placeholder 2"/>
          <p:cNvSpPr>
            <a:spLocks noGrp="1"/>
          </p:cNvSpPr>
          <p:nvPr>
            <p:ph idx="1"/>
          </p:nvPr>
        </p:nvSpPr>
        <p:spPr/>
        <p:txBody>
          <a:bodyPr/>
          <a:lstStyle/>
          <a:p>
            <a:r>
              <a:rPr lang="en-US" dirty="0" smtClean="0"/>
              <a:t>Next up- Query Writing Strategies!</a:t>
            </a:r>
            <a:endParaRPr lang="en-US" dirty="0"/>
          </a:p>
        </p:txBody>
      </p:sp>
    </p:spTree>
    <p:extLst>
      <p:ext uri="{BB962C8B-B14F-4D97-AF65-F5344CB8AC3E}">
        <p14:creationId xmlns:p14="http://schemas.microsoft.com/office/powerpoint/2010/main" val="443979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Goals</a:t>
            </a:r>
            <a:endParaRPr lang="en-US" dirty="0"/>
          </a:p>
        </p:txBody>
      </p:sp>
      <p:sp>
        <p:nvSpPr>
          <p:cNvPr id="3" name="Content Placeholder 2"/>
          <p:cNvSpPr>
            <a:spLocks noGrp="1"/>
          </p:cNvSpPr>
          <p:nvPr>
            <p:ph idx="1"/>
          </p:nvPr>
        </p:nvSpPr>
        <p:spPr/>
        <p:txBody>
          <a:bodyPr/>
          <a:lstStyle/>
          <a:p>
            <a:r>
              <a:rPr lang="en-US" dirty="0" smtClean="0"/>
              <a:t>Learn how relational databases eliminate duplicate data</a:t>
            </a:r>
          </a:p>
          <a:p>
            <a:r>
              <a:rPr lang="en-US" dirty="0" smtClean="0"/>
              <a:t>Learn how to walk across table relations to get data from multiple tables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Relationships?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several goals in mind when we create relationships in databases</a:t>
            </a:r>
          </a:p>
          <a:p>
            <a:pPr marL="914400" lvl="1" indent="-514350">
              <a:buFont typeface="+mj-lt"/>
              <a:buAutoNum type="arabicPeriod"/>
            </a:pPr>
            <a:r>
              <a:rPr lang="en-US" dirty="0" smtClean="0"/>
              <a:t>To save memory by not replicating the same data repeatedly in a table</a:t>
            </a:r>
          </a:p>
          <a:p>
            <a:pPr marL="914400" lvl="1" indent="-514350">
              <a:buFont typeface="+mj-lt"/>
              <a:buAutoNum type="arabicPeriod"/>
            </a:pPr>
            <a:r>
              <a:rPr lang="en-US" dirty="0" smtClean="0"/>
              <a:t>To simplify updating relational data</a:t>
            </a:r>
          </a:p>
          <a:p>
            <a:pPr marL="914400" lvl="1" indent="-514350">
              <a:buFont typeface="+mj-lt"/>
              <a:buAutoNum type="arabicPeriod"/>
            </a:pPr>
            <a:r>
              <a:rPr lang="en-US" dirty="0" smtClean="0"/>
              <a:t>To simply enforcing </a:t>
            </a:r>
            <a:r>
              <a:rPr lang="en-US" i="1" dirty="0" smtClean="0"/>
              <a:t>constraints</a:t>
            </a:r>
            <a:r>
              <a:rPr lang="en-US" dirty="0" smtClean="0"/>
              <a:t> on the data</a:t>
            </a:r>
          </a:p>
          <a:p>
            <a:r>
              <a:rPr lang="en-US" dirty="0" smtClean="0"/>
              <a:t>The process by which we eliminate duplicate data into separate tables is called </a:t>
            </a:r>
            <a:r>
              <a:rPr lang="en-US" i="1" dirty="0" smtClean="0"/>
              <a:t>normalization</a:t>
            </a:r>
            <a:endParaRPr lang="en-US" dirty="0" smtClean="0"/>
          </a:p>
          <a:p>
            <a:pPr lvl="1"/>
            <a:r>
              <a:rPr lang="en-US" dirty="0" smtClean="0"/>
              <a:t>There are 5 normal forms, but most databases stop at the 3</a:t>
            </a:r>
            <a:r>
              <a:rPr lang="en-US" baseline="30000" dirty="0" smtClean="0"/>
              <a:t>rd</a:t>
            </a:r>
            <a:r>
              <a:rPr lang="en-US" dirty="0" smtClean="0"/>
              <a:t> normal form</a:t>
            </a:r>
            <a:endParaRPr lang="en-US" dirty="0"/>
          </a:p>
        </p:txBody>
      </p:sp>
    </p:spTree>
    <p:extLst>
      <p:ext uri="{BB962C8B-B14F-4D97-AF65-F5344CB8AC3E}">
        <p14:creationId xmlns:p14="http://schemas.microsoft.com/office/powerpoint/2010/main" val="3925302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Normal Form</a:t>
            </a:r>
            <a:endParaRPr lang="en-US" dirty="0"/>
          </a:p>
        </p:txBody>
      </p:sp>
      <p:sp>
        <p:nvSpPr>
          <p:cNvPr id="3" name="Content Placeholder 2"/>
          <p:cNvSpPr>
            <a:spLocks noGrp="1"/>
          </p:cNvSpPr>
          <p:nvPr>
            <p:ph idx="1"/>
          </p:nvPr>
        </p:nvSpPr>
        <p:spPr/>
        <p:txBody>
          <a:bodyPr/>
          <a:lstStyle/>
          <a:p>
            <a:r>
              <a:rPr lang="en-US" dirty="0" smtClean="0"/>
              <a:t>To be in the 1</a:t>
            </a:r>
            <a:r>
              <a:rPr lang="en-US" baseline="30000" dirty="0" smtClean="0"/>
              <a:t>st</a:t>
            </a:r>
            <a:r>
              <a:rPr lang="en-US" dirty="0" smtClean="0"/>
              <a:t> Normal Form:</a:t>
            </a:r>
          </a:p>
          <a:p>
            <a:pPr lvl="1"/>
            <a:r>
              <a:rPr lang="en-US" dirty="0" smtClean="0"/>
              <a:t>Each table must have a </a:t>
            </a:r>
            <a:r>
              <a:rPr lang="en-US" i="1" dirty="0" smtClean="0"/>
              <a:t>Primary Key</a:t>
            </a:r>
            <a:r>
              <a:rPr lang="en-US" dirty="0" smtClean="0"/>
              <a:t> that uniquely identifies a record.</a:t>
            </a:r>
          </a:p>
          <a:p>
            <a:pPr lvl="1"/>
            <a:r>
              <a:rPr lang="en-US" dirty="0" smtClean="0"/>
              <a:t>The values in each column must be atomic (no multi-value attributes)</a:t>
            </a:r>
          </a:p>
          <a:p>
            <a:pPr lvl="1"/>
            <a:r>
              <a:rPr lang="en-US" dirty="0" smtClean="0"/>
              <a:t>There are no repeating groups: Two columns don’t store similar information in the same table</a:t>
            </a:r>
            <a:endParaRPr lang="en-US" dirty="0"/>
          </a:p>
        </p:txBody>
      </p:sp>
    </p:spTree>
    <p:extLst>
      <p:ext uri="{BB962C8B-B14F-4D97-AF65-F5344CB8AC3E}">
        <p14:creationId xmlns:p14="http://schemas.microsoft.com/office/powerpoint/2010/main" val="1941953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Going to 1</a:t>
            </a:r>
            <a:r>
              <a:rPr lang="en-US" baseline="30000" dirty="0" smtClean="0"/>
              <a:t>st</a:t>
            </a:r>
            <a:r>
              <a:rPr lang="en-US" dirty="0" smtClean="0"/>
              <a:t> Normal Form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1196999"/>
              </p:ext>
            </p:extLst>
          </p:nvPr>
        </p:nvGraphicFramePr>
        <p:xfrm>
          <a:off x="1905000" y="4267200"/>
          <a:ext cx="5334000" cy="1112520"/>
        </p:xfrm>
        <a:graphic>
          <a:graphicData uri="http://schemas.openxmlformats.org/drawingml/2006/table">
            <a:tbl>
              <a:tblPr firstRow="1" bandRow="1">
                <a:tableStyleId>{21E4AEA4-8DFA-4A89-87EB-49C32662AFE0}</a:tableStyleId>
              </a:tblPr>
              <a:tblGrid>
                <a:gridCol w="1778000"/>
                <a:gridCol w="1778000"/>
                <a:gridCol w="1778000"/>
              </a:tblGrid>
              <a:tr h="370840">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Telephone</a:t>
                      </a:r>
                      <a:endParaRPr lang="en-US" dirty="0"/>
                    </a:p>
                  </a:txBody>
                  <a:tcPr/>
                </a:tc>
              </a:tr>
              <a:tr h="370840">
                <a:tc>
                  <a:txBody>
                    <a:bodyPr/>
                    <a:lstStyle/>
                    <a:p>
                      <a:r>
                        <a:rPr lang="en-US" dirty="0" smtClean="0"/>
                        <a:t>Eric</a:t>
                      </a:r>
                      <a:endParaRPr lang="en-US" dirty="0"/>
                    </a:p>
                  </a:txBody>
                  <a:tcPr/>
                </a:tc>
                <a:tc>
                  <a:txBody>
                    <a:bodyPr/>
                    <a:lstStyle/>
                    <a:p>
                      <a:r>
                        <a:rPr lang="en-US" dirty="0" smtClean="0"/>
                        <a:t>Wise</a:t>
                      </a:r>
                      <a:endParaRPr lang="en-US" dirty="0"/>
                    </a:p>
                  </a:txBody>
                  <a:tcPr/>
                </a:tc>
                <a:tc>
                  <a:txBody>
                    <a:bodyPr/>
                    <a:lstStyle/>
                    <a:p>
                      <a:r>
                        <a:rPr lang="en-US" dirty="0" smtClean="0"/>
                        <a:t>555-1234</a:t>
                      </a:r>
                      <a:endParaRPr lang="en-US" dirty="0"/>
                    </a:p>
                  </a:txBody>
                  <a:tcPr/>
                </a:tc>
              </a:tr>
              <a:tr h="370840">
                <a:tc>
                  <a:txBody>
                    <a:bodyPr/>
                    <a:lstStyle/>
                    <a:p>
                      <a:r>
                        <a:rPr lang="en-US" dirty="0" smtClean="0"/>
                        <a:t>Jenny</a:t>
                      </a:r>
                      <a:endParaRPr lang="en-US" dirty="0"/>
                    </a:p>
                  </a:txBody>
                  <a:tcPr/>
                </a:tc>
                <a:tc>
                  <a:txBody>
                    <a:bodyPr/>
                    <a:lstStyle/>
                    <a:p>
                      <a:r>
                        <a:rPr lang="en-US" dirty="0" err="1" smtClean="0"/>
                        <a:t>GotYourNumber</a:t>
                      </a:r>
                      <a:endParaRPr lang="en-US" dirty="0"/>
                    </a:p>
                  </a:txBody>
                  <a:tcPr/>
                </a:tc>
                <a:tc>
                  <a:txBody>
                    <a:bodyPr/>
                    <a:lstStyle/>
                    <a:p>
                      <a:r>
                        <a:rPr lang="en-US" dirty="0" smtClean="0"/>
                        <a:t>867-5309</a:t>
                      </a:r>
                      <a:endParaRPr lang="en-US" dirty="0"/>
                    </a:p>
                  </a:txBody>
                  <a:tcPr/>
                </a:tc>
              </a:tr>
            </a:tbl>
          </a:graphicData>
        </a:graphic>
      </p:graphicFrame>
      <p:sp>
        <p:nvSpPr>
          <p:cNvPr id="5" name="Content Placeholder 2"/>
          <p:cNvSpPr txBox="1">
            <a:spLocks/>
          </p:cNvSpPr>
          <p:nvPr/>
        </p:nvSpPr>
        <p:spPr>
          <a:xfrm>
            <a:off x="457200" y="1600200"/>
            <a:ext cx="8229600" cy="243839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Take for example the table below:</a:t>
            </a:r>
          </a:p>
          <a:p>
            <a:r>
              <a:rPr lang="en-US" dirty="0" smtClean="0"/>
              <a:t>What if two people share the same name?</a:t>
            </a:r>
          </a:p>
          <a:p>
            <a:pPr lvl="1"/>
            <a:r>
              <a:rPr lang="en-US" dirty="0" smtClean="0"/>
              <a:t>How would we uniquely identify them?</a:t>
            </a:r>
          </a:p>
          <a:p>
            <a:r>
              <a:rPr lang="en-US" dirty="0" smtClean="0"/>
              <a:t>Since there is no primary key, this is referred to as a heap</a:t>
            </a:r>
            <a:endParaRPr lang="en-US" dirty="0"/>
          </a:p>
        </p:txBody>
      </p:sp>
    </p:spTree>
    <p:extLst>
      <p:ext uri="{BB962C8B-B14F-4D97-AF65-F5344CB8AC3E}">
        <p14:creationId xmlns:p14="http://schemas.microsoft.com/office/powerpoint/2010/main" val="1716912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Primary Key Must be Unique</a:t>
            </a:r>
            <a:endParaRPr lang="en-US" dirty="0"/>
          </a:p>
        </p:txBody>
      </p:sp>
      <p:sp>
        <p:nvSpPr>
          <p:cNvPr id="3" name="Content Placeholder 2"/>
          <p:cNvSpPr>
            <a:spLocks noGrp="1"/>
          </p:cNvSpPr>
          <p:nvPr>
            <p:ph idx="1"/>
          </p:nvPr>
        </p:nvSpPr>
        <p:spPr>
          <a:xfrm>
            <a:off x="457200" y="1600201"/>
            <a:ext cx="8229600" cy="2057400"/>
          </a:xfrm>
        </p:spPr>
        <p:txBody>
          <a:bodyPr>
            <a:normAutofit fontScale="92500" lnSpcReduction="20000"/>
          </a:bodyPr>
          <a:lstStyle/>
          <a:p>
            <a:r>
              <a:rPr lang="en-US" dirty="0" smtClean="0"/>
              <a:t>Most of the time, we use an auto-number or a GUID (globally unique identifier) to create a </a:t>
            </a:r>
            <a:r>
              <a:rPr lang="en-US" i="1" dirty="0" smtClean="0"/>
              <a:t>surrogate key</a:t>
            </a:r>
            <a:r>
              <a:rPr lang="en-US" dirty="0" smtClean="0"/>
              <a:t> (a key not based on the entity’s data).  The database can generate and manage these when we create rows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643019984"/>
              </p:ext>
            </p:extLst>
          </p:nvPr>
        </p:nvGraphicFramePr>
        <p:xfrm>
          <a:off x="914400" y="3886200"/>
          <a:ext cx="7315200" cy="1097280"/>
        </p:xfrm>
        <a:graphic>
          <a:graphicData uri="http://schemas.openxmlformats.org/drawingml/2006/table">
            <a:tbl>
              <a:tblPr firstRow="1" bandRow="1">
                <a:tableStyleId>{21E4AEA4-8DFA-4A89-87EB-49C32662AFE0}</a:tableStyleId>
              </a:tblPr>
              <a:tblGrid>
                <a:gridCol w="1181243"/>
                <a:gridCol w="1181243"/>
                <a:gridCol w="2061315"/>
                <a:gridCol w="2891399"/>
              </a:tblGrid>
              <a:tr h="365760">
                <a:tc>
                  <a:txBody>
                    <a:bodyPr/>
                    <a:lstStyle/>
                    <a:p>
                      <a:r>
                        <a:rPr lang="en-US" dirty="0" err="1" smtClean="0"/>
                        <a:t>PersonID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Telephone</a:t>
                      </a:r>
                      <a:endParaRPr lang="en-US" dirty="0"/>
                    </a:p>
                  </a:txBody>
                  <a:tcPr/>
                </a:tc>
              </a:tr>
              <a:tr h="33528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Eric</a:t>
                      </a:r>
                      <a:endParaRPr lang="en-US" dirty="0"/>
                    </a:p>
                  </a:txBody>
                  <a:tcPr/>
                </a:tc>
                <a:tc>
                  <a:txBody>
                    <a:bodyPr/>
                    <a:lstStyle/>
                    <a:p>
                      <a:r>
                        <a:rPr lang="en-US" dirty="0" smtClean="0"/>
                        <a:t>Wise</a:t>
                      </a:r>
                      <a:endParaRPr lang="en-US" dirty="0"/>
                    </a:p>
                  </a:txBody>
                  <a:tcPr/>
                </a:tc>
                <a:tc>
                  <a:txBody>
                    <a:bodyPr/>
                    <a:lstStyle/>
                    <a:p>
                      <a:r>
                        <a:rPr lang="en-US" dirty="0" smtClean="0"/>
                        <a:t>555-1234</a:t>
                      </a:r>
                      <a:endParaRPr lang="en-US" dirty="0"/>
                    </a:p>
                  </a:txBody>
                  <a:tcPr/>
                </a:tc>
              </a:tr>
              <a:tr h="28955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Jenny</a:t>
                      </a:r>
                      <a:endParaRPr lang="en-US" dirty="0"/>
                    </a:p>
                  </a:txBody>
                  <a:tcPr/>
                </a:tc>
                <a:tc>
                  <a:txBody>
                    <a:bodyPr/>
                    <a:lstStyle/>
                    <a:p>
                      <a:r>
                        <a:rPr lang="en-US" dirty="0" err="1" smtClean="0"/>
                        <a:t>GotYourNumber</a:t>
                      </a:r>
                      <a:endParaRPr lang="en-US" dirty="0"/>
                    </a:p>
                  </a:txBody>
                  <a:tcPr/>
                </a:tc>
                <a:tc>
                  <a:txBody>
                    <a:bodyPr/>
                    <a:lstStyle/>
                    <a:p>
                      <a:r>
                        <a:rPr lang="en-US" dirty="0" smtClean="0"/>
                        <a:t>867-5309</a:t>
                      </a:r>
                      <a:endParaRPr lang="en-US" dirty="0"/>
                    </a:p>
                  </a:txBody>
                  <a:tcPr/>
                </a:tc>
              </a:tr>
            </a:tbl>
          </a:graphicData>
        </a:graphic>
      </p:graphicFrame>
    </p:spTree>
    <p:extLst>
      <p:ext uri="{BB962C8B-B14F-4D97-AF65-F5344CB8AC3E}">
        <p14:creationId xmlns:p14="http://schemas.microsoft.com/office/powerpoint/2010/main" val="741366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what if we need to store more than one phone number?</a:t>
            </a:r>
            <a:endParaRPr lang="en-US" dirty="0"/>
          </a:p>
        </p:txBody>
      </p:sp>
      <p:sp>
        <p:nvSpPr>
          <p:cNvPr id="3" name="Content Placeholder 2"/>
          <p:cNvSpPr>
            <a:spLocks noGrp="1"/>
          </p:cNvSpPr>
          <p:nvPr>
            <p:ph idx="1"/>
          </p:nvPr>
        </p:nvSpPr>
        <p:spPr>
          <a:xfrm>
            <a:off x="457200" y="1600200"/>
            <a:ext cx="8229600" cy="1828799"/>
          </a:xfrm>
        </p:spPr>
        <p:txBody>
          <a:bodyPr>
            <a:normAutofit fontScale="92500" lnSpcReduction="10000"/>
          </a:bodyPr>
          <a:lstStyle/>
          <a:p>
            <a:r>
              <a:rPr lang="en-US" dirty="0" smtClean="0"/>
              <a:t>Oftentimes requirements dictate that we store more than one phone number or keep a history of phone numbers.  Inexperienced people want to do this: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218126601"/>
              </p:ext>
            </p:extLst>
          </p:nvPr>
        </p:nvGraphicFramePr>
        <p:xfrm>
          <a:off x="838200" y="3672840"/>
          <a:ext cx="7315201" cy="1143000"/>
        </p:xfrm>
        <a:graphic>
          <a:graphicData uri="http://schemas.openxmlformats.org/drawingml/2006/table">
            <a:tbl>
              <a:tblPr firstRow="1" bandRow="1">
                <a:tableStyleId>{21E4AEA4-8DFA-4A89-87EB-49C32662AFE0}</a:tableStyleId>
              </a:tblPr>
              <a:tblGrid>
                <a:gridCol w="1181243"/>
                <a:gridCol w="1181243"/>
                <a:gridCol w="2061315"/>
                <a:gridCol w="1445700"/>
                <a:gridCol w="1445700"/>
              </a:tblGrid>
              <a:tr h="365760">
                <a:tc>
                  <a:txBody>
                    <a:bodyPr/>
                    <a:lstStyle/>
                    <a:p>
                      <a:r>
                        <a:rPr lang="en-US" dirty="0" err="1" smtClean="0"/>
                        <a:t>PersonID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Home</a:t>
                      </a:r>
                      <a:endParaRPr lang="en-US" dirty="0"/>
                    </a:p>
                  </a:txBody>
                  <a:tcPr/>
                </a:tc>
                <a:tc>
                  <a:txBody>
                    <a:bodyPr/>
                    <a:lstStyle/>
                    <a:p>
                      <a:r>
                        <a:rPr lang="en-US" dirty="0" smtClean="0"/>
                        <a:t>Mobile</a:t>
                      </a:r>
                      <a:endParaRPr lang="en-US" dirty="0"/>
                    </a:p>
                  </a:txBody>
                  <a:tcPr/>
                </a:tc>
              </a:tr>
              <a:tr h="41148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Eric</a:t>
                      </a:r>
                      <a:endParaRPr lang="en-US" dirty="0"/>
                    </a:p>
                  </a:txBody>
                  <a:tcPr/>
                </a:tc>
                <a:tc>
                  <a:txBody>
                    <a:bodyPr/>
                    <a:lstStyle/>
                    <a:p>
                      <a:r>
                        <a:rPr lang="en-US" dirty="0" smtClean="0"/>
                        <a:t>Wise</a:t>
                      </a:r>
                      <a:endParaRPr lang="en-US" dirty="0"/>
                    </a:p>
                  </a:txBody>
                  <a:tcPr/>
                </a:tc>
                <a:tc>
                  <a:txBody>
                    <a:bodyPr/>
                    <a:lstStyle/>
                    <a:p>
                      <a:r>
                        <a:rPr lang="en-US" dirty="0" smtClean="0"/>
                        <a:t>555-1234</a:t>
                      </a:r>
                      <a:endParaRPr lang="en-US" dirty="0"/>
                    </a:p>
                  </a:txBody>
                  <a:tcPr/>
                </a:tc>
                <a:tc>
                  <a:txBody>
                    <a:bodyPr/>
                    <a:lstStyle/>
                    <a:p>
                      <a:r>
                        <a:rPr lang="en-US" dirty="0" smtClean="0"/>
                        <a:t>555-2345</a:t>
                      </a:r>
                      <a:endParaRPr lang="en-US" dirty="0"/>
                    </a:p>
                  </a:txBody>
                  <a:tcPr/>
                </a:tc>
              </a:tr>
              <a:tr h="36575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Jenny</a:t>
                      </a:r>
                      <a:endParaRPr lang="en-US" dirty="0"/>
                    </a:p>
                  </a:txBody>
                  <a:tcPr/>
                </a:tc>
                <a:tc>
                  <a:txBody>
                    <a:bodyPr/>
                    <a:lstStyle/>
                    <a:p>
                      <a:r>
                        <a:rPr lang="en-US" dirty="0" err="1" smtClean="0"/>
                        <a:t>GotYourNumber</a:t>
                      </a:r>
                      <a:endParaRPr lang="en-US" dirty="0"/>
                    </a:p>
                  </a:txBody>
                  <a:tcPr/>
                </a:tc>
                <a:tc>
                  <a:txBody>
                    <a:bodyPr/>
                    <a:lstStyle/>
                    <a:p>
                      <a:r>
                        <a:rPr lang="en-US" dirty="0" smtClean="0"/>
                        <a:t>867-5309</a:t>
                      </a:r>
                      <a:endParaRPr lang="en-US" dirty="0"/>
                    </a:p>
                  </a:txBody>
                  <a:tcPr/>
                </a:tc>
                <a:tc>
                  <a:txBody>
                    <a:bodyPr/>
                    <a:lstStyle/>
                    <a:p>
                      <a:r>
                        <a:rPr lang="en-US" dirty="0" smtClean="0"/>
                        <a:t>111-2222</a:t>
                      </a:r>
                      <a:endParaRPr lang="en-US" dirty="0"/>
                    </a:p>
                  </a:txBody>
                  <a:tcPr/>
                </a:tc>
              </a:tr>
            </a:tbl>
          </a:graphicData>
        </a:graphic>
      </p:graphicFrame>
    </p:spTree>
    <p:extLst>
      <p:ext uri="{BB962C8B-B14F-4D97-AF65-F5344CB8AC3E}">
        <p14:creationId xmlns:p14="http://schemas.microsoft.com/office/powerpoint/2010/main" val="1973338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normalization suggests we should move phone to another table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871296049"/>
              </p:ext>
            </p:extLst>
          </p:nvPr>
        </p:nvGraphicFramePr>
        <p:xfrm>
          <a:off x="2362200" y="1600200"/>
          <a:ext cx="3962400" cy="1005840"/>
        </p:xfrm>
        <a:graphic>
          <a:graphicData uri="http://schemas.openxmlformats.org/drawingml/2006/table">
            <a:tbl>
              <a:tblPr firstRow="1" bandRow="1">
                <a:tableStyleId>{21E4AEA4-8DFA-4A89-87EB-49C32662AFE0}</a:tableStyleId>
              </a:tblPr>
              <a:tblGrid>
                <a:gridCol w="1058040"/>
                <a:gridCol w="1058040"/>
                <a:gridCol w="1846320"/>
              </a:tblGrid>
              <a:tr h="304800">
                <a:tc>
                  <a:txBody>
                    <a:bodyPr/>
                    <a:lstStyle/>
                    <a:p>
                      <a:r>
                        <a:rPr lang="en-US" sz="1600" dirty="0" err="1" smtClean="0"/>
                        <a:t>PersonID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FirstName</a:t>
                      </a:r>
                      <a:endParaRPr lang="en-US" sz="1600" dirty="0"/>
                    </a:p>
                  </a:txBody>
                  <a:tcPr/>
                </a:tc>
                <a:tc>
                  <a:txBody>
                    <a:bodyPr/>
                    <a:lstStyle/>
                    <a:p>
                      <a:r>
                        <a:rPr lang="en-US" sz="1600" dirty="0" err="1" smtClean="0"/>
                        <a:t>LastName</a:t>
                      </a:r>
                      <a:endParaRPr lang="en-US" sz="1600" dirty="0"/>
                    </a:p>
                  </a:txBody>
                  <a:tcPr/>
                </a:tc>
              </a:tr>
              <a:tr h="335280">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Eric</a:t>
                      </a:r>
                      <a:endParaRPr lang="en-US" sz="1600" dirty="0"/>
                    </a:p>
                  </a:txBody>
                  <a:tcPr/>
                </a:tc>
                <a:tc>
                  <a:txBody>
                    <a:bodyPr/>
                    <a:lstStyle/>
                    <a:p>
                      <a:r>
                        <a:rPr lang="en-US" sz="1600" dirty="0" smtClean="0"/>
                        <a:t>Wise</a:t>
                      </a:r>
                      <a:endParaRPr lang="en-US" sz="1600" dirty="0"/>
                    </a:p>
                  </a:txBody>
                  <a:tcPr/>
                </a:tc>
              </a:tr>
              <a:tr h="27432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Jenny</a:t>
                      </a:r>
                      <a:endParaRPr lang="en-US" sz="1600" dirty="0"/>
                    </a:p>
                  </a:txBody>
                  <a:tcPr/>
                </a:tc>
                <a:tc>
                  <a:txBody>
                    <a:bodyPr/>
                    <a:lstStyle/>
                    <a:p>
                      <a:r>
                        <a:rPr lang="en-US" sz="1600" dirty="0" err="1" smtClean="0"/>
                        <a:t>GotYourNumber</a:t>
                      </a:r>
                      <a:endParaRPr lang="en-US" sz="1600"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21258275"/>
              </p:ext>
            </p:extLst>
          </p:nvPr>
        </p:nvGraphicFramePr>
        <p:xfrm>
          <a:off x="1295400" y="2971800"/>
          <a:ext cx="6629400" cy="1996440"/>
        </p:xfrm>
        <a:graphic>
          <a:graphicData uri="http://schemas.openxmlformats.org/drawingml/2006/table">
            <a:tbl>
              <a:tblPr firstRow="1" bandRow="1">
                <a:tableStyleId>{21E4AEA4-8DFA-4A89-87EB-49C32662AFE0}</a:tableStyleId>
              </a:tblPr>
              <a:tblGrid>
                <a:gridCol w="1770182"/>
                <a:gridCol w="1770182"/>
                <a:gridCol w="1544518"/>
                <a:gridCol w="1544518"/>
              </a:tblGrid>
              <a:tr h="228600">
                <a:tc>
                  <a:txBody>
                    <a:bodyPr/>
                    <a:lstStyle/>
                    <a:p>
                      <a:r>
                        <a:rPr lang="en-US" sz="1600" dirty="0" err="1" smtClean="0"/>
                        <a:t>PhoneID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PersonID</a:t>
                      </a:r>
                      <a:endParaRPr lang="en-US" sz="1600" dirty="0"/>
                    </a:p>
                  </a:txBody>
                  <a:tcPr/>
                </a:tc>
                <a:tc>
                  <a:txBody>
                    <a:bodyPr/>
                    <a:lstStyle/>
                    <a:p>
                      <a:r>
                        <a:rPr lang="en-US" sz="1600" dirty="0" smtClean="0"/>
                        <a:t>Number</a:t>
                      </a:r>
                      <a:endParaRPr lang="en-US" sz="1600" dirty="0"/>
                    </a:p>
                  </a:txBody>
                  <a:tcPr/>
                </a:tc>
                <a:tc>
                  <a:txBody>
                    <a:bodyPr/>
                    <a:lstStyle/>
                    <a:p>
                      <a:r>
                        <a:rPr lang="en-US" sz="1600" dirty="0" smtClean="0"/>
                        <a:t>Type</a:t>
                      </a:r>
                      <a:endParaRPr lang="en-US" sz="1600" dirty="0"/>
                    </a:p>
                  </a:txBody>
                  <a:tcPr/>
                </a:tc>
              </a:tr>
              <a:tr h="441960">
                <a:tc>
                  <a:txBody>
                    <a:bodyPr/>
                    <a:lstStyle/>
                    <a:p>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555-1234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Home</a:t>
                      </a:r>
                      <a:endParaRPr lang="en-US" sz="1600" dirty="0"/>
                    </a:p>
                  </a:txBody>
                  <a:tcPr/>
                </a:tc>
              </a:tr>
              <a:tr h="44196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555-2345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Mobile</a:t>
                      </a:r>
                      <a:endParaRPr lang="en-US" sz="1600" dirty="0"/>
                    </a:p>
                  </a:txBody>
                  <a:tcPr/>
                </a:tc>
              </a:tr>
              <a:tr h="441960">
                <a:tc>
                  <a:txBody>
                    <a:bodyPr/>
                    <a:lstStyle/>
                    <a:p>
                      <a:r>
                        <a:rPr lang="en-US" sz="1600" dirty="0" smtClean="0"/>
                        <a:t>3</a:t>
                      </a:r>
                      <a:endParaRPr lang="en-US" sz="1600" dirty="0"/>
                    </a:p>
                  </a:txBody>
                  <a:tcPr/>
                </a:tc>
                <a:tc>
                  <a:txBody>
                    <a:bodyPr/>
                    <a:lstStyle/>
                    <a:p>
                      <a:r>
                        <a:rPr lang="en-US" sz="1600" dirty="0" smtClean="0"/>
                        <a:t>2</a:t>
                      </a:r>
                      <a:endParaRPr lang="en-US" sz="1600" dirty="0"/>
                    </a:p>
                  </a:txBody>
                  <a:tcPr/>
                </a:tc>
                <a:tc>
                  <a:txBody>
                    <a:bodyPr/>
                    <a:lstStyle/>
                    <a:p>
                      <a:r>
                        <a:rPr lang="en-US" sz="1600" dirty="0" smtClean="0"/>
                        <a:t>867-5309</a:t>
                      </a:r>
                      <a:endParaRPr lang="en-US" sz="1600" dirty="0"/>
                    </a:p>
                  </a:txBody>
                  <a:tcPr/>
                </a:tc>
                <a:tc>
                  <a:txBody>
                    <a:bodyPr/>
                    <a:lstStyle/>
                    <a:p>
                      <a:r>
                        <a:rPr lang="en-US" sz="1600" dirty="0" smtClean="0"/>
                        <a:t>Home</a:t>
                      </a:r>
                      <a:endParaRPr lang="en-US" sz="1600" dirty="0"/>
                    </a:p>
                  </a:txBody>
                  <a:tcPr/>
                </a:tc>
              </a:tr>
              <a:tr h="243840">
                <a:tc>
                  <a:txBody>
                    <a:bodyPr/>
                    <a:lstStyle/>
                    <a:p>
                      <a:r>
                        <a:rPr lang="en-US" sz="1600" dirty="0" smtClean="0"/>
                        <a:t>4</a:t>
                      </a:r>
                      <a:endParaRPr lang="en-US" sz="1600" dirty="0"/>
                    </a:p>
                  </a:txBody>
                  <a:tcPr/>
                </a:tc>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111-2222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Mobile</a:t>
                      </a:r>
                      <a:endParaRPr lang="en-US" sz="1600" dirty="0"/>
                    </a:p>
                  </a:txBody>
                  <a:tcPr/>
                </a:tc>
              </a:tr>
            </a:tbl>
          </a:graphicData>
        </a:graphic>
      </p:graphicFrame>
    </p:spTree>
    <p:extLst>
      <p:ext uri="{BB962C8B-B14F-4D97-AF65-F5344CB8AC3E}">
        <p14:creationId xmlns:p14="http://schemas.microsoft.com/office/powerpoint/2010/main" val="1942862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C04DF8D-86B0-435D-90EA-9A0535EA2E15}" vid="{AF9F6816-5841-41E8-888D-CBE402223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SCG_Template</Template>
  <TotalTime>3078</TotalTime>
  <Words>1108</Words>
  <Application>Microsoft Office PowerPoint</Application>
  <PresentationFormat>On-screen Show (4:3)</PresentationFormat>
  <Paragraphs>199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SCG_Template</vt:lpstr>
      <vt:lpstr>PowerPoint Presentation</vt:lpstr>
      <vt:lpstr>Relationships and Joins</vt:lpstr>
      <vt:lpstr>Lesson Goals</vt:lpstr>
      <vt:lpstr>Why Relationships?</vt:lpstr>
      <vt:lpstr>1st Normal Form</vt:lpstr>
      <vt:lpstr>Example of Going to 1st Normal Form</vt:lpstr>
      <vt:lpstr>A Primary Key Must be Unique</vt:lpstr>
      <vt:lpstr>But what if we need to store more than one phone number?</vt:lpstr>
      <vt:lpstr>But normalization suggests we should move phone to another table</vt:lpstr>
      <vt:lpstr>2nd Normal Form</vt:lpstr>
      <vt:lpstr>Going 2nd Normal Form</vt:lpstr>
      <vt:lpstr>3rd Normal Form</vt:lpstr>
      <vt:lpstr>3rd Normal Form Example</vt:lpstr>
      <vt:lpstr>Now that we’ve split all the data up…</vt:lpstr>
      <vt:lpstr>Foreign Keys</vt:lpstr>
      <vt:lpstr>Note About Inner Joins</vt:lpstr>
      <vt:lpstr>We can join almost (256) as many tables as we like</vt:lpstr>
      <vt:lpstr>Lab Exercises</vt:lpstr>
      <vt:lpstr>LEFT JOINS</vt:lpstr>
      <vt:lpstr>Full Outer Joins</vt:lpstr>
      <vt:lpstr>SWC Corp Employee Locations</vt:lpstr>
      <vt:lpstr>Filtering on Nulls</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Wise, Eric</dc:creator>
  <cp:lastModifiedBy>Eric Wise</cp:lastModifiedBy>
  <cp:revision>239</cp:revision>
  <dcterms:created xsi:type="dcterms:W3CDTF">2006-08-16T00:00:00Z</dcterms:created>
  <dcterms:modified xsi:type="dcterms:W3CDTF">2014-09-10T23:43:17Z</dcterms:modified>
</cp:coreProperties>
</file>