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303" r:id="rId2"/>
    <p:sldId id="256" r:id="rId3"/>
    <p:sldId id="257" r:id="rId4"/>
    <p:sldId id="276" r:id="rId5"/>
    <p:sldId id="295" r:id="rId6"/>
    <p:sldId id="296" r:id="rId7"/>
    <p:sldId id="297" r:id="rId8"/>
    <p:sldId id="298" r:id="rId9"/>
    <p:sldId id="300" r:id="rId10"/>
    <p:sldId id="299" r:id="rId11"/>
    <p:sldId id="301" r:id="rId12"/>
    <p:sldId id="302" r:id="rId13"/>
    <p:sldId id="27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5A5778-7204-4510-BA4A-061EF1607FF7}">
          <p14:sldIdLst>
            <p14:sldId id="303"/>
            <p14:sldId id="256"/>
            <p14:sldId id="257"/>
            <p14:sldId id="276"/>
            <p14:sldId id="295"/>
            <p14:sldId id="296"/>
            <p14:sldId id="297"/>
            <p14:sldId id="298"/>
            <p14:sldId id="300"/>
            <p14:sldId id="299"/>
            <p14:sldId id="301"/>
            <p14:sldId id="302"/>
            <p14:sldId id="275"/>
          </p14:sldIdLst>
        </p14:section>
        <p14:section name="Untitled Section" id="{1D62728A-FF35-48FE-8909-06C8D2E94F4D}">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76157" autoAdjust="0"/>
  </p:normalViewPr>
  <p:slideViewPr>
    <p:cSldViewPr>
      <p:cViewPr varScale="1">
        <p:scale>
          <a:sx n="107" d="100"/>
          <a:sy n="107" d="100"/>
        </p:scale>
        <p:origin x="108"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306D09-1A1A-4937-8A4A-FC4D6FDB301D}" type="datetimeFigureOut">
              <a:rPr lang="en-US" smtClean="0"/>
              <a:pPr/>
              <a:t>9/10/2014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E65D11-81C0-4700-B639-F30735776B75}" type="slidenum">
              <a:rPr lang="en-US" smtClean="0"/>
              <a:pPr/>
              <a:t>‹#›</a:t>
            </a:fld>
            <a:endParaRPr lang="en-US"/>
          </a:p>
        </p:txBody>
      </p:sp>
    </p:spTree>
    <p:extLst>
      <p:ext uri="{BB962C8B-B14F-4D97-AF65-F5344CB8AC3E}">
        <p14:creationId xmlns:p14="http://schemas.microsoft.com/office/powerpoint/2010/main" val="4135069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3674333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74550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745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745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8948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193835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200253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196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9452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844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844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63141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91749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178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7467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313" cy="45847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76113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652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4419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419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07963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486401"/>
          </a:xfrm>
        </p:spPr>
        <p:txBody>
          <a:bodyPr>
            <a:normAutofit/>
          </a:bodyPr>
          <a:lstStyle/>
          <a:p>
            <a:pPr marL="0" indent="0">
              <a:buNone/>
            </a:pPr>
            <a:r>
              <a:rPr lang="en-US" sz="2000" dirty="0"/>
              <a:t>Copyright © 2014 by Software Craftsmanship Guild. </a:t>
            </a:r>
            <a:br>
              <a:rPr lang="en-US" sz="2000" dirty="0"/>
            </a:br>
            <a:endParaRPr lang="en-US" sz="2000" dirty="0"/>
          </a:p>
          <a:p>
            <a:pPr marL="0" indent="0">
              <a:buNone/>
            </a:pPr>
            <a:r>
              <a:rPr lang="en-US" sz="2000" dirty="0"/>
              <a:t>All rights reserved. No part of these materials may be reproduced, distributed, or transmitted in any form or by any means, including photocopying, recording, or other electronic or mechanical methods, without the prior written permission of the Software Craftsmanship Guild. For permission requests, write to the Software Craftsmanship Guild, addressed “Attention: Permissions Coordinator,” at the address below.</a:t>
            </a:r>
          </a:p>
          <a:p>
            <a:pPr marL="0" indent="0">
              <a:buNone/>
            </a:pPr>
            <a:endParaRPr lang="en-US" sz="2000" dirty="0" smtClean="0"/>
          </a:p>
          <a:p>
            <a:pPr marL="0" indent="0">
              <a:buNone/>
            </a:pPr>
            <a:r>
              <a:rPr lang="en-US" sz="2000" dirty="0" smtClean="0"/>
              <a:t>Software </a:t>
            </a:r>
            <a:r>
              <a:rPr lang="en-US" sz="2000" dirty="0"/>
              <a:t>Craftsmanship Guild</a:t>
            </a:r>
          </a:p>
          <a:p>
            <a:pPr marL="0" indent="0">
              <a:buNone/>
            </a:pPr>
            <a:r>
              <a:rPr lang="en-US" sz="2000" dirty="0"/>
              <a:t>526 S. Main St,  Suite </a:t>
            </a:r>
            <a:r>
              <a:rPr lang="en-US" sz="2000" dirty="0" smtClean="0"/>
              <a:t>609</a:t>
            </a:r>
            <a:endParaRPr lang="en-US" sz="2000" dirty="0"/>
          </a:p>
          <a:p>
            <a:pPr marL="0" indent="0">
              <a:buNone/>
            </a:pPr>
            <a:r>
              <a:rPr lang="en-US" sz="2000" dirty="0"/>
              <a:t>Akron, OH 44311</a:t>
            </a:r>
          </a:p>
          <a:p>
            <a:pPr marL="0" indent="0">
              <a:buNone/>
            </a:pPr>
            <a:endParaRPr lang="en-US" dirty="0"/>
          </a:p>
        </p:txBody>
      </p:sp>
    </p:spTree>
    <p:extLst>
      <p:ext uri="{BB962C8B-B14F-4D97-AF65-F5344CB8AC3E}">
        <p14:creationId xmlns:p14="http://schemas.microsoft.com/office/powerpoint/2010/main" val="35347432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CROSS JOINS</a:t>
            </a:r>
            <a:endParaRPr lang="en-US" dirty="0"/>
          </a:p>
        </p:txBody>
      </p:sp>
      <p:sp>
        <p:nvSpPr>
          <p:cNvPr id="6" name="Text Placeholder 5"/>
          <p:cNvSpPr>
            <a:spLocks noGrp="1"/>
          </p:cNvSpPr>
          <p:nvPr>
            <p:ph type="body" sz="half" idx="2"/>
          </p:nvPr>
        </p:nvSpPr>
        <p:spPr/>
        <p:txBody>
          <a:bodyPr/>
          <a:lstStyle/>
          <a:p>
            <a:r>
              <a:rPr lang="en-US" dirty="0" smtClean="0"/>
              <a:t>Sometimes we don’t have a relatable field between tables, but we are looking for every combination between records in tables.</a:t>
            </a:r>
          </a:p>
          <a:p>
            <a:endParaRPr lang="en-US" dirty="0"/>
          </a:p>
          <a:p>
            <a:r>
              <a:rPr lang="en-US" dirty="0" smtClean="0"/>
              <a:t>In this case we can use a CROSS JOIN, also known as a </a:t>
            </a:r>
            <a:r>
              <a:rPr lang="en-US" i="1" dirty="0" smtClean="0"/>
              <a:t>Cartesian Combination</a:t>
            </a:r>
            <a:endParaRPr lang="en-US" dirty="0" smtClean="0"/>
          </a:p>
          <a:p>
            <a:endParaRPr lang="en-US" dirty="0"/>
          </a:p>
          <a:p>
            <a:r>
              <a:rPr lang="en-US" dirty="0" smtClean="0"/>
              <a:t>It basically reads as “give me every possible combination of records between the two tables</a:t>
            </a:r>
          </a:p>
          <a:p>
            <a:endParaRPr lang="en-US" dirty="0"/>
          </a:p>
          <a:p>
            <a:r>
              <a:rPr lang="en-US" dirty="0" smtClean="0"/>
              <a:t>Try the queries to the right in </a:t>
            </a:r>
            <a:r>
              <a:rPr lang="en-US" dirty="0" err="1" smtClean="0"/>
              <a:t>SWCCorp</a:t>
            </a:r>
            <a:endParaRPr lang="en-US" dirty="0"/>
          </a:p>
        </p:txBody>
      </p:sp>
      <p:pic>
        <p:nvPicPr>
          <p:cNvPr id="7" name="Picture 6"/>
          <p:cNvPicPr>
            <a:picLocks noChangeAspect="1"/>
          </p:cNvPicPr>
          <p:nvPr/>
        </p:nvPicPr>
        <p:blipFill>
          <a:blip r:embed="rId2"/>
          <a:stretch>
            <a:fillRect/>
          </a:stretch>
        </p:blipFill>
        <p:spPr>
          <a:xfrm>
            <a:off x="4724400" y="1143000"/>
            <a:ext cx="3352800" cy="3048000"/>
          </a:xfrm>
          <a:prstGeom prst="rect">
            <a:avLst/>
          </a:prstGeom>
        </p:spPr>
      </p:pic>
    </p:spTree>
    <p:extLst>
      <p:ext uri="{BB962C8B-B14F-4D97-AF65-F5344CB8AC3E}">
        <p14:creationId xmlns:p14="http://schemas.microsoft.com/office/powerpoint/2010/main" val="2966524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Unmatched Records Queries</a:t>
            </a:r>
            <a:endParaRPr lang="en-US" dirty="0"/>
          </a:p>
        </p:txBody>
      </p:sp>
      <p:sp>
        <p:nvSpPr>
          <p:cNvPr id="4" name="Text Placeholder 3"/>
          <p:cNvSpPr>
            <a:spLocks noGrp="1"/>
          </p:cNvSpPr>
          <p:nvPr>
            <p:ph type="body" sz="half" idx="2"/>
          </p:nvPr>
        </p:nvSpPr>
        <p:spPr/>
        <p:txBody>
          <a:bodyPr/>
          <a:lstStyle/>
          <a:p>
            <a:r>
              <a:rPr lang="en-US" dirty="0" smtClean="0"/>
              <a:t>This is a common SQL pattern.  We have a table with a list of elements that is optionally joined to another table.</a:t>
            </a:r>
          </a:p>
          <a:p>
            <a:endParaRPr lang="en-US" dirty="0"/>
          </a:p>
          <a:p>
            <a:r>
              <a:rPr lang="en-US" dirty="0" smtClean="0"/>
              <a:t>We want to know which elements in the first table has no matches in the second.</a:t>
            </a:r>
          </a:p>
          <a:p>
            <a:endParaRPr lang="en-US" dirty="0"/>
          </a:p>
          <a:p>
            <a:r>
              <a:rPr lang="en-US" dirty="0" smtClean="0"/>
              <a:t>LEFT JOIN and check for NULL!</a:t>
            </a:r>
            <a:endParaRPr lang="en-US" dirty="0"/>
          </a:p>
        </p:txBody>
      </p:sp>
      <p:pic>
        <p:nvPicPr>
          <p:cNvPr id="5" name="Picture 4"/>
          <p:cNvPicPr>
            <a:picLocks noChangeAspect="1"/>
          </p:cNvPicPr>
          <p:nvPr/>
        </p:nvPicPr>
        <p:blipFill>
          <a:blip r:embed="rId2"/>
          <a:stretch>
            <a:fillRect/>
          </a:stretch>
        </p:blipFill>
        <p:spPr>
          <a:xfrm>
            <a:off x="3886200" y="1435100"/>
            <a:ext cx="4629150" cy="2057400"/>
          </a:xfrm>
          <a:prstGeom prst="rect">
            <a:avLst/>
          </a:prstGeom>
        </p:spPr>
      </p:pic>
    </p:spTree>
    <p:extLst>
      <p:ext uri="{BB962C8B-B14F-4D97-AF65-F5344CB8AC3E}">
        <p14:creationId xmlns:p14="http://schemas.microsoft.com/office/powerpoint/2010/main" val="347556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Lab Exercises (</a:t>
            </a:r>
            <a:r>
              <a:rPr lang="en-US" dirty="0" err="1" smtClean="0"/>
              <a:t>SWCCorp</a:t>
            </a:r>
            <a:r>
              <a:rPr lang="en-US" dirty="0" smtClean="0"/>
              <a:t>)</a:t>
            </a:r>
            <a:endParaRPr lang="en-US" dirty="0"/>
          </a:p>
        </p:txBody>
      </p:sp>
      <p:sp>
        <p:nvSpPr>
          <p:cNvPr id="6" name="Content Placeholder 5"/>
          <p:cNvSpPr>
            <a:spLocks noGrp="1"/>
          </p:cNvSpPr>
          <p:nvPr>
            <p:ph idx="1"/>
          </p:nvPr>
        </p:nvSpPr>
        <p:spPr/>
        <p:txBody>
          <a:bodyPr/>
          <a:lstStyle/>
          <a:p>
            <a:pPr marL="514350" indent="-514350">
              <a:buFont typeface="+mj-lt"/>
              <a:buAutoNum type="arabicPeriod"/>
            </a:pPr>
            <a:r>
              <a:rPr lang="en-US" dirty="0" smtClean="0"/>
              <a:t>Write a query to show every combination of employee and location.</a:t>
            </a:r>
          </a:p>
          <a:p>
            <a:pPr marL="514350" indent="-514350">
              <a:buFont typeface="+mj-lt"/>
              <a:buAutoNum type="arabicPeriod"/>
            </a:pPr>
            <a:r>
              <a:rPr lang="en-US" dirty="0" smtClean="0"/>
              <a:t>Find a list of all the Employees who have never found a Grant</a:t>
            </a:r>
            <a:endParaRPr lang="en-US" dirty="0"/>
          </a:p>
        </p:txBody>
      </p:sp>
    </p:spTree>
    <p:extLst>
      <p:ext uri="{BB962C8B-B14F-4D97-AF65-F5344CB8AC3E}">
        <p14:creationId xmlns:p14="http://schemas.microsoft.com/office/powerpoint/2010/main" val="433034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t>
            </a:r>
            <a:endParaRPr lang="en-US" dirty="0"/>
          </a:p>
        </p:txBody>
      </p:sp>
      <p:sp>
        <p:nvSpPr>
          <p:cNvPr id="3" name="Content Placeholder 2"/>
          <p:cNvSpPr>
            <a:spLocks noGrp="1"/>
          </p:cNvSpPr>
          <p:nvPr>
            <p:ph idx="1"/>
          </p:nvPr>
        </p:nvSpPr>
        <p:spPr/>
        <p:txBody>
          <a:bodyPr/>
          <a:lstStyle/>
          <a:p>
            <a:r>
              <a:rPr lang="en-US" dirty="0" smtClean="0"/>
              <a:t>Next up- Data </a:t>
            </a:r>
            <a:r>
              <a:rPr lang="en-US" smtClean="0"/>
              <a:t>Definition Language</a:t>
            </a:r>
            <a:endParaRPr lang="en-US" dirty="0"/>
          </a:p>
        </p:txBody>
      </p:sp>
    </p:spTree>
    <p:extLst>
      <p:ext uri="{BB962C8B-B14F-4D97-AF65-F5344CB8AC3E}">
        <p14:creationId xmlns:p14="http://schemas.microsoft.com/office/powerpoint/2010/main" val="443979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Query Strategies</a:t>
            </a:r>
            <a:endParaRPr lang="en-US" dirty="0"/>
          </a:p>
        </p:txBody>
      </p:sp>
      <p:sp>
        <p:nvSpPr>
          <p:cNvPr id="3" name="Subtitle 2"/>
          <p:cNvSpPr>
            <a:spLocks noGrp="1"/>
          </p:cNvSpPr>
          <p:nvPr>
            <p:ph type="subTitle" idx="1"/>
          </p:nvPr>
        </p:nvSpPr>
        <p:spPr/>
        <p:txBody>
          <a:bodyPr/>
          <a:lstStyle/>
          <a:p>
            <a:r>
              <a:rPr lang="en-US" dirty="0" smtClean="0"/>
              <a:t>Software Craftsmanship Guild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Lesson Goals</a:t>
            </a:r>
            <a:endParaRPr lang="en-US" dirty="0"/>
          </a:p>
        </p:txBody>
      </p:sp>
      <p:sp>
        <p:nvSpPr>
          <p:cNvPr id="3" name="Content Placeholder 2"/>
          <p:cNvSpPr>
            <a:spLocks noGrp="1"/>
          </p:cNvSpPr>
          <p:nvPr>
            <p:ph idx="1"/>
          </p:nvPr>
        </p:nvSpPr>
        <p:spPr/>
        <p:txBody>
          <a:bodyPr/>
          <a:lstStyle/>
          <a:p>
            <a:r>
              <a:rPr lang="en-US" dirty="0" smtClean="0"/>
              <a:t>Learn how professionals handle building complex queries</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Building Queries</a:t>
            </a:r>
            <a:endParaRPr lang="en-US" dirty="0"/>
          </a:p>
        </p:txBody>
      </p:sp>
      <p:sp>
        <p:nvSpPr>
          <p:cNvPr id="3" name="Content Placeholder 2"/>
          <p:cNvSpPr>
            <a:spLocks noGrp="1"/>
          </p:cNvSpPr>
          <p:nvPr>
            <p:ph idx="1"/>
          </p:nvPr>
        </p:nvSpPr>
        <p:spPr/>
        <p:txBody>
          <a:bodyPr>
            <a:normAutofit fontScale="85000" lnSpcReduction="10000"/>
          </a:bodyPr>
          <a:lstStyle/>
          <a:p>
            <a:r>
              <a:rPr lang="en-US" i="1" dirty="0" smtClean="0"/>
              <a:t>Organize</a:t>
            </a:r>
            <a:endParaRPr lang="en-US" dirty="0" smtClean="0"/>
          </a:p>
          <a:p>
            <a:pPr lvl="1"/>
            <a:r>
              <a:rPr lang="en-US" dirty="0" smtClean="0"/>
              <a:t>First go through the tables and make a list of all of the tables and fields that contain the data you are looking for</a:t>
            </a:r>
          </a:p>
          <a:p>
            <a:r>
              <a:rPr lang="en-US" i="1" dirty="0" smtClean="0"/>
              <a:t>Join</a:t>
            </a:r>
            <a:endParaRPr lang="en-US" dirty="0" smtClean="0"/>
          </a:p>
          <a:p>
            <a:pPr lvl="1"/>
            <a:r>
              <a:rPr lang="en-US" dirty="0" smtClean="0"/>
              <a:t>Build all of the table joins working with a select * statement</a:t>
            </a:r>
          </a:p>
          <a:p>
            <a:r>
              <a:rPr lang="en-US" i="1" dirty="0" smtClean="0"/>
              <a:t>Filter</a:t>
            </a:r>
            <a:endParaRPr lang="en-US" dirty="0" smtClean="0"/>
          </a:p>
          <a:p>
            <a:pPr lvl="1"/>
            <a:r>
              <a:rPr lang="en-US" dirty="0" smtClean="0"/>
              <a:t>Add any filter statements necessary to your where clause</a:t>
            </a:r>
          </a:p>
          <a:p>
            <a:r>
              <a:rPr lang="en-US" i="1" dirty="0" smtClean="0"/>
              <a:t>Itemize</a:t>
            </a:r>
            <a:endParaRPr lang="en-US" dirty="0" smtClean="0"/>
          </a:p>
          <a:p>
            <a:pPr lvl="1"/>
            <a:r>
              <a:rPr lang="en-US" dirty="0" smtClean="0"/>
              <a:t>We rarely need everything, go back to your select * and swap it out for just the fields required</a:t>
            </a:r>
            <a:endParaRPr lang="en-US" dirty="0"/>
          </a:p>
        </p:txBody>
      </p:sp>
    </p:spTree>
    <p:extLst>
      <p:ext uri="{BB962C8B-B14F-4D97-AF65-F5344CB8AC3E}">
        <p14:creationId xmlns:p14="http://schemas.microsoft.com/office/powerpoint/2010/main" val="3925302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a:t>
            </a:r>
            <a:endParaRPr lang="en-US" dirty="0"/>
          </a:p>
        </p:txBody>
      </p:sp>
      <p:sp>
        <p:nvSpPr>
          <p:cNvPr id="6" name="Text Placeholder 5"/>
          <p:cNvSpPr>
            <a:spLocks noGrp="1"/>
          </p:cNvSpPr>
          <p:nvPr>
            <p:ph type="body" sz="half" idx="2"/>
          </p:nvPr>
        </p:nvSpPr>
        <p:spPr/>
        <p:txBody>
          <a:bodyPr/>
          <a:lstStyle/>
          <a:p>
            <a:r>
              <a:rPr lang="en-US" dirty="0" smtClean="0"/>
              <a:t>Let’s say we want to get the </a:t>
            </a:r>
            <a:r>
              <a:rPr lang="en-US" dirty="0" err="1" smtClean="0"/>
              <a:t>FirstName</a:t>
            </a:r>
            <a:r>
              <a:rPr lang="en-US" dirty="0" smtClean="0"/>
              <a:t>, </a:t>
            </a:r>
            <a:r>
              <a:rPr lang="en-US" dirty="0" err="1" smtClean="0"/>
              <a:t>LastName</a:t>
            </a:r>
            <a:r>
              <a:rPr lang="en-US" dirty="0" smtClean="0"/>
              <a:t>, City, and State for our corporate employees located in Washington</a:t>
            </a:r>
          </a:p>
          <a:p>
            <a:endParaRPr lang="en-US" dirty="0"/>
          </a:p>
          <a:p>
            <a:endParaRPr lang="en-US" dirty="0"/>
          </a:p>
        </p:txBody>
      </p:sp>
      <p:pic>
        <p:nvPicPr>
          <p:cNvPr id="7" name="Picture 6"/>
          <p:cNvPicPr>
            <a:picLocks noChangeAspect="1"/>
          </p:cNvPicPr>
          <p:nvPr/>
        </p:nvPicPr>
        <p:blipFill>
          <a:blip r:embed="rId2"/>
          <a:stretch>
            <a:fillRect/>
          </a:stretch>
        </p:blipFill>
        <p:spPr>
          <a:xfrm>
            <a:off x="4038600" y="762000"/>
            <a:ext cx="4609842" cy="5105400"/>
          </a:xfrm>
          <a:prstGeom prst="rect">
            <a:avLst/>
          </a:prstGeom>
        </p:spPr>
      </p:pic>
    </p:spTree>
    <p:extLst>
      <p:ext uri="{BB962C8B-B14F-4D97-AF65-F5344CB8AC3E}">
        <p14:creationId xmlns:p14="http://schemas.microsoft.com/office/powerpoint/2010/main" val="239221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Table Aliasing</a:t>
            </a:r>
            <a:endParaRPr lang="en-US" dirty="0"/>
          </a:p>
        </p:txBody>
      </p:sp>
      <p:sp>
        <p:nvSpPr>
          <p:cNvPr id="6" name="Content Placeholder 5"/>
          <p:cNvSpPr>
            <a:spLocks noGrp="1"/>
          </p:cNvSpPr>
          <p:nvPr>
            <p:ph idx="1"/>
          </p:nvPr>
        </p:nvSpPr>
        <p:spPr>
          <a:xfrm>
            <a:off x="457200" y="1600201"/>
            <a:ext cx="8229600" cy="1066800"/>
          </a:xfrm>
        </p:spPr>
        <p:txBody>
          <a:bodyPr/>
          <a:lstStyle/>
          <a:p>
            <a:r>
              <a:rPr lang="en-US" dirty="0" smtClean="0"/>
              <a:t>Using the AS keyword, we can alias a table name to save some typing.</a:t>
            </a:r>
            <a:endParaRPr lang="en-US" dirty="0"/>
          </a:p>
        </p:txBody>
      </p:sp>
      <p:pic>
        <p:nvPicPr>
          <p:cNvPr id="7" name="Picture 6"/>
          <p:cNvPicPr>
            <a:picLocks noChangeAspect="1"/>
          </p:cNvPicPr>
          <p:nvPr/>
        </p:nvPicPr>
        <p:blipFill>
          <a:blip r:embed="rId2"/>
          <a:stretch>
            <a:fillRect/>
          </a:stretch>
        </p:blipFill>
        <p:spPr>
          <a:xfrm>
            <a:off x="1981200" y="3048000"/>
            <a:ext cx="5349240" cy="1752600"/>
          </a:xfrm>
          <a:prstGeom prst="rect">
            <a:avLst/>
          </a:prstGeom>
        </p:spPr>
      </p:pic>
    </p:spTree>
    <p:extLst>
      <p:ext uri="{BB962C8B-B14F-4D97-AF65-F5344CB8AC3E}">
        <p14:creationId xmlns:p14="http://schemas.microsoft.com/office/powerpoint/2010/main" val="1539646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AS is actually optional</a:t>
            </a:r>
            <a:endParaRPr lang="en-US" dirty="0"/>
          </a:p>
        </p:txBody>
      </p:sp>
      <p:sp>
        <p:nvSpPr>
          <p:cNvPr id="3" name="Content Placeholder 2"/>
          <p:cNvSpPr>
            <a:spLocks noGrp="1"/>
          </p:cNvSpPr>
          <p:nvPr>
            <p:ph idx="1"/>
          </p:nvPr>
        </p:nvSpPr>
        <p:spPr>
          <a:xfrm>
            <a:off x="457200" y="1600201"/>
            <a:ext cx="8229600" cy="1143000"/>
          </a:xfrm>
        </p:spPr>
        <p:txBody>
          <a:bodyPr/>
          <a:lstStyle/>
          <a:p>
            <a:r>
              <a:rPr lang="en-US" dirty="0" smtClean="0"/>
              <a:t>This is also valid.  Ultimately follow the pattern your team sets</a:t>
            </a:r>
            <a:endParaRPr lang="en-US" dirty="0"/>
          </a:p>
        </p:txBody>
      </p:sp>
      <p:pic>
        <p:nvPicPr>
          <p:cNvPr id="4" name="Picture 3"/>
          <p:cNvPicPr>
            <a:picLocks noChangeAspect="1"/>
          </p:cNvPicPr>
          <p:nvPr/>
        </p:nvPicPr>
        <p:blipFill>
          <a:blip r:embed="rId2"/>
          <a:stretch>
            <a:fillRect/>
          </a:stretch>
        </p:blipFill>
        <p:spPr>
          <a:xfrm>
            <a:off x="1600200" y="3276600"/>
            <a:ext cx="5738446" cy="1676400"/>
          </a:xfrm>
          <a:prstGeom prst="rect">
            <a:avLst/>
          </a:prstGeom>
        </p:spPr>
      </p:pic>
    </p:spTree>
    <p:extLst>
      <p:ext uri="{BB962C8B-B14F-4D97-AF65-F5344CB8AC3E}">
        <p14:creationId xmlns:p14="http://schemas.microsoft.com/office/powerpoint/2010/main" val="565997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Aliases Work in the Select List as Well</a:t>
            </a:r>
            <a:endParaRPr lang="en-US" dirty="0"/>
          </a:p>
        </p:txBody>
      </p:sp>
      <p:sp>
        <p:nvSpPr>
          <p:cNvPr id="3" name="Content Placeholder 2"/>
          <p:cNvSpPr>
            <a:spLocks noGrp="1"/>
          </p:cNvSpPr>
          <p:nvPr>
            <p:ph idx="1"/>
          </p:nvPr>
        </p:nvSpPr>
        <p:spPr>
          <a:xfrm>
            <a:off x="457200" y="1600201"/>
            <a:ext cx="8229600" cy="1600200"/>
          </a:xfrm>
        </p:spPr>
        <p:txBody>
          <a:bodyPr/>
          <a:lstStyle/>
          <a:p>
            <a:r>
              <a:rPr lang="en-US" dirty="0" smtClean="0"/>
              <a:t>It is only required when you have the same field name in both tables so the server knows which column you want.  (“Ambiguous error”)</a:t>
            </a:r>
            <a:endParaRPr lang="en-US" dirty="0"/>
          </a:p>
        </p:txBody>
      </p:sp>
      <p:pic>
        <p:nvPicPr>
          <p:cNvPr id="4" name="Picture 3"/>
          <p:cNvPicPr>
            <a:picLocks noChangeAspect="1"/>
          </p:cNvPicPr>
          <p:nvPr/>
        </p:nvPicPr>
        <p:blipFill>
          <a:blip r:embed="rId2"/>
          <a:stretch>
            <a:fillRect/>
          </a:stretch>
        </p:blipFill>
        <p:spPr>
          <a:xfrm>
            <a:off x="1371600" y="3505200"/>
            <a:ext cx="6493803" cy="1524632"/>
          </a:xfrm>
          <a:prstGeom prst="rect">
            <a:avLst/>
          </a:prstGeom>
        </p:spPr>
      </p:pic>
    </p:spTree>
    <p:extLst>
      <p:ext uri="{BB962C8B-B14F-4D97-AF65-F5344CB8AC3E}">
        <p14:creationId xmlns:p14="http://schemas.microsoft.com/office/powerpoint/2010/main" val="1661946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And now for something different</a:t>
            </a:r>
            <a:endParaRPr lang="en-US" dirty="0"/>
          </a:p>
        </p:txBody>
      </p:sp>
      <p:sp>
        <p:nvSpPr>
          <p:cNvPr id="5" name="Text Placeholder 4"/>
          <p:cNvSpPr>
            <a:spLocks noGrp="1"/>
          </p:cNvSpPr>
          <p:nvPr>
            <p:ph type="body" idx="1"/>
          </p:nvPr>
        </p:nvSpPr>
        <p:spPr/>
        <p:txBody>
          <a:bodyPr/>
          <a:lstStyle/>
          <a:p>
            <a:r>
              <a:rPr lang="en-US" dirty="0" smtClean="0"/>
              <a:t>Cross Joins and Unmatched Queries</a:t>
            </a:r>
            <a:endParaRPr lang="en-US" dirty="0"/>
          </a:p>
        </p:txBody>
      </p:sp>
    </p:spTree>
    <p:extLst>
      <p:ext uri="{BB962C8B-B14F-4D97-AF65-F5344CB8AC3E}">
        <p14:creationId xmlns:p14="http://schemas.microsoft.com/office/powerpoint/2010/main" val="2790431719"/>
      </p:ext>
    </p:extLst>
  </p:cSld>
  <p:clrMapOvr>
    <a:masterClrMapping/>
  </p:clrMapOvr>
</p:sld>
</file>

<file path=ppt/theme/theme1.xml><?xml version="1.0" encoding="utf-8"?>
<a:theme xmlns:a="http://schemas.openxmlformats.org/drawingml/2006/main" name="SCG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3C04DF8D-86B0-435D-90EA-9A0535EA2E15}" vid="{AF9F6816-5841-41E8-888D-CBE4022236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SCG_Template</Template>
  <TotalTime>3544</TotalTime>
  <Words>349</Words>
  <Application>Microsoft Office PowerPoint</Application>
  <PresentationFormat>On-screen Show (4:3)</PresentationFormat>
  <Paragraphs>48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SCG_Template</vt:lpstr>
      <vt:lpstr>PowerPoint Presentation</vt:lpstr>
      <vt:lpstr>Query Strategies</vt:lpstr>
      <vt:lpstr>Lesson Goals</vt:lpstr>
      <vt:lpstr>Steps to Building Queries</vt:lpstr>
      <vt:lpstr>Example</vt:lpstr>
      <vt:lpstr>Table Aliasing</vt:lpstr>
      <vt:lpstr>The AS is actually optional</vt:lpstr>
      <vt:lpstr>Aliases Work in the Select List as Well</vt:lpstr>
      <vt:lpstr>And now for something different</vt:lpstr>
      <vt:lpstr>CROSS JOINS</vt:lpstr>
      <vt:lpstr>Unmatched Records Queries</vt:lpstr>
      <vt:lpstr>Lab Exercises (SWCCorp)</vt:lpstr>
      <vt:lpstr>Fin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Wise, Eric</dc:creator>
  <cp:lastModifiedBy>Eric Wise</cp:lastModifiedBy>
  <cp:revision>246</cp:revision>
  <dcterms:created xsi:type="dcterms:W3CDTF">2006-08-16T00:00:00Z</dcterms:created>
  <dcterms:modified xsi:type="dcterms:W3CDTF">2014-09-10T23:43:16Z</dcterms:modified>
</cp:coreProperties>
</file>