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96" r:id="rId2"/>
    <p:sldId id="256" r:id="rId3"/>
    <p:sldId id="257"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A5778-7204-4510-BA4A-061EF1607FF7}">
          <p14:sldIdLst>
            <p14:sldId id="296"/>
            <p14:sldId id="256"/>
            <p14:sldId id="257"/>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75"/>
          </p14:sldIdLst>
        </p14:section>
        <p14:section name="Untitled Section" id="{1D62728A-FF35-48FE-8909-06C8D2E94F4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76157" autoAdjust="0"/>
  </p:normalViewPr>
  <p:slideViewPr>
    <p:cSldViewPr>
      <p:cViewPr varScale="1">
        <p:scale>
          <a:sx n="88" d="100"/>
          <a:sy n="88" d="100"/>
        </p:scale>
        <p:origin x="220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06D09-1A1A-4937-8A4A-FC4D6FDB301D}" type="datetimeFigureOut">
              <a:rPr lang="en-US" smtClean="0"/>
              <a:pPr/>
              <a:t>10/6/2014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65D11-81C0-4700-B639-F30735776B75}" type="slidenum">
              <a:rPr lang="en-US" smtClean="0"/>
              <a:pPr/>
              <a:t>‹#›</a:t>
            </a:fld>
            <a:endParaRPr lang="en-US"/>
          </a:p>
        </p:txBody>
      </p:sp>
    </p:spTree>
    <p:extLst>
      <p:ext uri="{BB962C8B-B14F-4D97-AF65-F5344CB8AC3E}">
        <p14:creationId xmlns:p14="http://schemas.microsoft.com/office/powerpoint/2010/main" val="413506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MySQL uses </a:t>
            </a:r>
            <a:r>
              <a:rPr lang="en-US" dirty="0" err="1" smtClean="0"/>
              <a:t>Auto_Increment</a:t>
            </a:r>
            <a:endParaRPr lang="en-US" dirty="0" smtClean="0"/>
          </a:p>
          <a:p>
            <a:endParaRPr lang="en-US" dirty="0" smtClean="0"/>
          </a:p>
          <a:p>
            <a:r>
              <a:rPr lang="en-US" sz="1200" b="0" i="0" kern="1200" dirty="0" smtClean="0">
                <a:solidFill>
                  <a:schemeClr val="tx1"/>
                </a:solidFill>
                <a:effectLst/>
                <a:latin typeface="+mn-lt"/>
                <a:ea typeface="+mn-ea"/>
                <a:cs typeface="+mn-cs"/>
              </a:rPr>
              <a:t>CREATE TABLE Orders</a:t>
            </a:r>
            <a:r>
              <a:rPr lang="en-US" dirty="0" smtClean="0"/>
              <a:t/>
            </a:r>
            <a:br>
              <a:rPr lang="en-US" dirty="0" smtClean="0"/>
            </a:b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err="1" smtClean="0">
                <a:solidFill>
                  <a:schemeClr val="tx1"/>
                </a:solidFill>
                <a:effectLst/>
                <a:latin typeface="+mn-lt"/>
                <a:ea typeface="+mn-ea"/>
                <a:cs typeface="+mn-cs"/>
              </a:rPr>
              <a:t>O_Id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NOT NULL,</a:t>
            </a:r>
            <a:r>
              <a:rPr lang="en-US" dirty="0" smtClean="0"/>
              <a:t/>
            </a:r>
            <a:br>
              <a:rPr lang="en-US" dirty="0" smtClean="0"/>
            </a:br>
            <a:r>
              <a:rPr lang="en-US" sz="1200" b="0" i="0" kern="1200" dirty="0" err="1" smtClean="0">
                <a:solidFill>
                  <a:schemeClr val="tx1"/>
                </a:solidFill>
                <a:effectLst/>
                <a:latin typeface="+mn-lt"/>
                <a:ea typeface="+mn-ea"/>
                <a:cs typeface="+mn-cs"/>
              </a:rPr>
              <a:t>OrderNo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NOT NULL,</a:t>
            </a:r>
            <a:r>
              <a:rPr lang="en-US" dirty="0" smtClean="0"/>
              <a:t/>
            </a:r>
            <a:br>
              <a:rPr lang="en-US" dirty="0" smtClean="0"/>
            </a:br>
            <a:r>
              <a:rPr lang="en-US" sz="1200" b="0" i="0" kern="1200" dirty="0" err="1" smtClean="0">
                <a:solidFill>
                  <a:schemeClr val="tx1"/>
                </a:solidFill>
                <a:effectLst/>
                <a:latin typeface="+mn-lt"/>
                <a:ea typeface="+mn-ea"/>
                <a:cs typeface="+mn-cs"/>
              </a:rPr>
              <a:t>P_Id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PRIMARY KEY (</a:t>
            </a:r>
            <a:r>
              <a:rPr lang="en-US" sz="1200" b="0" i="0" kern="1200" dirty="0" err="1" smtClean="0">
                <a:solidFill>
                  <a:schemeClr val="tx1"/>
                </a:solidFill>
                <a:effectLst/>
                <a:latin typeface="+mn-lt"/>
                <a:ea typeface="+mn-ea"/>
                <a:cs typeface="+mn-cs"/>
              </a:rPr>
              <a:t>O_Id</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FOREIGN KEY (</a:t>
            </a:r>
            <a:r>
              <a:rPr lang="en-US" sz="1200" b="0" i="0" kern="1200" dirty="0" err="1" smtClean="0">
                <a:solidFill>
                  <a:schemeClr val="tx1"/>
                </a:solidFill>
                <a:effectLst/>
                <a:latin typeface="+mn-lt"/>
                <a:ea typeface="+mn-ea"/>
                <a:cs typeface="+mn-cs"/>
              </a:rPr>
              <a:t>P_Id</a:t>
            </a:r>
            <a:r>
              <a:rPr lang="en-US" sz="1200" b="0" i="0" kern="1200" dirty="0" smtClean="0">
                <a:solidFill>
                  <a:schemeClr val="tx1"/>
                </a:solidFill>
                <a:effectLst/>
                <a:latin typeface="+mn-lt"/>
                <a:ea typeface="+mn-ea"/>
                <a:cs typeface="+mn-cs"/>
              </a:rPr>
              <a:t>) REFERENCES Persons(</a:t>
            </a:r>
            <a:r>
              <a:rPr lang="en-US" sz="1200" b="0" i="0" kern="1200" dirty="0" err="1" smtClean="0">
                <a:solidFill>
                  <a:schemeClr val="tx1"/>
                </a:solidFill>
                <a:effectLst/>
                <a:latin typeface="+mn-lt"/>
                <a:ea typeface="+mn-ea"/>
                <a:cs typeface="+mn-cs"/>
              </a:rPr>
              <a:t>P_Id</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2E65D11-81C0-4700-B639-F30735776B75}" type="slidenum">
              <a:rPr lang="en-US" smtClean="0"/>
              <a:pPr/>
              <a:t>22</a:t>
            </a:fld>
            <a:endParaRPr lang="en-US"/>
          </a:p>
        </p:txBody>
      </p:sp>
    </p:spTree>
    <p:extLst>
      <p:ext uri="{BB962C8B-B14F-4D97-AF65-F5344CB8AC3E}">
        <p14:creationId xmlns:p14="http://schemas.microsoft.com/office/powerpoint/2010/main" val="320268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4026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611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121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5804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0734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308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733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85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51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7467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849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050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5507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86401"/>
          </a:xfrm>
        </p:spPr>
        <p:txBody>
          <a:bodyPr>
            <a:normAutofit/>
          </a:bodyPr>
          <a:lstStyle/>
          <a:p>
            <a:pPr marL="0" indent="0">
              <a:buNone/>
            </a:pPr>
            <a:r>
              <a:rPr lang="en-US" sz="2000" dirty="0"/>
              <a:t>Copyright © 2014 by Software Craftsmanship Guild. </a:t>
            </a:r>
            <a:br>
              <a:rPr lang="en-US" sz="2000" dirty="0"/>
            </a:br>
            <a:endParaRPr lang="en-US" sz="2000" dirty="0"/>
          </a:p>
          <a:p>
            <a:pPr marL="0" indent="0">
              <a:buNone/>
            </a:pPr>
            <a:r>
              <a:rPr lang="en-US" sz="2000" dirty="0"/>
              <a:t>All rights reserved. No part of these materials may be reproduced, distributed, or transmitted in any form or by any means, including photocopying, recording, or other electronic or mechanical methods, without the prior written permission of the Software Craftsmanship Guild. For permission requests, write to the Software Craftsmanship Guild, addressed “Attention: Permissions Coordinator,” at the address below.</a:t>
            </a:r>
          </a:p>
          <a:p>
            <a:pPr marL="0" indent="0">
              <a:buNone/>
            </a:pPr>
            <a:endParaRPr lang="en-US" sz="2000" dirty="0" smtClean="0"/>
          </a:p>
          <a:p>
            <a:pPr marL="0" indent="0">
              <a:buNone/>
            </a:pPr>
            <a:r>
              <a:rPr lang="en-US" sz="2000" dirty="0" smtClean="0"/>
              <a:t>Software </a:t>
            </a:r>
            <a:r>
              <a:rPr lang="en-US" sz="2000" dirty="0"/>
              <a:t>Craftsmanship Guild</a:t>
            </a:r>
          </a:p>
          <a:p>
            <a:pPr marL="0" indent="0">
              <a:buNone/>
            </a:pPr>
            <a:r>
              <a:rPr lang="en-US" sz="2000" dirty="0"/>
              <a:t>526 S. Main St,  Suite </a:t>
            </a:r>
            <a:r>
              <a:rPr lang="en-US" sz="2000" dirty="0" smtClean="0"/>
              <a:t>609</a:t>
            </a:r>
            <a:endParaRPr lang="en-US" sz="2000" dirty="0"/>
          </a:p>
          <a:p>
            <a:pPr marL="0" indent="0">
              <a:buNone/>
            </a:pPr>
            <a:r>
              <a:rPr lang="en-US" sz="2000" dirty="0"/>
              <a:t>Akron, OH 44311</a:t>
            </a:r>
          </a:p>
          <a:p>
            <a:pPr marL="0" indent="0">
              <a:buNone/>
            </a:pPr>
            <a:endParaRPr lang="en-US" dirty="0"/>
          </a:p>
        </p:txBody>
      </p:sp>
    </p:spTree>
    <p:extLst>
      <p:ext uri="{BB962C8B-B14F-4D97-AF65-F5344CB8AC3E}">
        <p14:creationId xmlns:p14="http://schemas.microsoft.com/office/powerpoint/2010/main" val="65578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what logging strategy should I choose?</a:t>
            </a:r>
            <a:endParaRPr lang="en-US" dirty="0"/>
          </a:p>
        </p:txBody>
      </p:sp>
      <p:sp>
        <p:nvSpPr>
          <p:cNvPr id="3" name="Content Placeholder 2"/>
          <p:cNvSpPr>
            <a:spLocks noGrp="1"/>
          </p:cNvSpPr>
          <p:nvPr>
            <p:ph idx="1"/>
          </p:nvPr>
        </p:nvSpPr>
        <p:spPr/>
        <p:txBody>
          <a:bodyPr/>
          <a:lstStyle/>
          <a:p>
            <a:r>
              <a:rPr lang="en-US" dirty="0" smtClean="0"/>
              <a:t>Typically full for production with frequent (depends on loss tolerance of the business) log backups</a:t>
            </a:r>
          </a:p>
          <a:p>
            <a:r>
              <a:rPr lang="en-US" dirty="0" smtClean="0"/>
              <a:t>In development, we usually use simple because a nightly backup is sufficient.</a:t>
            </a:r>
            <a:endParaRPr lang="en-US" dirty="0"/>
          </a:p>
        </p:txBody>
      </p:sp>
    </p:spTree>
    <p:extLst>
      <p:ext uri="{BB962C8B-B14F-4D97-AF65-F5344CB8AC3E}">
        <p14:creationId xmlns:p14="http://schemas.microsoft.com/office/powerpoint/2010/main" val="334279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Log SNAFUs by Developers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backing up the log</a:t>
            </a:r>
          </a:p>
          <a:p>
            <a:pPr marL="914400" lvl="1" indent="-514350">
              <a:buFont typeface="+mj-lt"/>
              <a:buAutoNum type="alphaLcParenR"/>
            </a:pPr>
            <a:r>
              <a:rPr lang="en-US" dirty="0" smtClean="0"/>
              <a:t>Since SQL Server needs it to recover, it won’t overwrite the log unless it gets backed up.  So if you forget your log will grow forever until you run out of disk space someday.</a:t>
            </a:r>
          </a:p>
          <a:p>
            <a:pPr marL="514350" indent="-514350">
              <a:buFont typeface="+mj-lt"/>
              <a:buAutoNum type="arabicPeriod"/>
            </a:pPr>
            <a:r>
              <a:rPr lang="en-US" dirty="0" smtClean="0"/>
              <a:t>Putting the log on the same drive as the data</a:t>
            </a:r>
          </a:p>
          <a:p>
            <a:pPr marL="914400" lvl="1" indent="-514350">
              <a:buFont typeface="+mj-lt"/>
              <a:buAutoNum type="alphaLcParenR"/>
            </a:pPr>
            <a:r>
              <a:rPr lang="en-US" dirty="0" smtClean="0"/>
              <a:t>Can you say write contention?  I knew you could.</a:t>
            </a:r>
            <a:endParaRPr lang="en-US" dirty="0"/>
          </a:p>
        </p:txBody>
      </p:sp>
    </p:spTree>
    <p:extLst>
      <p:ext uri="{BB962C8B-B14F-4D97-AF65-F5344CB8AC3E}">
        <p14:creationId xmlns:p14="http://schemas.microsoft.com/office/powerpoint/2010/main" val="337110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a:t>
            </a:r>
            <a:endParaRPr lang="en-US" dirty="0"/>
          </a:p>
        </p:txBody>
      </p:sp>
      <p:sp>
        <p:nvSpPr>
          <p:cNvPr id="3" name="Content Placeholder 2"/>
          <p:cNvSpPr>
            <a:spLocks noGrp="1"/>
          </p:cNvSpPr>
          <p:nvPr>
            <p:ph idx="1"/>
          </p:nvPr>
        </p:nvSpPr>
        <p:spPr/>
        <p:txBody>
          <a:bodyPr/>
          <a:lstStyle/>
          <a:p>
            <a:r>
              <a:rPr lang="en-US" dirty="0" smtClean="0"/>
              <a:t>To Create a table we can either right click the Tables folder in our database or write a CREATE TABLE script.</a:t>
            </a:r>
          </a:p>
          <a:p>
            <a:r>
              <a:rPr lang="en-US" dirty="0" smtClean="0"/>
              <a:t>Let’s look at the wizard first</a:t>
            </a:r>
            <a:endParaRPr lang="en-US" dirty="0"/>
          </a:p>
        </p:txBody>
      </p:sp>
    </p:spTree>
    <p:extLst>
      <p:ext uri="{BB962C8B-B14F-4D97-AF65-F5344CB8AC3E}">
        <p14:creationId xmlns:p14="http://schemas.microsoft.com/office/powerpoint/2010/main" val="109634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Create Table in SSMS</a:t>
            </a:r>
            <a:endParaRPr lang="en-US" dirty="0"/>
          </a:p>
        </p:txBody>
      </p:sp>
      <p:sp>
        <p:nvSpPr>
          <p:cNvPr id="7" name="Content Placeholder 6"/>
          <p:cNvSpPr>
            <a:spLocks noGrp="1"/>
          </p:cNvSpPr>
          <p:nvPr>
            <p:ph idx="1"/>
          </p:nvPr>
        </p:nvSpPr>
        <p:spPr>
          <a:xfrm>
            <a:off x="457200" y="990600"/>
            <a:ext cx="8229600" cy="1981200"/>
          </a:xfrm>
        </p:spPr>
        <p:txBody>
          <a:bodyPr>
            <a:normAutofit fontScale="77500" lnSpcReduction="20000"/>
          </a:bodyPr>
          <a:lstStyle/>
          <a:p>
            <a:r>
              <a:rPr lang="en-US" dirty="0" smtClean="0"/>
              <a:t>We can enter column names and Data Types for the columns, as well as tell SQL Server whether they are required (Allow Nulls Unchecked).</a:t>
            </a:r>
          </a:p>
          <a:p>
            <a:r>
              <a:rPr lang="en-US" dirty="0" smtClean="0"/>
              <a:t>The properties window allows us to set a table name and we can right click on a column to set it as a primary key</a:t>
            </a:r>
            <a:endParaRPr lang="en-US" dirty="0"/>
          </a:p>
        </p:txBody>
      </p:sp>
      <p:pic>
        <p:nvPicPr>
          <p:cNvPr id="6" name="Picture 5"/>
          <p:cNvPicPr>
            <a:picLocks noChangeAspect="1"/>
          </p:cNvPicPr>
          <p:nvPr/>
        </p:nvPicPr>
        <p:blipFill>
          <a:blip r:embed="rId2"/>
          <a:stretch>
            <a:fillRect/>
          </a:stretch>
        </p:blipFill>
        <p:spPr>
          <a:xfrm>
            <a:off x="1219200" y="2667000"/>
            <a:ext cx="6181725" cy="3267075"/>
          </a:xfrm>
          <a:prstGeom prst="rect">
            <a:avLst/>
          </a:prstGeom>
        </p:spPr>
      </p:pic>
    </p:spTree>
    <p:extLst>
      <p:ext uri="{BB962C8B-B14F-4D97-AF65-F5344CB8AC3E}">
        <p14:creationId xmlns:p14="http://schemas.microsoft.com/office/powerpoint/2010/main" val="61431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Column Properties</a:t>
            </a:r>
            <a:endParaRPr lang="en-US" dirty="0"/>
          </a:p>
        </p:txBody>
      </p:sp>
      <p:sp>
        <p:nvSpPr>
          <p:cNvPr id="6" name="Text Placeholder 5"/>
          <p:cNvSpPr>
            <a:spLocks noGrp="1"/>
          </p:cNvSpPr>
          <p:nvPr>
            <p:ph type="body" sz="half" idx="2"/>
          </p:nvPr>
        </p:nvSpPr>
        <p:spPr/>
        <p:txBody>
          <a:bodyPr/>
          <a:lstStyle/>
          <a:p>
            <a:r>
              <a:rPr lang="en-US" dirty="0" smtClean="0"/>
              <a:t>The column properties has a variety of advanced functions, but I want to draw your attention to the Identity Specification property.</a:t>
            </a:r>
          </a:p>
          <a:p>
            <a:endParaRPr lang="en-US" dirty="0"/>
          </a:p>
          <a:p>
            <a:r>
              <a:rPr lang="en-US" dirty="0" smtClean="0"/>
              <a:t>If set to yes, this instructs SQL Server to manage the column and automatically increment the field.</a:t>
            </a:r>
          </a:p>
          <a:p>
            <a:endParaRPr lang="en-US" dirty="0"/>
          </a:p>
          <a:p>
            <a:r>
              <a:rPr lang="en-US" dirty="0" smtClean="0"/>
              <a:t>The Identity Increment is how many numbers between values (right now it will count up by 1)</a:t>
            </a:r>
          </a:p>
          <a:p>
            <a:endParaRPr lang="en-US" dirty="0"/>
          </a:p>
          <a:p>
            <a:r>
              <a:rPr lang="en-US" dirty="0" smtClean="0"/>
              <a:t>The Identity Seed is the starting number (sometimes companies like to do things like start invoices at 1000)</a:t>
            </a:r>
          </a:p>
          <a:p>
            <a:endParaRPr lang="en-US" dirty="0"/>
          </a:p>
          <a:p>
            <a:r>
              <a:rPr lang="en-US" dirty="0" smtClean="0"/>
              <a:t>We most often set identity columns as primary keys</a:t>
            </a:r>
            <a:endParaRPr lang="en-US" dirty="0"/>
          </a:p>
        </p:txBody>
      </p:sp>
      <p:pic>
        <p:nvPicPr>
          <p:cNvPr id="8" name="Picture 7"/>
          <p:cNvPicPr>
            <a:picLocks noChangeAspect="1"/>
          </p:cNvPicPr>
          <p:nvPr/>
        </p:nvPicPr>
        <p:blipFill>
          <a:blip r:embed="rId2"/>
          <a:stretch>
            <a:fillRect/>
          </a:stretch>
        </p:blipFill>
        <p:spPr>
          <a:xfrm>
            <a:off x="4800600" y="381000"/>
            <a:ext cx="3581400" cy="5514975"/>
          </a:xfrm>
          <a:prstGeom prst="rect">
            <a:avLst/>
          </a:prstGeom>
        </p:spPr>
      </p:pic>
    </p:spTree>
    <p:extLst>
      <p:ext uri="{BB962C8B-B14F-4D97-AF65-F5344CB8AC3E}">
        <p14:creationId xmlns:p14="http://schemas.microsoft.com/office/powerpoint/2010/main" val="3179971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a:t>
            </a:r>
            <a:r>
              <a:rPr lang="en-US" dirty="0" err="1" smtClean="0"/>
              <a:t>AutoNumbers</a:t>
            </a:r>
            <a:r>
              <a:rPr lang="en-US" dirty="0" smtClean="0"/>
              <a:t> For Keys?</a:t>
            </a:r>
            <a:endParaRPr lang="en-US" dirty="0"/>
          </a:p>
        </p:txBody>
      </p:sp>
      <p:sp>
        <p:nvSpPr>
          <p:cNvPr id="6" name="Content Placeholder 5"/>
          <p:cNvSpPr>
            <a:spLocks noGrp="1"/>
          </p:cNvSpPr>
          <p:nvPr>
            <p:ph idx="1"/>
          </p:nvPr>
        </p:nvSpPr>
        <p:spPr/>
        <p:txBody>
          <a:bodyPr>
            <a:normAutofit fontScale="85000" lnSpcReduction="10000"/>
          </a:bodyPr>
          <a:lstStyle/>
          <a:p>
            <a:pPr marL="0" indent="0">
              <a:buNone/>
            </a:pPr>
            <a:r>
              <a:rPr lang="en-US" dirty="0" smtClean="0"/>
              <a:t>There are several reason why this is typical</a:t>
            </a:r>
          </a:p>
          <a:p>
            <a:pPr marL="914400" lvl="1" indent="-514350">
              <a:buFont typeface="+mj-lt"/>
              <a:buAutoNum type="arabicPeriod"/>
            </a:pPr>
            <a:r>
              <a:rPr lang="en-US" dirty="0" smtClean="0"/>
              <a:t>Privacy- Keys often have to be referenced in code, so we don’t like to use personal data (like social security number) because it isn’t safe to put into website </a:t>
            </a:r>
            <a:r>
              <a:rPr lang="en-US" dirty="0" err="1" smtClean="0"/>
              <a:t>urls</a:t>
            </a:r>
            <a:r>
              <a:rPr lang="en-US" dirty="0" smtClean="0"/>
              <a:t>, etc.</a:t>
            </a:r>
          </a:p>
          <a:p>
            <a:pPr marL="914400" lvl="1" indent="-514350">
              <a:buFont typeface="+mj-lt"/>
              <a:buAutoNum type="arabicPeriod"/>
            </a:pPr>
            <a:r>
              <a:rPr lang="en-US" dirty="0" smtClean="0"/>
              <a:t>Fragmentation- The primary key by default exists as a </a:t>
            </a:r>
            <a:r>
              <a:rPr lang="en-US" i="1" dirty="0" smtClean="0"/>
              <a:t>Clustered Index</a:t>
            </a:r>
          </a:p>
          <a:p>
            <a:pPr marL="1314450" lvl="2" indent="-514350">
              <a:buFont typeface="+mj-lt"/>
              <a:buAutoNum type="alphaLcParenR"/>
            </a:pPr>
            <a:r>
              <a:rPr lang="en-US" dirty="0" smtClean="0"/>
              <a:t>A clustered index is the physical order of the data on the disk, so by using an auto number key we can ensure new data is always inserted at the end.  </a:t>
            </a:r>
          </a:p>
          <a:p>
            <a:pPr marL="1314450" lvl="2" indent="-514350">
              <a:buFont typeface="+mj-lt"/>
              <a:buAutoNum type="alphaLcParenR"/>
            </a:pPr>
            <a:r>
              <a:rPr lang="en-US" dirty="0" smtClean="0"/>
              <a:t>If the primary key/clustered index is a text field it can force the database to insert things in order, and sometimes have to move data around to make space.  So </a:t>
            </a:r>
            <a:r>
              <a:rPr lang="en-US" u="sng" dirty="0" smtClean="0"/>
              <a:t>usually</a:t>
            </a:r>
            <a:r>
              <a:rPr lang="en-US" dirty="0" smtClean="0"/>
              <a:t> it is best for lower fragmentation and higher performance.</a:t>
            </a:r>
          </a:p>
        </p:txBody>
      </p:sp>
    </p:spTree>
    <p:extLst>
      <p:ext uri="{BB962C8B-B14F-4D97-AF65-F5344CB8AC3E}">
        <p14:creationId xmlns:p14="http://schemas.microsoft.com/office/powerpoint/2010/main" val="2559828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By the way</a:t>
            </a:r>
            <a:endParaRPr lang="en-US" dirty="0"/>
          </a:p>
        </p:txBody>
      </p:sp>
      <p:sp>
        <p:nvSpPr>
          <p:cNvPr id="3" name="Content Placeholder 2"/>
          <p:cNvSpPr>
            <a:spLocks noGrp="1"/>
          </p:cNvSpPr>
          <p:nvPr>
            <p:ph idx="1"/>
          </p:nvPr>
        </p:nvSpPr>
        <p:spPr/>
        <p:txBody>
          <a:bodyPr/>
          <a:lstStyle/>
          <a:p>
            <a:r>
              <a:rPr lang="en-US" dirty="0" smtClean="0"/>
              <a:t>We can have multiple columns make up a primary key.  The only requirement is that the column (or combination of columns) has to be unique.  Creating a duplicate record raises an error.</a:t>
            </a:r>
          </a:p>
          <a:p>
            <a:r>
              <a:rPr lang="en-US" dirty="0" smtClean="0"/>
              <a:t>When multiple columns make up a primary key we call them </a:t>
            </a:r>
            <a:r>
              <a:rPr lang="en-US" i="1" dirty="0" smtClean="0"/>
              <a:t>combination keys</a:t>
            </a:r>
            <a:r>
              <a:rPr lang="en-US" dirty="0" smtClean="0"/>
              <a:t>.  They are common in many-to-many relationships.</a:t>
            </a:r>
            <a:endParaRPr lang="en-US" dirty="0"/>
          </a:p>
        </p:txBody>
      </p:sp>
    </p:spTree>
    <p:extLst>
      <p:ext uri="{BB962C8B-B14F-4D97-AF65-F5344CB8AC3E}">
        <p14:creationId xmlns:p14="http://schemas.microsoft.com/office/powerpoint/2010/main" val="3261625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the SQL Syntax</a:t>
            </a:r>
            <a:endParaRPr lang="en-US" dirty="0"/>
          </a:p>
        </p:txBody>
      </p:sp>
      <p:sp>
        <p:nvSpPr>
          <p:cNvPr id="6" name="Content Placeholder 5"/>
          <p:cNvSpPr>
            <a:spLocks noGrp="1"/>
          </p:cNvSpPr>
          <p:nvPr>
            <p:ph idx="1"/>
          </p:nvPr>
        </p:nvSpPr>
        <p:spPr>
          <a:xfrm>
            <a:off x="457200" y="1600200"/>
            <a:ext cx="8229600" cy="2895599"/>
          </a:xfrm>
        </p:spPr>
        <p:txBody>
          <a:bodyPr>
            <a:normAutofit fontScale="77500" lnSpcReduction="20000"/>
          </a:bodyPr>
          <a:lstStyle/>
          <a:p>
            <a:r>
              <a:rPr lang="en-US" dirty="0"/>
              <a:t>[</a:t>
            </a:r>
            <a:r>
              <a:rPr lang="en-US" dirty="0" err="1"/>
              <a:t>dbo</a:t>
            </a:r>
            <a:r>
              <a:rPr lang="en-US" dirty="0"/>
              <a:t>] is the </a:t>
            </a:r>
            <a:r>
              <a:rPr lang="en-US" i="1" dirty="0"/>
              <a:t>owner</a:t>
            </a:r>
            <a:r>
              <a:rPr lang="en-US" dirty="0"/>
              <a:t> of the table.  </a:t>
            </a:r>
          </a:p>
          <a:p>
            <a:endParaRPr lang="en-US" dirty="0"/>
          </a:p>
          <a:p>
            <a:r>
              <a:rPr lang="en-US" dirty="0"/>
              <a:t>All tables must have an owner.  DBO is a special </a:t>
            </a:r>
            <a:r>
              <a:rPr lang="en-US" dirty="0" smtClean="0"/>
              <a:t>schema called </a:t>
            </a:r>
            <a:r>
              <a:rPr lang="en-US" dirty="0"/>
              <a:t>“database owner”.  </a:t>
            </a:r>
          </a:p>
          <a:p>
            <a:endParaRPr lang="en-US" dirty="0"/>
          </a:p>
          <a:p>
            <a:r>
              <a:rPr lang="en-US" dirty="0" smtClean="0"/>
              <a:t>Most times this </a:t>
            </a:r>
            <a:r>
              <a:rPr lang="en-US" dirty="0"/>
              <a:t>is the default and what you will </a:t>
            </a:r>
            <a:r>
              <a:rPr lang="en-US" dirty="0" smtClean="0"/>
              <a:t>find in the wild, </a:t>
            </a:r>
            <a:r>
              <a:rPr lang="en-US" dirty="0"/>
              <a:t>sometimes in high security scenarios different roles are assigned as owners</a:t>
            </a:r>
          </a:p>
          <a:p>
            <a:pPr marL="0" indent="0">
              <a:buNone/>
            </a:pPr>
            <a:endParaRPr lang="en-US" dirty="0"/>
          </a:p>
        </p:txBody>
      </p:sp>
      <p:pic>
        <p:nvPicPr>
          <p:cNvPr id="5" name="Picture 4"/>
          <p:cNvPicPr>
            <a:picLocks noChangeAspect="1"/>
          </p:cNvPicPr>
          <p:nvPr/>
        </p:nvPicPr>
        <p:blipFill>
          <a:blip r:embed="rId2"/>
          <a:stretch>
            <a:fillRect/>
          </a:stretch>
        </p:blipFill>
        <p:spPr>
          <a:xfrm>
            <a:off x="1766887" y="4495799"/>
            <a:ext cx="5610225" cy="1495425"/>
          </a:xfrm>
          <a:prstGeom prst="rect">
            <a:avLst/>
          </a:prstGeom>
        </p:spPr>
      </p:pic>
    </p:spTree>
    <p:extLst>
      <p:ext uri="{BB962C8B-B14F-4D97-AF65-F5344CB8AC3E}">
        <p14:creationId xmlns:p14="http://schemas.microsoft.com/office/powerpoint/2010/main" val="4253180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SQL Data Types (Text)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96435431"/>
              </p:ext>
            </p:extLst>
          </p:nvPr>
        </p:nvGraphicFramePr>
        <p:xfrm>
          <a:off x="533400" y="838200"/>
          <a:ext cx="8153400" cy="4119880"/>
        </p:xfrm>
        <a:graphic>
          <a:graphicData uri="http://schemas.openxmlformats.org/drawingml/2006/table">
            <a:tbl>
              <a:tblPr firstRow="1" bandRow="1">
                <a:tableStyleId>{21E4AEA4-8DFA-4A89-87EB-49C32662AFE0}</a:tableStyleId>
              </a:tblPr>
              <a:tblGrid>
                <a:gridCol w="2717800"/>
                <a:gridCol w="2717800"/>
                <a:gridCol w="2717800"/>
              </a:tblGrid>
              <a:tr h="370840">
                <a:tc>
                  <a:txBody>
                    <a:bodyPr/>
                    <a:lstStyle/>
                    <a:p>
                      <a:r>
                        <a:rPr lang="en-US" dirty="0" smtClean="0"/>
                        <a:t>Data Type</a:t>
                      </a:r>
                      <a:endParaRPr lang="en-US" dirty="0"/>
                    </a:p>
                  </a:txBody>
                  <a:tcPr/>
                </a:tc>
                <a:tc>
                  <a:txBody>
                    <a:bodyPr/>
                    <a:lstStyle/>
                    <a:p>
                      <a:r>
                        <a:rPr lang="en-US" dirty="0" smtClean="0"/>
                        <a:t>Description</a:t>
                      </a:r>
                      <a:endParaRPr lang="en-US" dirty="0"/>
                    </a:p>
                  </a:txBody>
                  <a:tcPr/>
                </a:tc>
                <a:tc>
                  <a:txBody>
                    <a:bodyPr/>
                    <a:lstStyle/>
                    <a:p>
                      <a:r>
                        <a:rPr lang="en-US" dirty="0" smtClean="0"/>
                        <a:t>Size</a:t>
                      </a:r>
                      <a:endParaRPr lang="en-US" dirty="0"/>
                    </a:p>
                  </a:txBody>
                  <a:tcPr/>
                </a:tc>
              </a:tr>
              <a:tr h="370840">
                <a:tc>
                  <a:txBody>
                    <a:bodyPr/>
                    <a:lstStyle/>
                    <a:p>
                      <a:r>
                        <a:rPr lang="en-US" dirty="0" smtClean="0"/>
                        <a:t>Char(n)</a:t>
                      </a:r>
                      <a:endParaRPr lang="en-US" dirty="0"/>
                    </a:p>
                  </a:txBody>
                  <a:tcPr/>
                </a:tc>
                <a:tc>
                  <a:txBody>
                    <a:bodyPr/>
                    <a:lstStyle/>
                    <a:p>
                      <a:r>
                        <a:rPr lang="en-US" dirty="0" smtClean="0"/>
                        <a:t>Fixed-length</a:t>
                      </a:r>
                      <a:r>
                        <a:rPr lang="en-US" baseline="0" dirty="0" smtClean="0"/>
                        <a:t> character string.  Max 8,000 characters</a:t>
                      </a:r>
                      <a:endParaRPr lang="en-US" dirty="0"/>
                    </a:p>
                  </a:txBody>
                  <a:tcPr/>
                </a:tc>
                <a:tc>
                  <a:txBody>
                    <a:bodyPr/>
                    <a:lstStyle/>
                    <a:p>
                      <a:r>
                        <a:rPr lang="en-US" dirty="0" smtClean="0"/>
                        <a:t>n</a:t>
                      </a:r>
                      <a:r>
                        <a:rPr lang="en-US" baseline="0" dirty="0" smtClean="0"/>
                        <a:t> bytes</a:t>
                      </a:r>
                      <a:endParaRPr lang="en-US" dirty="0"/>
                    </a:p>
                  </a:txBody>
                  <a:tcPr/>
                </a:tc>
              </a:tr>
              <a:tr h="370840">
                <a:tc>
                  <a:txBody>
                    <a:bodyPr/>
                    <a:lstStyle/>
                    <a:p>
                      <a:r>
                        <a:rPr lang="en-US" dirty="0" err="1" smtClean="0"/>
                        <a:t>Varchar</a:t>
                      </a:r>
                      <a:r>
                        <a:rPr lang="en-US" dirty="0" smtClean="0"/>
                        <a:t>(n)</a:t>
                      </a:r>
                      <a:endParaRPr lang="en-US" dirty="0"/>
                    </a:p>
                  </a:txBody>
                  <a:tcPr/>
                </a:tc>
                <a:tc>
                  <a:txBody>
                    <a:bodyPr/>
                    <a:lstStyle/>
                    <a:p>
                      <a:r>
                        <a:rPr lang="en-US" dirty="0" smtClean="0"/>
                        <a:t>Variable-length</a:t>
                      </a:r>
                      <a:r>
                        <a:rPr lang="en-US" baseline="0" dirty="0" smtClean="0"/>
                        <a:t> character string, Max 8,000 characters</a:t>
                      </a:r>
                      <a:endParaRPr lang="en-US" dirty="0"/>
                    </a:p>
                  </a:txBody>
                  <a:tcPr/>
                </a:tc>
                <a:tc>
                  <a:txBody>
                    <a:bodyPr/>
                    <a:lstStyle/>
                    <a:p>
                      <a:r>
                        <a:rPr lang="en-US" dirty="0" smtClean="0"/>
                        <a:t>1</a:t>
                      </a:r>
                      <a:r>
                        <a:rPr lang="en-US" baseline="0" dirty="0" smtClean="0"/>
                        <a:t> byte per character + 2 bytes overhead</a:t>
                      </a:r>
                      <a:endParaRPr lang="en-US" dirty="0"/>
                    </a:p>
                  </a:txBody>
                  <a:tcPr/>
                </a:tc>
              </a:tr>
              <a:tr h="370840">
                <a:tc>
                  <a:txBody>
                    <a:bodyPr/>
                    <a:lstStyle/>
                    <a:p>
                      <a:r>
                        <a:rPr lang="en-US" dirty="0" err="1" smtClean="0"/>
                        <a:t>Varchar</a:t>
                      </a:r>
                      <a:r>
                        <a:rPr lang="en-US" dirty="0" smtClean="0"/>
                        <a:t>(max)</a:t>
                      </a:r>
                      <a:endParaRPr lang="en-US" dirty="0"/>
                    </a:p>
                  </a:txBody>
                  <a:tcPr/>
                </a:tc>
                <a:tc>
                  <a:txBody>
                    <a:bodyPr/>
                    <a:lstStyle/>
                    <a:p>
                      <a:r>
                        <a:rPr lang="en-US" dirty="0" smtClean="0"/>
                        <a:t>Variable-length max 1,073,741,824 characters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r>
                        <a:rPr lang="en-US" baseline="0" dirty="0" smtClean="0"/>
                        <a:t> byte per character + 2 bytes overhead</a:t>
                      </a:r>
                      <a:endParaRPr lang="en-US" dirty="0" smtClean="0"/>
                    </a:p>
                  </a:txBody>
                  <a:tcPr/>
                </a:tc>
              </a:tr>
              <a:tr h="370840">
                <a:tc>
                  <a:txBody>
                    <a:bodyPr/>
                    <a:lstStyle/>
                    <a:p>
                      <a:r>
                        <a:rPr lang="en-US" dirty="0" smtClean="0"/>
                        <a:t>Text</a:t>
                      </a:r>
                      <a:endParaRPr lang="en-US" dirty="0"/>
                    </a:p>
                  </a:txBody>
                  <a:tcPr/>
                </a:tc>
                <a:tc>
                  <a:txBody>
                    <a:bodyPr/>
                    <a:lstStyle/>
                    <a:p>
                      <a:r>
                        <a:rPr lang="en-US" dirty="0" err="1" smtClean="0"/>
                        <a:t>Vaariable</a:t>
                      </a:r>
                      <a:r>
                        <a:rPr lang="en-US" dirty="0" smtClean="0"/>
                        <a:t>-length</a:t>
                      </a:r>
                      <a:r>
                        <a:rPr lang="en-US" baseline="0" dirty="0" smtClean="0"/>
                        <a:t> max 2GB of text data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r>
                        <a:rPr lang="en-US" baseline="0" dirty="0" smtClean="0"/>
                        <a:t> byte per character + 2 bytes overhead</a:t>
                      </a:r>
                      <a:endParaRPr lang="en-US" dirty="0" smtClean="0"/>
                    </a:p>
                  </a:txBody>
                  <a:tcPr/>
                </a:tc>
              </a:tr>
              <a:tr h="370840">
                <a:tc>
                  <a:txBody>
                    <a:bodyPr/>
                    <a:lstStyle/>
                    <a:p>
                      <a:r>
                        <a:rPr lang="en-US" dirty="0" smtClean="0"/>
                        <a:t>XML</a:t>
                      </a:r>
                      <a:endParaRPr lang="en-US" dirty="0"/>
                    </a:p>
                  </a:txBody>
                  <a:tcPr/>
                </a:tc>
                <a:tc>
                  <a:txBody>
                    <a:bodyPr/>
                    <a:lstStyle/>
                    <a:p>
                      <a:r>
                        <a:rPr lang="en-US" dirty="0" smtClean="0"/>
                        <a:t>XML formatted data up to 2GB in size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
        <p:nvSpPr>
          <p:cNvPr id="7" name="Content Placeholder 5"/>
          <p:cNvSpPr txBox="1">
            <a:spLocks/>
          </p:cNvSpPr>
          <p:nvPr/>
        </p:nvSpPr>
        <p:spPr>
          <a:xfrm>
            <a:off x="609600" y="5105400"/>
            <a:ext cx="8229600" cy="3810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 There is also </a:t>
            </a:r>
            <a:r>
              <a:rPr lang="en-US" dirty="0" err="1" smtClean="0"/>
              <a:t>nchar</a:t>
            </a:r>
            <a:r>
              <a:rPr lang="en-US" dirty="0" smtClean="0"/>
              <a:t>, </a:t>
            </a:r>
            <a:r>
              <a:rPr lang="en-US" dirty="0" err="1" smtClean="0"/>
              <a:t>nvarchar</a:t>
            </a:r>
            <a:r>
              <a:rPr lang="en-US" dirty="0" smtClean="0"/>
              <a:t>, and </a:t>
            </a:r>
            <a:r>
              <a:rPr lang="en-US" dirty="0" err="1" smtClean="0"/>
              <a:t>ntext</a:t>
            </a:r>
            <a:r>
              <a:rPr lang="en-US" dirty="0" smtClean="0"/>
              <a:t> which store Unicode characters</a:t>
            </a:r>
            <a:endParaRPr lang="en-US" dirty="0"/>
          </a:p>
        </p:txBody>
      </p:sp>
      <p:sp>
        <p:nvSpPr>
          <p:cNvPr id="8" name="Content Placeholder 5"/>
          <p:cNvSpPr txBox="1">
            <a:spLocks/>
          </p:cNvSpPr>
          <p:nvPr/>
        </p:nvSpPr>
        <p:spPr>
          <a:xfrm>
            <a:off x="609600" y="5334000"/>
            <a:ext cx="8229600" cy="381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   and binary, </a:t>
            </a:r>
            <a:r>
              <a:rPr lang="en-US" sz="2000" dirty="0" err="1" smtClean="0"/>
              <a:t>varbinary</a:t>
            </a:r>
            <a:r>
              <a:rPr lang="en-US" sz="2000" dirty="0" smtClean="0"/>
              <a:t>, and image which store Binary data</a:t>
            </a:r>
            <a:endParaRPr lang="en-US" sz="2000" dirty="0"/>
          </a:p>
        </p:txBody>
      </p:sp>
    </p:spTree>
    <p:extLst>
      <p:ext uri="{BB962C8B-B14F-4D97-AF65-F5344CB8AC3E}">
        <p14:creationId xmlns:p14="http://schemas.microsoft.com/office/powerpoint/2010/main" val="820581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SQL Data Type (Numeric)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50826747"/>
              </p:ext>
            </p:extLst>
          </p:nvPr>
        </p:nvGraphicFramePr>
        <p:xfrm>
          <a:off x="533400" y="1143000"/>
          <a:ext cx="8077200" cy="4815840"/>
        </p:xfrm>
        <a:graphic>
          <a:graphicData uri="http://schemas.openxmlformats.org/drawingml/2006/table">
            <a:tbl>
              <a:tblPr firstRow="1" bandRow="1">
                <a:tableStyleId>{21E4AEA4-8DFA-4A89-87EB-49C32662AFE0}</a:tableStyleId>
              </a:tblPr>
              <a:tblGrid>
                <a:gridCol w="2692400"/>
                <a:gridCol w="3799555"/>
                <a:gridCol w="1585245"/>
              </a:tblGrid>
              <a:tr h="336238">
                <a:tc>
                  <a:txBody>
                    <a:bodyPr/>
                    <a:lstStyle/>
                    <a:p>
                      <a:r>
                        <a:rPr lang="en-US" dirty="0" smtClean="0"/>
                        <a:t>Data Type</a:t>
                      </a:r>
                      <a:endParaRPr lang="en-US" dirty="0"/>
                    </a:p>
                  </a:txBody>
                  <a:tcPr/>
                </a:tc>
                <a:tc>
                  <a:txBody>
                    <a:bodyPr/>
                    <a:lstStyle/>
                    <a:p>
                      <a:r>
                        <a:rPr lang="en-US" dirty="0" smtClean="0"/>
                        <a:t>Description</a:t>
                      </a:r>
                      <a:endParaRPr lang="en-US" dirty="0"/>
                    </a:p>
                  </a:txBody>
                  <a:tcPr/>
                </a:tc>
                <a:tc>
                  <a:txBody>
                    <a:bodyPr/>
                    <a:lstStyle/>
                    <a:p>
                      <a:r>
                        <a:rPr lang="en-US" dirty="0" smtClean="0"/>
                        <a:t>Size</a:t>
                      </a:r>
                      <a:endParaRPr lang="en-US" dirty="0"/>
                    </a:p>
                  </a:txBody>
                  <a:tcPr/>
                </a:tc>
              </a:tr>
              <a:tr h="317465">
                <a:tc>
                  <a:txBody>
                    <a:bodyPr/>
                    <a:lstStyle/>
                    <a:p>
                      <a:r>
                        <a:rPr lang="en-US" sz="1600" dirty="0" smtClean="0"/>
                        <a:t>Bit</a:t>
                      </a:r>
                      <a:endParaRPr lang="en-US" sz="1600" dirty="0"/>
                    </a:p>
                  </a:txBody>
                  <a:tcPr/>
                </a:tc>
                <a:tc>
                  <a:txBody>
                    <a:bodyPr/>
                    <a:lstStyle/>
                    <a:p>
                      <a:r>
                        <a:rPr lang="en-US" sz="1600" dirty="0" smtClean="0"/>
                        <a:t>True/False</a:t>
                      </a:r>
                      <a:r>
                        <a:rPr lang="en-US" sz="1600" baseline="0" dirty="0" smtClean="0"/>
                        <a:t> stored as 0/1</a:t>
                      </a:r>
                      <a:endParaRPr lang="en-US" sz="1600" dirty="0"/>
                    </a:p>
                  </a:txBody>
                  <a:tcPr/>
                </a:tc>
                <a:tc>
                  <a:txBody>
                    <a:bodyPr/>
                    <a:lstStyle/>
                    <a:p>
                      <a:endParaRPr lang="en-US" sz="1600" dirty="0"/>
                    </a:p>
                  </a:txBody>
                  <a:tcPr/>
                </a:tc>
              </a:tr>
              <a:tr h="317465">
                <a:tc>
                  <a:txBody>
                    <a:bodyPr/>
                    <a:lstStyle/>
                    <a:p>
                      <a:r>
                        <a:rPr lang="en-US" sz="1600" dirty="0" err="1" smtClean="0"/>
                        <a:t>Tinyint</a:t>
                      </a:r>
                      <a:endParaRPr lang="en-US" sz="1600" dirty="0"/>
                    </a:p>
                  </a:txBody>
                  <a:tcPr/>
                </a:tc>
                <a:tc>
                  <a:txBody>
                    <a:bodyPr/>
                    <a:lstStyle/>
                    <a:p>
                      <a:r>
                        <a:rPr lang="en-US" sz="1600" dirty="0" smtClean="0"/>
                        <a:t>0 to 255</a:t>
                      </a:r>
                      <a:endParaRPr lang="en-US" sz="1600" dirty="0"/>
                    </a:p>
                  </a:txBody>
                  <a:tcPr/>
                </a:tc>
                <a:tc>
                  <a:txBody>
                    <a:bodyPr/>
                    <a:lstStyle/>
                    <a:p>
                      <a:r>
                        <a:rPr lang="en-US" sz="1600" dirty="0" smtClean="0"/>
                        <a:t>1 </a:t>
                      </a:r>
                      <a:r>
                        <a:rPr lang="en-US" sz="1600" b="0" dirty="0" smtClean="0"/>
                        <a:t>Bytes</a:t>
                      </a:r>
                      <a:endParaRPr lang="en-US" sz="1600" b="0" dirty="0"/>
                    </a:p>
                  </a:txBody>
                  <a:tcPr/>
                </a:tc>
              </a:tr>
              <a:tr h="547953">
                <a:tc>
                  <a:txBody>
                    <a:bodyPr/>
                    <a:lstStyle/>
                    <a:p>
                      <a:r>
                        <a:rPr lang="en-US" sz="1600" dirty="0" err="1" smtClean="0"/>
                        <a:t>SmallInt</a:t>
                      </a:r>
                      <a:endParaRPr lang="en-US" sz="1600" dirty="0"/>
                    </a:p>
                  </a:txBody>
                  <a:tcPr/>
                </a:tc>
                <a:tc>
                  <a:txBody>
                    <a:bodyPr/>
                    <a:lstStyle/>
                    <a:p>
                      <a:r>
                        <a:rPr lang="en-US" sz="1600" dirty="0" smtClean="0"/>
                        <a:t>-32,768 to</a:t>
                      </a:r>
                    </a:p>
                    <a:p>
                      <a:r>
                        <a:rPr lang="en-US" sz="1600" dirty="0" smtClean="0"/>
                        <a:t>32,767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2 Bytes</a:t>
                      </a:r>
                    </a:p>
                    <a:p>
                      <a:endParaRPr lang="en-US" sz="1600" dirty="0"/>
                    </a:p>
                  </a:txBody>
                  <a:tcPr/>
                </a:tc>
              </a:tr>
              <a:tr h="547953">
                <a:tc>
                  <a:txBody>
                    <a:bodyPr/>
                    <a:lstStyle/>
                    <a:p>
                      <a:r>
                        <a:rPr lang="en-US" sz="1600" dirty="0" err="1" smtClean="0"/>
                        <a:t>Int</a:t>
                      </a:r>
                      <a:endParaRPr lang="en-US" sz="1600" dirty="0"/>
                    </a:p>
                  </a:txBody>
                  <a:tcPr/>
                </a:tc>
                <a:tc>
                  <a:txBody>
                    <a:bodyPr/>
                    <a:lstStyle/>
                    <a:p>
                      <a:r>
                        <a:rPr lang="en-US" sz="1600" dirty="0" smtClean="0"/>
                        <a:t>-2,147,483,648 to</a:t>
                      </a:r>
                    </a:p>
                    <a:p>
                      <a:r>
                        <a:rPr lang="en-US" sz="1600" dirty="0" smtClean="0"/>
                        <a:t>2,147,483,647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4 Bytes</a:t>
                      </a:r>
                    </a:p>
                  </a:txBody>
                  <a:tcPr/>
                </a:tc>
              </a:tr>
              <a:tr h="547953">
                <a:tc>
                  <a:txBody>
                    <a:bodyPr/>
                    <a:lstStyle/>
                    <a:p>
                      <a:r>
                        <a:rPr lang="en-US" sz="1600" dirty="0" err="1" smtClean="0"/>
                        <a:t>Bigint</a:t>
                      </a:r>
                      <a:endParaRPr lang="en-US" sz="1600" dirty="0"/>
                    </a:p>
                  </a:txBody>
                  <a:tcPr/>
                </a:tc>
                <a:tc>
                  <a:txBody>
                    <a:bodyPr/>
                    <a:lstStyle/>
                    <a:p>
                      <a:r>
                        <a:rPr lang="en-US" sz="1600" dirty="0" smtClean="0"/>
                        <a:t>-9,223,372,036,854,775,808</a:t>
                      </a:r>
                      <a:r>
                        <a:rPr lang="en-US" sz="1600" baseline="0" dirty="0" smtClean="0"/>
                        <a:t> to</a:t>
                      </a:r>
                    </a:p>
                    <a:p>
                      <a:r>
                        <a:rPr lang="en-US" sz="1600" baseline="0" dirty="0" smtClean="0"/>
                        <a:t>9,223,372,036,854,775,807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8 Bytes</a:t>
                      </a:r>
                    </a:p>
                  </a:txBody>
                  <a:tcPr/>
                </a:tc>
              </a:tr>
              <a:tr h="1956974">
                <a:tc>
                  <a:txBody>
                    <a:bodyPr/>
                    <a:lstStyle/>
                    <a:p>
                      <a:r>
                        <a:rPr lang="en-US" sz="1600" dirty="0" smtClean="0"/>
                        <a:t>Decimal(</a:t>
                      </a:r>
                      <a:r>
                        <a:rPr lang="en-US" sz="1600" dirty="0" err="1" smtClean="0"/>
                        <a:t>p,s</a:t>
                      </a:r>
                      <a:r>
                        <a:rPr lang="en-US" sz="1600" dirty="0" smtClean="0"/>
                        <a:t>)</a:t>
                      </a:r>
                      <a:endParaRPr lang="en-US" sz="1600" dirty="0"/>
                    </a:p>
                  </a:txBody>
                  <a:tcPr/>
                </a:tc>
                <a:tc>
                  <a:txBody>
                    <a:bodyPr/>
                    <a:lstStyle/>
                    <a:p>
                      <a:r>
                        <a:rPr lang="en-US" sz="1600" dirty="0" smtClean="0"/>
                        <a:t>Fixed precision</a:t>
                      </a:r>
                      <a:r>
                        <a:rPr lang="en-US" sz="1600" baseline="0" dirty="0" smtClean="0"/>
                        <a:t> and scale numbers</a:t>
                      </a:r>
                    </a:p>
                    <a:p>
                      <a:r>
                        <a:rPr lang="en-US" sz="1600" baseline="0" dirty="0" smtClean="0"/>
                        <a:t>-10^38 to 10^38-1</a:t>
                      </a:r>
                    </a:p>
                    <a:p>
                      <a:endParaRPr lang="en-US" sz="1600" baseline="0" dirty="0" smtClean="0"/>
                    </a:p>
                    <a:p>
                      <a:r>
                        <a:rPr lang="en-US" sz="1600" baseline="0" dirty="0" smtClean="0"/>
                        <a:t>P is the max number of digits (left and right)</a:t>
                      </a:r>
                    </a:p>
                    <a:p>
                      <a:endParaRPr lang="en-US" sz="1600" baseline="0" dirty="0" smtClean="0"/>
                    </a:p>
                    <a:p>
                      <a:r>
                        <a:rPr lang="en-US" sz="1600" baseline="0" dirty="0" smtClean="0"/>
                        <a:t>S is the number of digits to the right of the decimal point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5-17 bytes</a:t>
                      </a:r>
                    </a:p>
                  </a:txBody>
                  <a:tcPr/>
                </a:tc>
              </a:tr>
            </a:tbl>
          </a:graphicData>
        </a:graphic>
      </p:graphicFrame>
    </p:spTree>
    <p:extLst>
      <p:ext uri="{BB962C8B-B14F-4D97-AF65-F5344CB8AC3E}">
        <p14:creationId xmlns:p14="http://schemas.microsoft.com/office/powerpoint/2010/main" val="3909704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 </a:t>
            </a:r>
            <a:r>
              <a:rPr lang="en-US" dirty="0" smtClean="0"/>
              <a:t>to Data Definition Language (DDL)</a:t>
            </a:r>
            <a:endParaRPr lang="en-US" dirty="0"/>
          </a:p>
        </p:txBody>
      </p:sp>
      <p:sp>
        <p:nvSpPr>
          <p:cNvPr id="3" name="Subtitle 2"/>
          <p:cNvSpPr>
            <a:spLocks noGrp="1"/>
          </p:cNvSpPr>
          <p:nvPr>
            <p:ph type="subTitle" idx="1"/>
          </p:nvPr>
        </p:nvSpPr>
        <p:spPr/>
        <p:txBody>
          <a:bodyPr/>
          <a:lstStyle/>
          <a:p>
            <a:r>
              <a:rPr lang="en-US" dirty="0" smtClean="0"/>
              <a:t>Software Craftsmanship Guild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SQL Data Type (Numeric)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5011879"/>
              </p:ext>
            </p:extLst>
          </p:nvPr>
        </p:nvGraphicFramePr>
        <p:xfrm>
          <a:off x="533400" y="1143000"/>
          <a:ext cx="8153400" cy="4297680"/>
        </p:xfrm>
        <a:graphic>
          <a:graphicData uri="http://schemas.openxmlformats.org/drawingml/2006/table">
            <a:tbl>
              <a:tblPr firstRow="1" bandRow="1">
                <a:tableStyleId>{21E4AEA4-8DFA-4A89-87EB-49C32662AFE0}</a:tableStyleId>
              </a:tblPr>
              <a:tblGrid>
                <a:gridCol w="2717800"/>
                <a:gridCol w="3835400"/>
                <a:gridCol w="1600200"/>
              </a:tblGrid>
              <a:tr h="345338">
                <a:tc>
                  <a:txBody>
                    <a:bodyPr/>
                    <a:lstStyle/>
                    <a:p>
                      <a:r>
                        <a:rPr lang="en-US" dirty="0" smtClean="0"/>
                        <a:t>Data Type</a:t>
                      </a:r>
                      <a:endParaRPr lang="en-US" dirty="0"/>
                    </a:p>
                  </a:txBody>
                  <a:tcPr/>
                </a:tc>
                <a:tc>
                  <a:txBody>
                    <a:bodyPr/>
                    <a:lstStyle/>
                    <a:p>
                      <a:r>
                        <a:rPr lang="en-US" dirty="0" smtClean="0"/>
                        <a:t>Description</a:t>
                      </a:r>
                      <a:endParaRPr lang="en-US" dirty="0"/>
                    </a:p>
                  </a:txBody>
                  <a:tcPr/>
                </a:tc>
                <a:tc>
                  <a:txBody>
                    <a:bodyPr/>
                    <a:lstStyle/>
                    <a:p>
                      <a:r>
                        <a:rPr lang="en-US" dirty="0" smtClean="0"/>
                        <a:t>Size</a:t>
                      </a:r>
                      <a:endParaRPr lang="en-US" dirty="0"/>
                    </a:p>
                  </a:txBody>
                  <a:tcPr/>
                </a:tc>
              </a:tr>
              <a:tr h="345338">
                <a:tc>
                  <a:txBody>
                    <a:bodyPr/>
                    <a:lstStyle/>
                    <a:p>
                      <a:r>
                        <a:rPr lang="en-US" dirty="0" err="1" smtClean="0"/>
                        <a:t>Smallmoney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Money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legacy versions</a:t>
                      </a:r>
                      <a:r>
                        <a:rPr lang="en-US" baseline="0" dirty="0" smtClean="0"/>
                        <a:t> these were for currency, these are deprecated and should be moved to decimal</a:t>
                      </a:r>
                      <a:endParaRPr lang="en-US" dirty="0" smtClean="0"/>
                    </a:p>
                  </a:txBody>
                  <a:tcPr/>
                </a:tc>
                <a:tc>
                  <a:txBody>
                    <a:bodyPr/>
                    <a:lstStyle/>
                    <a:p>
                      <a:endParaRPr lang="en-US" dirty="0"/>
                    </a:p>
                  </a:txBody>
                  <a:tcPr/>
                </a:tc>
              </a:tr>
              <a:tr h="345338">
                <a:tc>
                  <a:txBody>
                    <a:bodyPr/>
                    <a:lstStyle/>
                    <a:p>
                      <a:r>
                        <a:rPr lang="en-US" dirty="0" smtClean="0"/>
                        <a:t>Float(n)</a:t>
                      </a:r>
                      <a:endParaRPr lang="en-US" dirty="0"/>
                    </a:p>
                  </a:txBody>
                  <a:tcPr/>
                </a:tc>
                <a:tc>
                  <a:txBody>
                    <a:bodyPr/>
                    <a:lstStyle/>
                    <a:p>
                      <a:r>
                        <a:rPr lang="en-US" dirty="0" smtClean="0"/>
                        <a:t>Floating point precision</a:t>
                      </a:r>
                      <a:endParaRPr lang="en-US" baseline="0" dirty="0" smtClean="0"/>
                    </a:p>
                    <a:p>
                      <a:r>
                        <a:rPr lang="en-US" baseline="0" dirty="0" smtClean="0"/>
                        <a:t>-1.79E + 308 to 1.79E + 308</a:t>
                      </a:r>
                    </a:p>
                    <a:p>
                      <a:endParaRPr lang="en-US" baseline="0" dirty="0" smtClean="0"/>
                    </a:p>
                    <a:p>
                      <a:r>
                        <a:rPr lang="en-US" baseline="0" dirty="0" smtClean="0"/>
                        <a:t>n determines 4 or 8 bytes.  24 for 4, 53 for 8.  Default is 24</a:t>
                      </a:r>
                      <a:endParaRPr lang="en-US" dirty="0"/>
                    </a:p>
                  </a:txBody>
                  <a:tcPr/>
                </a:tc>
                <a:tc>
                  <a:txBody>
                    <a:bodyPr/>
                    <a:lstStyle/>
                    <a:p>
                      <a:r>
                        <a:rPr lang="en-US" b="0" dirty="0" smtClean="0"/>
                        <a:t>4 or 8 Bytes</a:t>
                      </a:r>
                      <a:endParaRPr lang="en-US" b="0" dirty="0"/>
                    </a:p>
                  </a:txBody>
                  <a:tcPr/>
                </a:tc>
              </a:tr>
              <a:tr h="596063">
                <a:tc>
                  <a:txBody>
                    <a:bodyPr/>
                    <a:lstStyle/>
                    <a:p>
                      <a:r>
                        <a:rPr lang="en-US" dirty="0" smtClean="0"/>
                        <a:t>Real</a:t>
                      </a:r>
                      <a:endParaRPr lang="en-US" dirty="0"/>
                    </a:p>
                  </a:txBody>
                  <a:tcPr/>
                </a:tc>
                <a:tc>
                  <a:txBody>
                    <a:bodyPr/>
                    <a:lstStyle/>
                    <a:p>
                      <a:r>
                        <a:rPr lang="en-US" dirty="0" smtClean="0"/>
                        <a:t>Floating point</a:t>
                      </a:r>
                      <a:r>
                        <a:rPr lang="en-US" baseline="0" dirty="0" smtClean="0"/>
                        <a:t> precision</a:t>
                      </a:r>
                    </a:p>
                    <a:p>
                      <a:r>
                        <a:rPr lang="en-US" baseline="0" dirty="0" smtClean="0"/>
                        <a:t>-3.40E + 38 to 3.40E + 38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Bytes</a:t>
                      </a:r>
                    </a:p>
                    <a:p>
                      <a:endParaRPr lang="en-US" dirty="0"/>
                    </a:p>
                  </a:txBody>
                  <a:tcPr/>
                </a:tc>
              </a:tr>
              <a:tr h="596063">
                <a:tc>
                  <a:txBody>
                    <a:bodyPr/>
                    <a:lstStyle/>
                    <a:p>
                      <a:r>
                        <a:rPr lang="en-US" dirty="0" err="1" smtClean="0"/>
                        <a:t>Uniqueidentifier</a:t>
                      </a:r>
                      <a:endParaRPr lang="en-US" dirty="0"/>
                    </a:p>
                  </a:txBody>
                  <a:tcPr/>
                </a:tc>
                <a:tc>
                  <a:txBody>
                    <a:bodyPr/>
                    <a:lstStyle/>
                    <a:p>
                      <a:r>
                        <a:rPr lang="en-US" dirty="0" smtClean="0"/>
                        <a:t>Not really numeric,</a:t>
                      </a:r>
                      <a:r>
                        <a:rPr lang="en-US" baseline="0" dirty="0" smtClean="0"/>
                        <a:t> it’s a GUID (globally unique identifier).  Useful for multiple database syncing scenarios</a:t>
                      </a:r>
                      <a:endParaRPr lang="en-US" dirty="0"/>
                    </a:p>
                  </a:txBody>
                  <a:tcPr/>
                </a:tc>
                <a:tc>
                  <a:txBody>
                    <a:bodyPr/>
                    <a:lstStyle/>
                    <a:p>
                      <a:r>
                        <a:rPr lang="en-US" dirty="0" smtClean="0"/>
                        <a:t>16 Bytes</a:t>
                      </a:r>
                      <a:endParaRPr lang="en-US" dirty="0"/>
                    </a:p>
                  </a:txBody>
                  <a:tcPr/>
                </a:tc>
              </a:tr>
            </a:tbl>
          </a:graphicData>
        </a:graphic>
      </p:graphicFrame>
    </p:spTree>
    <p:extLst>
      <p:ext uri="{BB962C8B-B14F-4D97-AF65-F5344CB8AC3E}">
        <p14:creationId xmlns:p14="http://schemas.microsoft.com/office/powerpoint/2010/main" val="2549431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SQL Data Type (Date And Time)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84996211"/>
              </p:ext>
            </p:extLst>
          </p:nvPr>
        </p:nvGraphicFramePr>
        <p:xfrm>
          <a:off x="533400" y="1143000"/>
          <a:ext cx="8153400" cy="4710790"/>
        </p:xfrm>
        <a:graphic>
          <a:graphicData uri="http://schemas.openxmlformats.org/drawingml/2006/table">
            <a:tbl>
              <a:tblPr firstRow="1" bandRow="1">
                <a:tableStyleId>{21E4AEA4-8DFA-4A89-87EB-49C32662AFE0}</a:tableStyleId>
              </a:tblPr>
              <a:tblGrid>
                <a:gridCol w="2717800"/>
                <a:gridCol w="3835400"/>
                <a:gridCol w="1600200"/>
              </a:tblGrid>
              <a:tr h="345338">
                <a:tc>
                  <a:txBody>
                    <a:bodyPr/>
                    <a:lstStyle/>
                    <a:p>
                      <a:r>
                        <a:rPr lang="en-US" sz="1600" dirty="0" smtClean="0"/>
                        <a:t>Data Type</a:t>
                      </a:r>
                      <a:endParaRPr lang="en-US" sz="1600" dirty="0"/>
                    </a:p>
                  </a:txBody>
                  <a:tcPr/>
                </a:tc>
                <a:tc>
                  <a:txBody>
                    <a:bodyPr/>
                    <a:lstStyle/>
                    <a:p>
                      <a:pPr algn="l"/>
                      <a:r>
                        <a:rPr lang="en-US" sz="1600" dirty="0" smtClean="0"/>
                        <a:t>Description</a:t>
                      </a:r>
                      <a:endParaRPr lang="en-US" sz="1600" dirty="0"/>
                    </a:p>
                  </a:txBody>
                  <a:tcPr/>
                </a:tc>
                <a:tc>
                  <a:txBody>
                    <a:bodyPr/>
                    <a:lstStyle/>
                    <a:p>
                      <a:r>
                        <a:rPr lang="en-US" sz="1600" dirty="0" smtClean="0"/>
                        <a:t>Size</a:t>
                      </a:r>
                      <a:endParaRPr lang="en-US" sz="1600" dirty="0"/>
                    </a:p>
                  </a:txBody>
                  <a:tcPr/>
                </a:tc>
              </a:tr>
              <a:tr h="345338">
                <a:tc>
                  <a:txBody>
                    <a:bodyPr/>
                    <a:lstStyle/>
                    <a:p>
                      <a:r>
                        <a:rPr lang="en-US" sz="1600" dirty="0" err="1" smtClean="0"/>
                        <a:t>datetime</a:t>
                      </a:r>
                      <a:endParaRPr lang="en-US" sz="1600" dirty="0" smtClean="0"/>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Jan 1, 1753 to Dec</a:t>
                      </a:r>
                      <a:r>
                        <a:rPr lang="en-US" sz="1600" baseline="0" dirty="0" smtClean="0"/>
                        <a:t> 31, 9999</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Accuracy of time to 3.33 milliseconds</a:t>
                      </a:r>
                      <a:endParaRPr lang="en-US" sz="1600" dirty="0" smtClean="0"/>
                    </a:p>
                  </a:txBody>
                  <a:tcPr/>
                </a:tc>
                <a:tc>
                  <a:txBody>
                    <a:bodyPr/>
                    <a:lstStyle/>
                    <a:p>
                      <a:r>
                        <a:rPr lang="en-US" sz="1600" dirty="0" smtClean="0"/>
                        <a:t>8 Bytes</a:t>
                      </a:r>
                      <a:endParaRPr lang="en-US" sz="1600" dirty="0"/>
                    </a:p>
                  </a:txBody>
                  <a:tcPr/>
                </a:tc>
              </a:tr>
              <a:tr h="345338">
                <a:tc>
                  <a:txBody>
                    <a:bodyPr/>
                    <a:lstStyle/>
                    <a:p>
                      <a:r>
                        <a:rPr lang="en-US" sz="1600" dirty="0" smtClean="0"/>
                        <a:t>Datetime2</a:t>
                      </a:r>
                      <a:endParaRPr lang="en-US" sz="1600" dirty="0"/>
                    </a:p>
                  </a:txBody>
                  <a:tcPr/>
                </a:tc>
                <a:tc>
                  <a:txBody>
                    <a:bodyPr/>
                    <a:lstStyle/>
                    <a:p>
                      <a:pPr algn="l"/>
                      <a:r>
                        <a:rPr lang="en-US" sz="1600" dirty="0" smtClean="0"/>
                        <a:t>Jan 1, 0001 to Dec 31, 9999</a:t>
                      </a:r>
                    </a:p>
                    <a:p>
                      <a:pPr algn="l"/>
                      <a:r>
                        <a:rPr lang="en-US" sz="1600" dirty="0" smtClean="0"/>
                        <a:t>Accuracy of time to 100</a:t>
                      </a:r>
                      <a:r>
                        <a:rPr lang="en-US" sz="1600" baseline="0" dirty="0" smtClean="0"/>
                        <a:t> nanoseconds</a:t>
                      </a:r>
                      <a:endParaRPr lang="en-US" sz="1600" dirty="0"/>
                    </a:p>
                  </a:txBody>
                  <a:tcPr/>
                </a:tc>
                <a:tc>
                  <a:txBody>
                    <a:bodyPr/>
                    <a:lstStyle/>
                    <a:p>
                      <a:r>
                        <a:rPr lang="en-US" sz="1600" b="0" dirty="0" smtClean="0"/>
                        <a:t>6-8 Bytes</a:t>
                      </a:r>
                      <a:endParaRPr lang="en-US" sz="1600" b="0" dirty="0"/>
                    </a:p>
                  </a:txBody>
                  <a:tcPr/>
                </a:tc>
              </a:tr>
              <a:tr h="596063">
                <a:tc>
                  <a:txBody>
                    <a:bodyPr/>
                    <a:lstStyle/>
                    <a:p>
                      <a:r>
                        <a:rPr lang="en-US" sz="1600" dirty="0" err="1" smtClean="0"/>
                        <a:t>Smalldatetime</a:t>
                      </a:r>
                      <a:endParaRPr lang="en-US" sz="1600" dirty="0"/>
                    </a:p>
                  </a:txBody>
                  <a:tcPr/>
                </a:tc>
                <a:tc>
                  <a:txBody>
                    <a:bodyPr/>
                    <a:lstStyle/>
                    <a:p>
                      <a:pPr algn="l"/>
                      <a:r>
                        <a:rPr lang="en-US" sz="1600" dirty="0" smtClean="0"/>
                        <a:t>Jan</a:t>
                      </a:r>
                      <a:r>
                        <a:rPr lang="en-US" sz="1600" baseline="0" dirty="0" smtClean="0"/>
                        <a:t> 1, 1900 to June 6, 2079 with an accuracy of 1 minute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4 Bytes</a:t>
                      </a:r>
                    </a:p>
                    <a:p>
                      <a:endParaRPr lang="en-US" sz="1600" dirty="0"/>
                    </a:p>
                  </a:txBody>
                  <a:tcPr/>
                </a:tc>
              </a:tr>
              <a:tr h="596063">
                <a:tc>
                  <a:txBody>
                    <a:bodyPr/>
                    <a:lstStyle/>
                    <a:p>
                      <a:r>
                        <a:rPr lang="en-US" sz="1600" dirty="0" smtClean="0"/>
                        <a:t>Date</a:t>
                      </a:r>
                      <a:endParaRPr lang="en-US" sz="1600" dirty="0"/>
                    </a:p>
                  </a:txBody>
                  <a:tcPr/>
                </a:tc>
                <a:tc>
                  <a:txBody>
                    <a:bodyPr/>
                    <a:lstStyle/>
                    <a:p>
                      <a:pPr algn="l"/>
                      <a:r>
                        <a:rPr lang="en-US" sz="1600" dirty="0" smtClean="0"/>
                        <a:t>Jan</a:t>
                      </a:r>
                      <a:r>
                        <a:rPr lang="en-US" sz="1600" baseline="0" dirty="0" smtClean="0"/>
                        <a:t> 1, 0001 to Dec 31, 9999</a:t>
                      </a:r>
                      <a:endParaRPr lang="en-US" sz="1600" dirty="0"/>
                    </a:p>
                  </a:txBody>
                  <a:tcPr/>
                </a:tc>
                <a:tc>
                  <a:txBody>
                    <a:bodyPr/>
                    <a:lstStyle/>
                    <a:p>
                      <a:r>
                        <a:rPr lang="en-US" sz="1600" dirty="0" smtClean="0"/>
                        <a:t>3 bytes</a:t>
                      </a:r>
                      <a:endParaRPr lang="en-US" sz="1600" dirty="0"/>
                    </a:p>
                  </a:txBody>
                  <a:tcPr/>
                </a:tc>
              </a:tr>
              <a:tr h="596063">
                <a:tc>
                  <a:txBody>
                    <a:bodyPr/>
                    <a:lstStyle/>
                    <a:p>
                      <a:r>
                        <a:rPr lang="en-US" sz="1600" dirty="0" smtClean="0"/>
                        <a:t>Time</a:t>
                      </a:r>
                      <a:endParaRPr lang="en-US" sz="1600" dirty="0"/>
                    </a:p>
                  </a:txBody>
                  <a:tcPr/>
                </a:tc>
                <a:tc>
                  <a:txBody>
                    <a:bodyPr/>
                    <a:lstStyle/>
                    <a:p>
                      <a:pPr algn="l"/>
                      <a:r>
                        <a:rPr lang="en-US" sz="1600" dirty="0" smtClean="0"/>
                        <a:t>Time only, 100 nanoseconds</a:t>
                      </a:r>
                      <a:r>
                        <a:rPr lang="en-US" sz="1600" baseline="0" dirty="0" smtClean="0"/>
                        <a:t> precision</a:t>
                      </a:r>
                      <a:endParaRPr lang="en-US" sz="1600" dirty="0"/>
                    </a:p>
                  </a:txBody>
                  <a:tcPr/>
                </a:tc>
                <a:tc>
                  <a:txBody>
                    <a:bodyPr/>
                    <a:lstStyle/>
                    <a:p>
                      <a:r>
                        <a:rPr lang="en-US" sz="1600" dirty="0" smtClean="0"/>
                        <a:t>3-5 bytes</a:t>
                      </a:r>
                    </a:p>
                  </a:txBody>
                  <a:tcPr/>
                </a:tc>
              </a:tr>
              <a:tr h="596063">
                <a:tc>
                  <a:txBody>
                    <a:bodyPr/>
                    <a:lstStyle/>
                    <a:p>
                      <a:r>
                        <a:rPr lang="en-US" sz="1600" dirty="0" err="1" smtClean="0"/>
                        <a:t>Datetimeoffset</a:t>
                      </a:r>
                      <a:endParaRPr lang="en-US" sz="1600" dirty="0"/>
                    </a:p>
                  </a:txBody>
                  <a:tcPr/>
                </a:tc>
                <a:tc>
                  <a:txBody>
                    <a:bodyPr/>
                    <a:lstStyle/>
                    <a:p>
                      <a:pPr algn="l"/>
                      <a:r>
                        <a:rPr lang="en-US" sz="1600" dirty="0" smtClean="0"/>
                        <a:t>Same as datetime2 but with time</a:t>
                      </a:r>
                      <a:r>
                        <a:rPr lang="en-US" sz="1600" baseline="0" dirty="0" smtClean="0"/>
                        <a:t> zone offset info</a:t>
                      </a:r>
                      <a:endParaRPr lang="en-US" sz="1600" dirty="0"/>
                    </a:p>
                  </a:txBody>
                  <a:tcPr/>
                </a:tc>
                <a:tc>
                  <a:txBody>
                    <a:bodyPr/>
                    <a:lstStyle/>
                    <a:p>
                      <a:r>
                        <a:rPr lang="en-US" sz="1600" dirty="0" smtClean="0"/>
                        <a:t>8-10 bytes</a:t>
                      </a:r>
                    </a:p>
                  </a:txBody>
                  <a:tcPr/>
                </a:tc>
              </a:tr>
              <a:tr h="596063">
                <a:tc>
                  <a:txBody>
                    <a:bodyPr/>
                    <a:lstStyle/>
                    <a:p>
                      <a:r>
                        <a:rPr lang="en-US" sz="1600" dirty="0" smtClean="0"/>
                        <a:t>Timestamp</a:t>
                      </a:r>
                      <a:endParaRPr lang="en-US" sz="1600" dirty="0"/>
                    </a:p>
                  </a:txBody>
                  <a:tcPr/>
                </a:tc>
                <a:tc>
                  <a:txBody>
                    <a:bodyPr/>
                    <a:lstStyle/>
                    <a:p>
                      <a:pPr algn="l"/>
                      <a:r>
                        <a:rPr lang="en-US" sz="1600" dirty="0" smtClean="0"/>
                        <a:t>Unique number</a:t>
                      </a:r>
                      <a:r>
                        <a:rPr lang="en-US" sz="1600" baseline="0" dirty="0" smtClean="0"/>
                        <a:t> that gets updated every time a row is created or modified.  Used for concurrency/auditing</a:t>
                      </a:r>
                      <a:endParaRPr lang="en-US" sz="1600" dirty="0"/>
                    </a:p>
                  </a:txBody>
                  <a:tcPr/>
                </a:tc>
                <a:tc>
                  <a:txBody>
                    <a:bodyPr/>
                    <a:lstStyle/>
                    <a:p>
                      <a:r>
                        <a:rPr lang="en-US" sz="1600" dirty="0" smtClean="0"/>
                        <a:t>8 Bytes</a:t>
                      </a:r>
                    </a:p>
                  </a:txBody>
                  <a:tcPr/>
                </a:tc>
              </a:tr>
            </a:tbl>
          </a:graphicData>
        </a:graphic>
      </p:graphicFrame>
    </p:spTree>
    <p:extLst>
      <p:ext uri="{BB962C8B-B14F-4D97-AF65-F5344CB8AC3E}">
        <p14:creationId xmlns:p14="http://schemas.microsoft.com/office/powerpoint/2010/main" val="312939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Combo Keys And Foreign Keys</a:t>
            </a:r>
            <a:endParaRPr lang="en-US" dirty="0"/>
          </a:p>
        </p:txBody>
      </p:sp>
      <p:sp>
        <p:nvSpPr>
          <p:cNvPr id="6" name="Text Placeholder 5"/>
          <p:cNvSpPr>
            <a:spLocks noGrp="1"/>
          </p:cNvSpPr>
          <p:nvPr>
            <p:ph type="body" sz="half" idx="2"/>
          </p:nvPr>
        </p:nvSpPr>
        <p:spPr/>
        <p:txBody>
          <a:bodyPr/>
          <a:lstStyle/>
          <a:p>
            <a:r>
              <a:rPr lang="en-US" dirty="0" smtClean="0"/>
              <a:t>As mentioned earlier, we can have combination primary keys, typically in many-to-many relationships</a:t>
            </a:r>
          </a:p>
          <a:p>
            <a:endParaRPr lang="en-US" dirty="0"/>
          </a:p>
          <a:p>
            <a:r>
              <a:rPr lang="en-US" dirty="0" smtClean="0"/>
              <a:t>Foreign Keys put a constraint on the table that a key field must exist in the table that it references</a:t>
            </a:r>
          </a:p>
          <a:p>
            <a:endParaRPr lang="en-US" dirty="0"/>
          </a:p>
          <a:p>
            <a:r>
              <a:rPr lang="en-US" dirty="0" smtClean="0"/>
              <a:t>In this example our movies can have many actors, and actors can belong to many movies.  This is a classic many-to-many relationship.</a:t>
            </a:r>
          </a:p>
          <a:p>
            <a:endParaRPr lang="en-US" dirty="0"/>
          </a:p>
          <a:p>
            <a:r>
              <a:rPr lang="en-US" dirty="0" smtClean="0"/>
              <a:t>We handle this by creating a join table to handle the cross references.  Notice that </a:t>
            </a:r>
            <a:r>
              <a:rPr lang="en-US" dirty="0" err="1" smtClean="0"/>
              <a:t>MovieActors</a:t>
            </a:r>
            <a:r>
              <a:rPr lang="en-US" dirty="0" smtClean="0"/>
              <a:t> is a combination key, that is an actor can only be in a movie one time, but can be in many movies</a:t>
            </a:r>
            <a:endParaRPr lang="en-US" dirty="0"/>
          </a:p>
        </p:txBody>
      </p:sp>
      <p:pic>
        <p:nvPicPr>
          <p:cNvPr id="7" name="Picture 6"/>
          <p:cNvPicPr>
            <a:picLocks noChangeAspect="1"/>
          </p:cNvPicPr>
          <p:nvPr/>
        </p:nvPicPr>
        <p:blipFill>
          <a:blip r:embed="rId3"/>
          <a:stretch>
            <a:fillRect/>
          </a:stretch>
        </p:blipFill>
        <p:spPr>
          <a:xfrm>
            <a:off x="3581400" y="1468628"/>
            <a:ext cx="5442646" cy="3946525"/>
          </a:xfrm>
          <a:prstGeom prst="rect">
            <a:avLst/>
          </a:prstGeom>
        </p:spPr>
      </p:pic>
    </p:spTree>
    <p:extLst>
      <p:ext uri="{BB962C8B-B14F-4D97-AF65-F5344CB8AC3E}">
        <p14:creationId xmlns:p14="http://schemas.microsoft.com/office/powerpoint/2010/main" val="1254662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6" name="Text Placeholder 5"/>
          <p:cNvSpPr>
            <a:spLocks noGrp="1"/>
          </p:cNvSpPr>
          <p:nvPr>
            <p:ph type="body" idx="1"/>
          </p:nvPr>
        </p:nvSpPr>
        <p:spPr/>
        <p:txBody>
          <a:bodyPr/>
          <a:lstStyle/>
          <a:p>
            <a:r>
              <a:rPr lang="en-US" dirty="0" smtClean="0"/>
              <a:t>Now let’s do it using the database designer</a:t>
            </a:r>
            <a:endParaRPr lang="en-US" dirty="0"/>
          </a:p>
        </p:txBody>
      </p:sp>
    </p:spTree>
    <p:extLst>
      <p:ext uri="{BB962C8B-B14F-4D97-AF65-F5344CB8AC3E}">
        <p14:creationId xmlns:p14="http://schemas.microsoft.com/office/powerpoint/2010/main" val="1402126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t>
            </a:r>
            <a:endParaRPr lang="en-US" dirty="0"/>
          </a:p>
        </p:txBody>
      </p:sp>
      <p:sp>
        <p:nvSpPr>
          <p:cNvPr id="3" name="Content Placeholder 2"/>
          <p:cNvSpPr>
            <a:spLocks noGrp="1"/>
          </p:cNvSpPr>
          <p:nvPr>
            <p:ph idx="1"/>
          </p:nvPr>
        </p:nvSpPr>
        <p:spPr/>
        <p:txBody>
          <a:bodyPr/>
          <a:lstStyle/>
          <a:p>
            <a:r>
              <a:rPr lang="en-US" dirty="0" smtClean="0"/>
              <a:t>Next up- Data </a:t>
            </a:r>
            <a:r>
              <a:rPr lang="en-US" smtClean="0"/>
              <a:t>Modification Queries!</a:t>
            </a:r>
            <a:endParaRPr lang="en-US" dirty="0"/>
          </a:p>
        </p:txBody>
      </p:sp>
    </p:spTree>
    <p:extLst>
      <p:ext uri="{BB962C8B-B14F-4D97-AF65-F5344CB8AC3E}">
        <p14:creationId xmlns:p14="http://schemas.microsoft.com/office/powerpoint/2010/main" val="443979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Goals</a:t>
            </a:r>
            <a:endParaRPr lang="en-US" dirty="0"/>
          </a:p>
        </p:txBody>
      </p:sp>
      <p:sp>
        <p:nvSpPr>
          <p:cNvPr id="3" name="Content Placeholder 2"/>
          <p:cNvSpPr>
            <a:spLocks noGrp="1"/>
          </p:cNvSpPr>
          <p:nvPr>
            <p:ph idx="1"/>
          </p:nvPr>
        </p:nvSpPr>
        <p:spPr/>
        <p:txBody>
          <a:bodyPr/>
          <a:lstStyle/>
          <a:p>
            <a:r>
              <a:rPr lang="en-US" dirty="0" smtClean="0"/>
              <a:t>Learn how to create database and tables</a:t>
            </a:r>
          </a:p>
          <a:p>
            <a:r>
              <a:rPr lang="en-US" dirty="0" smtClean="0"/>
              <a:t>Learn to configure primary keys</a:t>
            </a:r>
          </a:p>
          <a:p>
            <a:r>
              <a:rPr lang="en-US" dirty="0" smtClean="0"/>
              <a:t>Learn to define relationship constraints</a:t>
            </a:r>
          </a:p>
          <a:p>
            <a:r>
              <a:rPr lang="en-US" dirty="0" smtClean="0"/>
              <a:t>Learn about the basic data types available in SQL Server</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Database</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the option to create new databases either through the Management Studio interface or with SQL.</a:t>
            </a:r>
          </a:p>
          <a:p>
            <a:r>
              <a:rPr lang="en-US" dirty="0" smtClean="0"/>
              <a:t>The management studio interface is a wizard:</a:t>
            </a:r>
          </a:p>
          <a:p>
            <a:pPr lvl="1"/>
            <a:r>
              <a:rPr lang="en-US" dirty="0" smtClean="0"/>
              <a:t>Right Click the Databases folder in the explorer, and choose ‘new database’</a:t>
            </a:r>
          </a:p>
          <a:p>
            <a:pPr lvl="1"/>
            <a:r>
              <a:rPr lang="en-US" dirty="0" smtClean="0"/>
              <a:t>Most wizard windows in SQL Server have a scripts button that allows your choices to be scripted.  This is a great option for saving SQL syntax for later</a:t>
            </a:r>
            <a:endParaRPr lang="en-US" dirty="0"/>
          </a:p>
        </p:txBody>
      </p:sp>
    </p:spTree>
    <p:extLst>
      <p:ext uri="{BB962C8B-B14F-4D97-AF65-F5344CB8AC3E}">
        <p14:creationId xmlns:p14="http://schemas.microsoft.com/office/powerpoint/2010/main" val="312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00200" y="228600"/>
            <a:ext cx="6111433" cy="5486400"/>
          </a:xfrm>
          <a:prstGeom prst="rect">
            <a:avLst/>
          </a:prstGeom>
        </p:spPr>
      </p:pic>
    </p:spTree>
    <p:extLst>
      <p:ext uri="{BB962C8B-B14F-4D97-AF65-F5344CB8AC3E}">
        <p14:creationId xmlns:p14="http://schemas.microsoft.com/office/powerpoint/2010/main" val="108296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we name our database…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should set the recovery model.  Which model you choose will determine how backups and restores work.  We will only concern ourselves with two</a:t>
            </a:r>
          </a:p>
          <a:p>
            <a:pPr lvl="1"/>
            <a:r>
              <a:rPr lang="en-US" dirty="0" smtClean="0"/>
              <a:t>Simple- There are no log backups and space in the log is automatically managed so there is no need to free up transaction log space.  However any changes since the last backup will be lost.</a:t>
            </a:r>
          </a:p>
          <a:p>
            <a:pPr lvl="1"/>
            <a:r>
              <a:rPr lang="en-US" dirty="0" smtClean="0"/>
              <a:t>Full – Requires log backups.  You can recover up to a point in time and typically there will be little to no data lost in a recovery situation</a:t>
            </a:r>
          </a:p>
          <a:p>
            <a:pPr lvl="1"/>
            <a:endParaRPr lang="en-US" dirty="0"/>
          </a:p>
        </p:txBody>
      </p:sp>
    </p:spTree>
    <p:extLst>
      <p:ext uri="{BB962C8B-B14F-4D97-AF65-F5344CB8AC3E}">
        <p14:creationId xmlns:p14="http://schemas.microsoft.com/office/powerpoint/2010/main" val="425329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0200" y="304800"/>
            <a:ext cx="6172200" cy="5540952"/>
          </a:xfrm>
          <a:prstGeom prst="rect">
            <a:avLst/>
          </a:prstGeom>
        </p:spPr>
      </p:pic>
    </p:spTree>
    <p:extLst>
      <p:ext uri="{BB962C8B-B14F-4D97-AF65-F5344CB8AC3E}">
        <p14:creationId xmlns:p14="http://schemas.microsoft.com/office/powerpoint/2010/main" val="128418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Groups</a:t>
            </a:r>
            <a:endParaRPr lang="en-US" dirty="0"/>
          </a:p>
        </p:txBody>
      </p:sp>
      <p:sp>
        <p:nvSpPr>
          <p:cNvPr id="3" name="Content Placeholder 2"/>
          <p:cNvSpPr>
            <a:spLocks noGrp="1"/>
          </p:cNvSpPr>
          <p:nvPr>
            <p:ph idx="1"/>
          </p:nvPr>
        </p:nvSpPr>
        <p:spPr/>
        <p:txBody>
          <a:bodyPr/>
          <a:lstStyle/>
          <a:p>
            <a:r>
              <a:rPr lang="en-US" dirty="0" smtClean="0"/>
              <a:t>These let you separate data across multiple disks for performance reasons.  We won’t be covering this in the beginner’s course.</a:t>
            </a:r>
          </a:p>
          <a:p>
            <a:r>
              <a:rPr lang="en-US" dirty="0" smtClean="0"/>
              <a:t>Consult an experienced DBA before messing with this.</a:t>
            </a:r>
            <a:endParaRPr lang="en-US" dirty="0"/>
          </a:p>
        </p:txBody>
      </p:sp>
    </p:spTree>
    <p:extLst>
      <p:ext uri="{BB962C8B-B14F-4D97-AF65-F5344CB8AC3E}">
        <p14:creationId xmlns:p14="http://schemas.microsoft.com/office/powerpoint/2010/main" val="3854719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Wait a tick, what the heck is a log?</a:t>
            </a:r>
            <a:br>
              <a:rPr lang="en-US" dirty="0" smtClean="0"/>
            </a:br>
            <a:r>
              <a:rPr lang="en-US" dirty="0" smtClean="0"/>
              <a:t>Why does SQL think it’s so important?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Every SQL Server database has a transaction log that records all transactions and the database modifications made by each transaction. </a:t>
            </a:r>
            <a:endParaRPr lang="en-US" dirty="0" smtClean="0"/>
          </a:p>
          <a:p>
            <a:r>
              <a:rPr lang="en-US" dirty="0" smtClean="0"/>
              <a:t>This means every time you make a change to data there are 3 writes:</a:t>
            </a:r>
          </a:p>
          <a:p>
            <a:pPr lvl="1"/>
            <a:r>
              <a:rPr lang="en-US" dirty="0" smtClean="0"/>
              <a:t>The action to occur</a:t>
            </a:r>
          </a:p>
          <a:p>
            <a:pPr lvl="1"/>
            <a:r>
              <a:rPr lang="en-US" dirty="0" smtClean="0"/>
              <a:t>The real data modification</a:t>
            </a:r>
          </a:p>
          <a:p>
            <a:pPr lvl="1"/>
            <a:r>
              <a:rPr lang="en-US" dirty="0" smtClean="0"/>
              <a:t>The commit that the real data has been updated</a:t>
            </a:r>
          </a:p>
          <a:p>
            <a:r>
              <a:rPr lang="en-US" dirty="0" smtClean="0"/>
              <a:t>In this way if you submit a modification to the data and someone kicks the cord out of the server in the middle, the database can see uncommitted transactions in the log and roll them back, preserving the clean state of your data!</a:t>
            </a:r>
            <a:endParaRPr lang="en-US" dirty="0"/>
          </a:p>
        </p:txBody>
      </p:sp>
    </p:spTree>
    <p:extLst>
      <p:ext uri="{BB962C8B-B14F-4D97-AF65-F5344CB8AC3E}">
        <p14:creationId xmlns:p14="http://schemas.microsoft.com/office/powerpoint/2010/main" val="2514212558"/>
      </p:ext>
    </p:extLst>
  </p:cSld>
  <p:clrMapOvr>
    <a:masterClrMapping/>
  </p:clrMapOvr>
</p:sld>
</file>

<file path=ppt/theme/theme1.xml><?xml version="1.0" encoding="utf-8"?>
<a:theme xmlns:a="http://schemas.openxmlformats.org/drawingml/2006/main" name="SCG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C04DF8D-86B0-435D-90EA-9A0535EA2E15}" vid="{AF9F6816-5841-41E8-888D-CBE402223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SCG_Template</Template>
  <TotalTime>4017</TotalTime>
  <Words>1353</Words>
  <Application>Microsoft Office PowerPoint</Application>
  <PresentationFormat>On-screen Show (4:3)</PresentationFormat>
  <Paragraphs>183</Paragraphs>
  <Slides>24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SCG_Template</vt:lpstr>
      <vt:lpstr>PowerPoint Presentation</vt:lpstr>
      <vt:lpstr>Intro to Data Definition Language (DDL)</vt:lpstr>
      <vt:lpstr>Lesson Goals</vt:lpstr>
      <vt:lpstr>Creating a New Database</vt:lpstr>
      <vt:lpstr>PowerPoint Presentation</vt:lpstr>
      <vt:lpstr>Once we name our database…</vt:lpstr>
      <vt:lpstr>PowerPoint Presentation</vt:lpstr>
      <vt:lpstr>File Groups</vt:lpstr>
      <vt:lpstr>Wait a tick, what the heck is a log? Why does SQL think it’s so important?</vt:lpstr>
      <vt:lpstr>So what logging strategy should I choose?</vt:lpstr>
      <vt:lpstr>Common Log SNAFUs by Developers</vt:lpstr>
      <vt:lpstr>Creating Tables</vt:lpstr>
      <vt:lpstr>Create Table in SSMS</vt:lpstr>
      <vt:lpstr>Column Properties</vt:lpstr>
      <vt:lpstr>Why AutoNumbers For Keys?</vt:lpstr>
      <vt:lpstr>By the way</vt:lpstr>
      <vt:lpstr>Here’s the SQL Syntax</vt:lpstr>
      <vt:lpstr>SQL Data Types (Text)</vt:lpstr>
      <vt:lpstr>SQL Data Type (Numeric)</vt:lpstr>
      <vt:lpstr>SQL Data Type (Numeric)</vt:lpstr>
      <vt:lpstr>SQL Data Type (Date And Time)</vt:lpstr>
      <vt:lpstr>Combo Keys And Foreign Keys</vt:lpstr>
      <vt:lpstr>Demo</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Wise, Eric</dc:creator>
  <cp:lastModifiedBy>Microsoft account</cp:lastModifiedBy>
  <cp:revision>268</cp:revision>
  <dcterms:created xsi:type="dcterms:W3CDTF">2006-08-16T00:00:00Z</dcterms:created>
  <dcterms:modified xsi:type="dcterms:W3CDTF">2014-10-06T19:29:04Z</dcterms:modified>
</cp:coreProperties>
</file>