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96" r:id="rId2"/>
    <p:sldId id="256" r:id="rId3"/>
    <p:sldId id="257"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7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5A5778-7204-4510-BA4A-061EF1607FF7}">
          <p14:sldIdLst>
            <p14:sldId id="296"/>
            <p14:sldId id="256"/>
            <p14:sldId id="257"/>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75"/>
          </p14:sldIdLst>
        </p14:section>
        <p14:section name="Untitled Section" id="{1D62728A-FF35-48FE-8909-06C8D2E94F4D}">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76157" autoAdjust="0"/>
  </p:normalViewPr>
  <p:slideViewPr>
    <p:cSldViewPr>
      <p:cViewPr varScale="1">
        <p:scale>
          <a:sx n="107" d="100"/>
          <a:sy n="107" d="100"/>
        </p:scale>
        <p:origin x="108" y="18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306D09-1A1A-4937-8A4A-FC4D6FDB301D}" type="datetimeFigureOut">
              <a:rPr lang="en-US" smtClean="0"/>
              <a:pPr/>
              <a:t>9/10/2014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E65D11-81C0-4700-B639-F30735776B75}" type="slidenum">
              <a:rPr lang="en-US" smtClean="0"/>
              <a:pPr/>
              <a:t>‹#›</a:t>
            </a:fld>
            <a:endParaRPr lang="en-US"/>
          </a:p>
        </p:txBody>
      </p:sp>
    </p:spTree>
    <p:extLst>
      <p:ext uri="{BB962C8B-B14F-4D97-AF65-F5344CB8AC3E}">
        <p14:creationId xmlns:p14="http://schemas.microsoft.com/office/powerpoint/2010/main" val="4135069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a:t>
            </a:r>
            <a:r>
              <a:rPr lang="en-US" baseline="0" dirty="0" smtClean="0"/>
              <a:t> to put a use </a:t>
            </a:r>
            <a:r>
              <a:rPr lang="en-US" baseline="0" dirty="0" err="1" smtClean="0"/>
              <a:t>MovieCatalogue</a:t>
            </a:r>
            <a:endParaRPr lang="en-US" dirty="0"/>
          </a:p>
        </p:txBody>
      </p:sp>
      <p:sp>
        <p:nvSpPr>
          <p:cNvPr id="4" name="Slide Number Placeholder 3"/>
          <p:cNvSpPr>
            <a:spLocks noGrp="1"/>
          </p:cNvSpPr>
          <p:nvPr>
            <p:ph type="sldNum" sz="quarter" idx="10"/>
          </p:nvPr>
        </p:nvSpPr>
        <p:spPr/>
        <p:txBody>
          <a:bodyPr/>
          <a:lstStyle/>
          <a:p>
            <a:fld id="{32E65D11-81C0-4700-B639-F30735776B75}" type="slidenum">
              <a:rPr lang="en-US" smtClean="0"/>
              <a:pPr/>
              <a:t>4</a:t>
            </a:fld>
            <a:endParaRPr lang="en-US"/>
          </a:p>
        </p:txBody>
      </p:sp>
    </p:spTree>
    <p:extLst>
      <p:ext uri="{BB962C8B-B14F-4D97-AF65-F5344CB8AC3E}">
        <p14:creationId xmlns:p14="http://schemas.microsoft.com/office/powerpoint/2010/main" val="3325460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1846607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9640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745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745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86869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26973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718134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4196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29786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844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844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95009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24632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80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7467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313" cy="45847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97016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6524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23335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419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75786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486401"/>
          </a:xfrm>
        </p:spPr>
        <p:txBody>
          <a:bodyPr>
            <a:normAutofit/>
          </a:bodyPr>
          <a:lstStyle/>
          <a:p>
            <a:pPr marL="0" indent="0">
              <a:buNone/>
            </a:pPr>
            <a:r>
              <a:rPr lang="en-US" sz="2000" dirty="0"/>
              <a:t>Copyright © 2014 by Software Craftsmanship Guild. </a:t>
            </a:r>
            <a:br>
              <a:rPr lang="en-US" sz="2000" dirty="0"/>
            </a:br>
            <a:endParaRPr lang="en-US" sz="2000" dirty="0"/>
          </a:p>
          <a:p>
            <a:pPr marL="0" indent="0">
              <a:buNone/>
            </a:pPr>
            <a:r>
              <a:rPr lang="en-US" sz="2000" dirty="0"/>
              <a:t>All rights reserved. No part of these materials may be reproduced, distributed, or transmitted in any form or by any means, including photocopying, recording, or other electronic or mechanical methods, without the prior written permission of the Software Craftsmanship Guild. For permission requests, write to the Software Craftsmanship Guild, addressed “Attention: Permissions Coordinator,” at the address below.</a:t>
            </a:r>
          </a:p>
          <a:p>
            <a:pPr marL="0" indent="0">
              <a:buNone/>
            </a:pPr>
            <a:endParaRPr lang="en-US" sz="2000" dirty="0" smtClean="0"/>
          </a:p>
          <a:p>
            <a:pPr marL="0" indent="0">
              <a:buNone/>
            </a:pPr>
            <a:r>
              <a:rPr lang="en-US" sz="2000" dirty="0" smtClean="0"/>
              <a:t>Software </a:t>
            </a:r>
            <a:r>
              <a:rPr lang="en-US" sz="2000" dirty="0"/>
              <a:t>Craftsmanship Guild</a:t>
            </a:r>
          </a:p>
          <a:p>
            <a:pPr marL="0" indent="0">
              <a:buNone/>
            </a:pPr>
            <a:r>
              <a:rPr lang="en-US" sz="2000" dirty="0"/>
              <a:t>526 S. Main St,  Suite </a:t>
            </a:r>
            <a:r>
              <a:rPr lang="en-US" sz="2000" dirty="0" smtClean="0"/>
              <a:t>609</a:t>
            </a:r>
            <a:endParaRPr lang="en-US" sz="2000" dirty="0"/>
          </a:p>
          <a:p>
            <a:pPr marL="0" indent="0">
              <a:buNone/>
            </a:pPr>
            <a:r>
              <a:rPr lang="en-US" sz="2000" dirty="0"/>
              <a:t>Akron, OH 44311</a:t>
            </a:r>
          </a:p>
          <a:p>
            <a:pPr marL="0" indent="0">
              <a:buNone/>
            </a:pPr>
            <a:endParaRPr lang="en-US" dirty="0"/>
          </a:p>
        </p:txBody>
      </p:sp>
    </p:spTree>
    <p:extLst>
      <p:ext uri="{BB962C8B-B14F-4D97-AF65-F5344CB8AC3E}">
        <p14:creationId xmlns:p14="http://schemas.microsoft.com/office/powerpoint/2010/main" val="2522245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Data</a:t>
            </a:r>
            <a:endParaRPr lang="en-US" dirty="0"/>
          </a:p>
        </p:txBody>
      </p:sp>
      <p:sp>
        <p:nvSpPr>
          <p:cNvPr id="3" name="Content Placeholder 2"/>
          <p:cNvSpPr>
            <a:spLocks noGrp="1"/>
          </p:cNvSpPr>
          <p:nvPr>
            <p:ph idx="1"/>
          </p:nvPr>
        </p:nvSpPr>
        <p:spPr/>
        <p:txBody>
          <a:bodyPr/>
          <a:lstStyle/>
          <a:p>
            <a:r>
              <a:rPr lang="en-US" dirty="0" smtClean="0"/>
              <a:t>When we want to change existing data in the database we use the UPDATE keyword.</a:t>
            </a:r>
          </a:p>
          <a:p>
            <a:r>
              <a:rPr lang="en-US" dirty="0" smtClean="0"/>
              <a:t>We must be EXTRA careful when writing update statements, as we will see in the following example</a:t>
            </a:r>
            <a:endParaRPr lang="en-US" dirty="0"/>
          </a:p>
        </p:txBody>
      </p:sp>
    </p:spTree>
    <p:extLst>
      <p:ext uri="{BB962C8B-B14F-4D97-AF65-F5344CB8AC3E}">
        <p14:creationId xmlns:p14="http://schemas.microsoft.com/office/powerpoint/2010/main" val="4135204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bad update</a:t>
            </a:r>
            <a:endParaRPr lang="en-US" dirty="0"/>
          </a:p>
        </p:txBody>
      </p:sp>
      <p:sp>
        <p:nvSpPr>
          <p:cNvPr id="3" name="Content Placeholder 2"/>
          <p:cNvSpPr>
            <a:spLocks noGrp="1"/>
          </p:cNvSpPr>
          <p:nvPr>
            <p:ph idx="1"/>
          </p:nvPr>
        </p:nvSpPr>
        <p:spPr>
          <a:xfrm>
            <a:off x="457200" y="1600201"/>
            <a:ext cx="8229600" cy="1143000"/>
          </a:xfrm>
        </p:spPr>
        <p:txBody>
          <a:bodyPr/>
          <a:lstStyle/>
          <a:p>
            <a:pPr marL="0" indent="0">
              <a:buNone/>
            </a:pPr>
            <a:r>
              <a:rPr lang="en-US" dirty="0" smtClean="0"/>
              <a:t>Let’s say we found the runtime of Ghostbusters to be 107 minutes…</a:t>
            </a:r>
            <a:endParaRPr lang="en-US" dirty="0"/>
          </a:p>
        </p:txBody>
      </p:sp>
      <p:sp>
        <p:nvSpPr>
          <p:cNvPr id="5" name="Content Placeholder 2"/>
          <p:cNvSpPr txBox="1">
            <a:spLocks/>
          </p:cNvSpPr>
          <p:nvPr/>
        </p:nvSpPr>
        <p:spPr>
          <a:xfrm>
            <a:off x="3678935" y="5257800"/>
            <a:ext cx="1786128"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Oh noes!</a:t>
            </a:r>
            <a:endParaRPr lang="en-US" dirty="0"/>
          </a:p>
        </p:txBody>
      </p:sp>
      <p:pic>
        <p:nvPicPr>
          <p:cNvPr id="6" name="Picture 5"/>
          <p:cNvPicPr>
            <a:picLocks noChangeAspect="1"/>
          </p:cNvPicPr>
          <p:nvPr/>
        </p:nvPicPr>
        <p:blipFill>
          <a:blip r:embed="rId2"/>
          <a:stretch>
            <a:fillRect/>
          </a:stretch>
        </p:blipFill>
        <p:spPr>
          <a:xfrm>
            <a:off x="2814637" y="3883026"/>
            <a:ext cx="4543425" cy="1162050"/>
          </a:xfrm>
          <a:prstGeom prst="rect">
            <a:avLst/>
          </a:prstGeom>
        </p:spPr>
      </p:pic>
      <p:pic>
        <p:nvPicPr>
          <p:cNvPr id="7" name="Picture 6"/>
          <p:cNvPicPr>
            <a:picLocks noChangeAspect="1"/>
          </p:cNvPicPr>
          <p:nvPr/>
        </p:nvPicPr>
        <p:blipFill>
          <a:blip r:embed="rId3"/>
          <a:stretch>
            <a:fillRect/>
          </a:stretch>
        </p:blipFill>
        <p:spPr>
          <a:xfrm>
            <a:off x="2814637" y="2743201"/>
            <a:ext cx="3514725" cy="781050"/>
          </a:xfrm>
          <a:prstGeom prst="rect">
            <a:avLst/>
          </a:prstGeom>
        </p:spPr>
      </p:pic>
    </p:spTree>
    <p:extLst>
      <p:ext uri="{BB962C8B-B14F-4D97-AF65-F5344CB8AC3E}">
        <p14:creationId xmlns:p14="http://schemas.microsoft.com/office/powerpoint/2010/main" val="203323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Hope we have a backup…</a:t>
            </a:r>
            <a:endParaRPr lang="en-US" dirty="0"/>
          </a:p>
        </p:txBody>
      </p:sp>
      <p:pic>
        <p:nvPicPr>
          <p:cNvPr id="4" name="Picture 3"/>
          <p:cNvPicPr>
            <a:picLocks noChangeAspect="1"/>
          </p:cNvPicPr>
          <p:nvPr/>
        </p:nvPicPr>
        <p:blipFill>
          <a:blip r:embed="rId2"/>
          <a:stretch>
            <a:fillRect/>
          </a:stretch>
        </p:blipFill>
        <p:spPr>
          <a:xfrm>
            <a:off x="1080076" y="1524000"/>
            <a:ext cx="6983847" cy="2316162"/>
          </a:xfrm>
          <a:prstGeom prst="rect">
            <a:avLst/>
          </a:prstGeom>
        </p:spPr>
      </p:pic>
    </p:spTree>
    <p:extLst>
      <p:ext uri="{BB962C8B-B14F-4D97-AF65-F5344CB8AC3E}">
        <p14:creationId xmlns:p14="http://schemas.microsoft.com/office/powerpoint/2010/main" val="29688408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fix the data properly, specifying the key in a where clause</a:t>
            </a:r>
            <a:endParaRPr lang="en-US" dirty="0"/>
          </a:p>
        </p:txBody>
      </p:sp>
      <p:pic>
        <p:nvPicPr>
          <p:cNvPr id="4" name="Picture 3"/>
          <p:cNvPicPr>
            <a:picLocks noChangeAspect="1"/>
          </p:cNvPicPr>
          <p:nvPr/>
        </p:nvPicPr>
        <p:blipFill>
          <a:blip r:embed="rId2"/>
          <a:stretch>
            <a:fillRect/>
          </a:stretch>
        </p:blipFill>
        <p:spPr>
          <a:xfrm>
            <a:off x="2171700" y="1752600"/>
            <a:ext cx="4800600" cy="3840480"/>
          </a:xfrm>
          <a:prstGeom prst="rect">
            <a:avLst/>
          </a:prstGeom>
        </p:spPr>
      </p:pic>
    </p:spTree>
    <p:extLst>
      <p:ext uri="{BB962C8B-B14F-4D97-AF65-F5344CB8AC3E}">
        <p14:creationId xmlns:p14="http://schemas.microsoft.com/office/powerpoint/2010/main" val="3560276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can write complex where statements</a:t>
            </a:r>
            <a:endParaRPr lang="en-US" dirty="0"/>
          </a:p>
        </p:txBody>
      </p:sp>
      <p:sp>
        <p:nvSpPr>
          <p:cNvPr id="3" name="Content Placeholder 2"/>
          <p:cNvSpPr>
            <a:spLocks noGrp="1"/>
          </p:cNvSpPr>
          <p:nvPr>
            <p:ph idx="1"/>
          </p:nvPr>
        </p:nvSpPr>
        <p:spPr/>
        <p:txBody>
          <a:bodyPr>
            <a:normAutofit lnSpcReduction="10000"/>
          </a:bodyPr>
          <a:lstStyle/>
          <a:p>
            <a:r>
              <a:rPr lang="en-US" dirty="0" smtClean="0"/>
              <a:t>Just FYI, we don’t have to update on just the primary key, we could update all customers with a certain zip code to a new zip code for example.</a:t>
            </a:r>
          </a:p>
          <a:p>
            <a:r>
              <a:rPr lang="en-US" dirty="0" err="1" smtClean="0"/>
              <a:t>Protip</a:t>
            </a:r>
            <a:r>
              <a:rPr lang="en-US" dirty="0" smtClean="0"/>
              <a:t>: Always build a select statement to select the data you want to update first and make sure it looks right before doing the update.  The more rows that will be updated, the more careful you should be.</a:t>
            </a:r>
            <a:endParaRPr lang="en-US" dirty="0"/>
          </a:p>
        </p:txBody>
      </p:sp>
    </p:spTree>
    <p:extLst>
      <p:ext uri="{BB962C8B-B14F-4D97-AF65-F5344CB8AC3E}">
        <p14:creationId xmlns:p14="http://schemas.microsoft.com/office/powerpoint/2010/main" val="2479442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Giving Sally’s Employees A Raise</a:t>
            </a:r>
            <a:endParaRPr lang="en-US" dirty="0"/>
          </a:p>
        </p:txBody>
      </p:sp>
      <p:sp>
        <p:nvSpPr>
          <p:cNvPr id="6" name="Text Placeholder 5"/>
          <p:cNvSpPr>
            <a:spLocks noGrp="1"/>
          </p:cNvSpPr>
          <p:nvPr>
            <p:ph idx="1"/>
          </p:nvPr>
        </p:nvSpPr>
        <p:spPr>
          <a:xfrm>
            <a:off x="457200" y="1600201"/>
            <a:ext cx="8229600" cy="990599"/>
          </a:xfrm>
        </p:spPr>
        <p:txBody>
          <a:bodyPr>
            <a:normAutofit fontScale="47500" lnSpcReduction="20000"/>
          </a:bodyPr>
          <a:lstStyle/>
          <a:p>
            <a:r>
              <a:rPr lang="en-US" dirty="0" smtClean="0"/>
              <a:t>We can update data in one table based on the criteria in another table.  It’s a slightly more complicated query.</a:t>
            </a:r>
          </a:p>
          <a:p>
            <a:endParaRPr lang="en-US" dirty="0"/>
          </a:p>
          <a:p>
            <a:r>
              <a:rPr lang="en-US" dirty="0" smtClean="0"/>
              <a:t>As an example, let’s give Sally’s (</a:t>
            </a:r>
            <a:r>
              <a:rPr lang="en-US" dirty="0" err="1" smtClean="0"/>
              <a:t>EmployeeID</a:t>
            </a:r>
            <a:r>
              <a:rPr lang="en-US" dirty="0" smtClean="0"/>
              <a:t> = 11) employees a $1,000 raise.</a:t>
            </a:r>
            <a:endParaRPr lang="en-US" dirty="0"/>
          </a:p>
        </p:txBody>
      </p:sp>
      <p:pic>
        <p:nvPicPr>
          <p:cNvPr id="7" name="Picture 6"/>
          <p:cNvPicPr>
            <a:picLocks noChangeAspect="1"/>
          </p:cNvPicPr>
          <p:nvPr/>
        </p:nvPicPr>
        <p:blipFill>
          <a:blip r:embed="rId2"/>
          <a:stretch>
            <a:fillRect/>
          </a:stretch>
        </p:blipFill>
        <p:spPr>
          <a:xfrm>
            <a:off x="1734343" y="2590800"/>
            <a:ext cx="5043488" cy="2360596"/>
          </a:xfrm>
          <a:prstGeom prst="rect">
            <a:avLst/>
          </a:prstGeom>
        </p:spPr>
      </p:pic>
      <p:pic>
        <p:nvPicPr>
          <p:cNvPr id="2" name="Picture 1"/>
          <p:cNvPicPr>
            <a:picLocks noChangeAspect="1"/>
          </p:cNvPicPr>
          <p:nvPr/>
        </p:nvPicPr>
        <p:blipFill>
          <a:blip r:embed="rId3"/>
          <a:stretch>
            <a:fillRect/>
          </a:stretch>
        </p:blipFill>
        <p:spPr>
          <a:xfrm>
            <a:off x="2057400" y="5056170"/>
            <a:ext cx="4600575" cy="885825"/>
          </a:xfrm>
          <a:prstGeom prst="rect">
            <a:avLst/>
          </a:prstGeom>
        </p:spPr>
      </p:pic>
      <p:sp>
        <p:nvSpPr>
          <p:cNvPr id="3" name="TextBox 2"/>
          <p:cNvSpPr txBox="1"/>
          <p:nvPr/>
        </p:nvSpPr>
        <p:spPr>
          <a:xfrm>
            <a:off x="990600" y="5314416"/>
            <a:ext cx="898003" cy="369332"/>
          </a:xfrm>
          <a:prstGeom prst="rect">
            <a:avLst/>
          </a:prstGeom>
          <a:noFill/>
        </p:spPr>
        <p:txBody>
          <a:bodyPr wrap="none" rtlCol="0">
            <a:spAutoFit/>
          </a:bodyPr>
          <a:lstStyle/>
          <a:p>
            <a:r>
              <a:rPr lang="en-US" dirty="0" smtClean="0">
                <a:solidFill>
                  <a:schemeClr val="bg1"/>
                </a:solidFill>
              </a:rPr>
              <a:t>My SQL</a:t>
            </a:r>
            <a:endParaRPr lang="en-US" dirty="0">
              <a:solidFill>
                <a:schemeClr val="bg1"/>
              </a:solidFill>
            </a:endParaRPr>
          </a:p>
        </p:txBody>
      </p:sp>
    </p:spTree>
    <p:extLst>
      <p:ext uri="{BB962C8B-B14F-4D97-AF65-F5344CB8AC3E}">
        <p14:creationId xmlns:p14="http://schemas.microsoft.com/office/powerpoint/2010/main" val="2302288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Notice that 6 rows were affected…</a:t>
            </a:r>
            <a:endParaRPr lang="en-US" dirty="0"/>
          </a:p>
        </p:txBody>
      </p:sp>
      <p:sp>
        <p:nvSpPr>
          <p:cNvPr id="3" name="Content Placeholder 2"/>
          <p:cNvSpPr>
            <a:spLocks noGrp="1"/>
          </p:cNvSpPr>
          <p:nvPr>
            <p:ph idx="1"/>
          </p:nvPr>
        </p:nvSpPr>
        <p:spPr>
          <a:xfrm>
            <a:off x="457200" y="1600200"/>
            <a:ext cx="8229600" cy="4495799"/>
          </a:xfrm>
        </p:spPr>
        <p:txBody>
          <a:bodyPr/>
          <a:lstStyle/>
          <a:p>
            <a:r>
              <a:rPr lang="en-US" dirty="0" smtClean="0"/>
              <a:t>But only the two employees with a </a:t>
            </a:r>
            <a:r>
              <a:rPr lang="en-US" dirty="0" err="1" smtClean="0"/>
              <a:t>YearlySalary</a:t>
            </a:r>
            <a:r>
              <a:rPr lang="en-US" dirty="0" smtClean="0"/>
              <a:t> got the raise</a:t>
            </a:r>
          </a:p>
          <a:p>
            <a:r>
              <a:rPr lang="en-US" dirty="0" smtClean="0"/>
              <a:t>We </a:t>
            </a:r>
            <a:r>
              <a:rPr lang="en-US" u="sng" dirty="0" smtClean="0"/>
              <a:t>can not do math</a:t>
            </a:r>
            <a:r>
              <a:rPr lang="en-US" u="sng" dirty="0"/>
              <a:t> </a:t>
            </a:r>
            <a:r>
              <a:rPr lang="en-US" u="sng" dirty="0" smtClean="0"/>
              <a:t>on a null</a:t>
            </a:r>
            <a:endParaRPr lang="en-US" dirty="0" smtClean="0"/>
          </a:p>
          <a:p>
            <a:pPr lvl="1"/>
            <a:r>
              <a:rPr lang="en-US" dirty="0" smtClean="0"/>
              <a:t>Anything compared to null is false</a:t>
            </a:r>
          </a:p>
          <a:p>
            <a:pPr lvl="1"/>
            <a:r>
              <a:rPr lang="en-US" dirty="0" smtClean="0"/>
              <a:t>Any math on a null is null</a:t>
            </a:r>
            <a:endParaRPr lang="en-US" dirty="0"/>
          </a:p>
        </p:txBody>
      </p:sp>
    </p:spTree>
    <p:extLst>
      <p:ext uri="{BB962C8B-B14F-4D97-AF65-F5344CB8AC3E}">
        <p14:creationId xmlns:p14="http://schemas.microsoft.com/office/powerpoint/2010/main" val="2286575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better way to write that query</a:t>
            </a:r>
            <a:endParaRPr lang="en-US" dirty="0"/>
          </a:p>
        </p:txBody>
      </p:sp>
      <p:pic>
        <p:nvPicPr>
          <p:cNvPr id="4" name="Picture 3"/>
          <p:cNvPicPr>
            <a:picLocks noChangeAspect="1"/>
          </p:cNvPicPr>
          <p:nvPr/>
        </p:nvPicPr>
        <p:blipFill>
          <a:blip r:embed="rId2"/>
          <a:stretch>
            <a:fillRect/>
          </a:stretch>
        </p:blipFill>
        <p:spPr>
          <a:xfrm>
            <a:off x="1097655" y="1524000"/>
            <a:ext cx="6948689" cy="1752600"/>
          </a:xfrm>
          <a:prstGeom prst="rect">
            <a:avLst/>
          </a:prstGeom>
        </p:spPr>
      </p:pic>
    </p:spTree>
    <p:extLst>
      <p:ext uri="{BB962C8B-B14F-4D97-AF65-F5344CB8AC3E}">
        <p14:creationId xmlns:p14="http://schemas.microsoft.com/office/powerpoint/2010/main" val="31351651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Exercises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Sally (</a:t>
            </a:r>
            <a:r>
              <a:rPr lang="en-US" dirty="0" err="1" smtClean="0"/>
              <a:t>employeeID</a:t>
            </a:r>
            <a:r>
              <a:rPr lang="en-US" dirty="0" smtClean="0"/>
              <a:t> 11) is getting married, change her last name to Green</a:t>
            </a:r>
          </a:p>
          <a:p>
            <a:pPr marL="514350" indent="-514350">
              <a:buFont typeface="+mj-lt"/>
              <a:buAutoNum type="arabicPeriod"/>
            </a:pPr>
            <a:r>
              <a:rPr lang="en-US" dirty="0" smtClean="0"/>
              <a:t>All the employees in the Spokane location are becoming contractors, update their status field to External</a:t>
            </a:r>
          </a:p>
          <a:p>
            <a:pPr marL="514350" indent="-514350">
              <a:buFont typeface="+mj-lt"/>
              <a:buAutoNum type="arabicPeriod"/>
            </a:pPr>
            <a:r>
              <a:rPr lang="en-US" dirty="0" smtClean="0"/>
              <a:t>The location for Seattle has a typo, update the street field to read 111 1</a:t>
            </a:r>
            <a:r>
              <a:rPr lang="en-US" baseline="30000" dirty="0" smtClean="0"/>
              <a:t>st</a:t>
            </a:r>
            <a:r>
              <a:rPr lang="en-US" dirty="0" smtClean="0"/>
              <a:t> Ave</a:t>
            </a:r>
          </a:p>
          <a:p>
            <a:pPr marL="514350" indent="-514350">
              <a:buFont typeface="+mj-lt"/>
              <a:buAutoNum type="arabicPeriod"/>
            </a:pPr>
            <a:r>
              <a:rPr lang="en-US" dirty="0" smtClean="0"/>
              <a:t>A new policy requires that grants for employees in Boston be made for $20,000.  There are two Boston records which aren’t set to $20,000.  Please fix them!</a:t>
            </a:r>
            <a:endParaRPr lang="en-US" dirty="0"/>
          </a:p>
        </p:txBody>
      </p:sp>
    </p:spTree>
    <p:extLst>
      <p:ext uri="{BB962C8B-B14F-4D97-AF65-F5344CB8AC3E}">
        <p14:creationId xmlns:p14="http://schemas.microsoft.com/office/powerpoint/2010/main" val="40989553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Data</a:t>
            </a:r>
            <a:endParaRPr lang="en-US" dirty="0"/>
          </a:p>
        </p:txBody>
      </p:sp>
      <p:sp>
        <p:nvSpPr>
          <p:cNvPr id="3" name="Content Placeholder 2"/>
          <p:cNvSpPr>
            <a:spLocks noGrp="1"/>
          </p:cNvSpPr>
          <p:nvPr>
            <p:ph idx="1"/>
          </p:nvPr>
        </p:nvSpPr>
        <p:spPr>
          <a:xfrm>
            <a:off x="457200" y="1600201"/>
            <a:ext cx="8229600" cy="3200400"/>
          </a:xfrm>
        </p:spPr>
        <p:txBody>
          <a:bodyPr>
            <a:normAutofit fontScale="92500" lnSpcReduction="10000"/>
          </a:bodyPr>
          <a:lstStyle/>
          <a:p>
            <a:r>
              <a:rPr lang="en-US" dirty="0" smtClean="0"/>
              <a:t>Deletes are similar to updates in that if you don’t specify a where filter the entire table will be deleted</a:t>
            </a:r>
          </a:p>
          <a:p>
            <a:r>
              <a:rPr lang="en-US" dirty="0" smtClean="0"/>
              <a:t>SQL Server will not allow you to delete a row that is referenced by another table as its foreign key.  You must delete all the relations first, then delete the primary row</a:t>
            </a:r>
            <a:endParaRPr lang="en-US" dirty="0"/>
          </a:p>
        </p:txBody>
      </p:sp>
      <p:pic>
        <p:nvPicPr>
          <p:cNvPr id="4" name="Picture 3"/>
          <p:cNvPicPr>
            <a:picLocks noChangeAspect="1"/>
          </p:cNvPicPr>
          <p:nvPr/>
        </p:nvPicPr>
        <p:blipFill>
          <a:blip r:embed="rId2"/>
          <a:stretch>
            <a:fillRect/>
          </a:stretch>
        </p:blipFill>
        <p:spPr>
          <a:xfrm>
            <a:off x="2746746" y="4946588"/>
            <a:ext cx="3650507" cy="761999"/>
          </a:xfrm>
          <a:prstGeom prst="rect">
            <a:avLst/>
          </a:prstGeom>
        </p:spPr>
      </p:pic>
    </p:spTree>
    <p:extLst>
      <p:ext uri="{BB962C8B-B14F-4D97-AF65-F5344CB8AC3E}">
        <p14:creationId xmlns:p14="http://schemas.microsoft.com/office/powerpoint/2010/main" val="2693147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Intro </a:t>
            </a:r>
            <a:r>
              <a:rPr lang="en-US" dirty="0" smtClean="0"/>
              <a:t>to Data Manipulation Language (DML)</a:t>
            </a:r>
            <a:endParaRPr lang="en-US" dirty="0"/>
          </a:p>
        </p:txBody>
      </p:sp>
      <p:sp>
        <p:nvSpPr>
          <p:cNvPr id="3" name="Subtitle 2"/>
          <p:cNvSpPr>
            <a:spLocks noGrp="1"/>
          </p:cNvSpPr>
          <p:nvPr>
            <p:ph type="subTitle" idx="1"/>
          </p:nvPr>
        </p:nvSpPr>
        <p:spPr/>
        <p:txBody>
          <a:bodyPr/>
          <a:lstStyle/>
          <a:p>
            <a:r>
              <a:rPr lang="en-US" dirty="0" smtClean="0"/>
              <a:t>Software Craftsmanship Guild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we need to put data back in…</a:t>
            </a:r>
            <a:endParaRPr lang="en-US" dirty="0"/>
          </a:p>
        </p:txBody>
      </p:sp>
      <p:pic>
        <p:nvPicPr>
          <p:cNvPr id="4" name="Picture 3"/>
          <p:cNvPicPr>
            <a:picLocks noChangeAspect="1"/>
          </p:cNvPicPr>
          <p:nvPr/>
        </p:nvPicPr>
        <p:blipFill>
          <a:blip r:embed="rId2"/>
          <a:stretch>
            <a:fillRect/>
          </a:stretch>
        </p:blipFill>
        <p:spPr>
          <a:xfrm>
            <a:off x="967902" y="1676400"/>
            <a:ext cx="7208196" cy="2971800"/>
          </a:xfrm>
          <a:prstGeom prst="rect">
            <a:avLst/>
          </a:prstGeom>
        </p:spPr>
      </p:pic>
    </p:spTree>
    <p:extLst>
      <p:ext uri="{BB962C8B-B14F-4D97-AF65-F5344CB8AC3E}">
        <p14:creationId xmlns:p14="http://schemas.microsoft.com/office/powerpoint/2010/main" val="19650400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only long movies</a:t>
            </a:r>
            <a:endParaRPr lang="en-US" dirty="0"/>
          </a:p>
        </p:txBody>
      </p:sp>
      <p:pic>
        <p:nvPicPr>
          <p:cNvPr id="4" name="Picture 3"/>
          <p:cNvPicPr>
            <a:picLocks noChangeAspect="1"/>
          </p:cNvPicPr>
          <p:nvPr/>
        </p:nvPicPr>
        <p:blipFill>
          <a:blip r:embed="rId2"/>
          <a:stretch>
            <a:fillRect/>
          </a:stretch>
        </p:blipFill>
        <p:spPr>
          <a:xfrm>
            <a:off x="2590800" y="1600200"/>
            <a:ext cx="3962400" cy="1177115"/>
          </a:xfrm>
          <a:prstGeom prst="rect">
            <a:avLst/>
          </a:prstGeom>
        </p:spPr>
      </p:pic>
    </p:spTree>
    <p:extLst>
      <p:ext uri="{BB962C8B-B14F-4D97-AF65-F5344CB8AC3E}">
        <p14:creationId xmlns:p14="http://schemas.microsoft.com/office/powerpoint/2010/main" val="23135832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Table Deletes</a:t>
            </a:r>
            <a:endParaRPr lang="en-US" dirty="0"/>
          </a:p>
        </p:txBody>
      </p:sp>
      <p:sp>
        <p:nvSpPr>
          <p:cNvPr id="3" name="Content Placeholder 2"/>
          <p:cNvSpPr>
            <a:spLocks noGrp="1"/>
          </p:cNvSpPr>
          <p:nvPr>
            <p:ph idx="1"/>
          </p:nvPr>
        </p:nvSpPr>
        <p:spPr>
          <a:xfrm>
            <a:off x="457200" y="1600201"/>
            <a:ext cx="8229600" cy="1066800"/>
          </a:xfrm>
        </p:spPr>
        <p:txBody>
          <a:bodyPr/>
          <a:lstStyle/>
          <a:p>
            <a:r>
              <a:rPr lang="en-US" dirty="0" smtClean="0"/>
              <a:t>There are no employees in Chicago, so this is a safe statement to run</a:t>
            </a:r>
            <a:endParaRPr lang="en-US" dirty="0"/>
          </a:p>
        </p:txBody>
      </p:sp>
      <p:pic>
        <p:nvPicPr>
          <p:cNvPr id="4" name="Picture 3"/>
          <p:cNvPicPr>
            <a:picLocks noChangeAspect="1"/>
          </p:cNvPicPr>
          <p:nvPr/>
        </p:nvPicPr>
        <p:blipFill>
          <a:blip r:embed="rId2"/>
          <a:stretch>
            <a:fillRect/>
          </a:stretch>
        </p:blipFill>
        <p:spPr>
          <a:xfrm>
            <a:off x="762000" y="2971800"/>
            <a:ext cx="7743032" cy="1536508"/>
          </a:xfrm>
          <a:prstGeom prst="rect">
            <a:avLst/>
          </a:prstGeom>
        </p:spPr>
      </p:pic>
    </p:spTree>
    <p:extLst>
      <p:ext uri="{BB962C8B-B14F-4D97-AF65-F5344CB8AC3E}">
        <p14:creationId xmlns:p14="http://schemas.microsoft.com/office/powerpoint/2010/main" val="12822765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Exercises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We are moving our G movies to a kids website, delete all the G rated movies</a:t>
            </a:r>
          </a:p>
          <a:p>
            <a:pPr marL="514350" indent="-514350">
              <a:buFont typeface="+mj-lt"/>
              <a:buAutoNum type="arabicPeriod"/>
            </a:pPr>
            <a:r>
              <a:rPr lang="en-US" dirty="0" err="1" smtClean="0"/>
              <a:t>SWCCorp</a:t>
            </a:r>
            <a:r>
              <a:rPr lang="en-US" dirty="0" smtClean="0"/>
              <a:t> is not teaching long classes anymore for management, delete all records where the duration is more than 20 hours</a:t>
            </a:r>
            <a:endParaRPr lang="en-US" dirty="0"/>
          </a:p>
        </p:txBody>
      </p:sp>
    </p:spTree>
    <p:extLst>
      <p:ext uri="{BB962C8B-B14F-4D97-AF65-F5344CB8AC3E}">
        <p14:creationId xmlns:p14="http://schemas.microsoft.com/office/powerpoint/2010/main" val="41508665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t>
            </a:r>
            <a:endParaRPr lang="en-US" dirty="0"/>
          </a:p>
        </p:txBody>
      </p:sp>
      <p:sp>
        <p:nvSpPr>
          <p:cNvPr id="3" name="Content Placeholder 2"/>
          <p:cNvSpPr>
            <a:spLocks noGrp="1"/>
          </p:cNvSpPr>
          <p:nvPr>
            <p:ph idx="1"/>
          </p:nvPr>
        </p:nvSpPr>
        <p:spPr/>
        <p:txBody>
          <a:bodyPr/>
          <a:lstStyle/>
          <a:p>
            <a:r>
              <a:rPr lang="en-US" dirty="0" smtClean="0"/>
              <a:t>Next up- </a:t>
            </a:r>
            <a:r>
              <a:rPr lang="en-US" smtClean="0"/>
              <a:t>Table Maintenance!</a:t>
            </a:r>
            <a:endParaRPr lang="en-US" dirty="0"/>
          </a:p>
        </p:txBody>
      </p:sp>
    </p:spTree>
    <p:extLst>
      <p:ext uri="{BB962C8B-B14F-4D97-AF65-F5344CB8AC3E}">
        <p14:creationId xmlns:p14="http://schemas.microsoft.com/office/powerpoint/2010/main" val="443979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Lesson Goals</a:t>
            </a:r>
            <a:endParaRPr lang="en-US" dirty="0"/>
          </a:p>
        </p:txBody>
      </p:sp>
      <p:sp>
        <p:nvSpPr>
          <p:cNvPr id="3" name="Content Placeholder 2"/>
          <p:cNvSpPr>
            <a:spLocks noGrp="1"/>
          </p:cNvSpPr>
          <p:nvPr>
            <p:ph idx="1"/>
          </p:nvPr>
        </p:nvSpPr>
        <p:spPr/>
        <p:txBody>
          <a:bodyPr/>
          <a:lstStyle/>
          <a:p>
            <a:r>
              <a:rPr lang="en-US" dirty="0" smtClean="0"/>
              <a:t>Learn how to insert, update, and delete information from database tables</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let’s make a sandbox</a:t>
            </a:r>
            <a:endParaRPr lang="en-US" dirty="0"/>
          </a:p>
        </p:txBody>
      </p:sp>
      <p:pic>
        <p:nvPicPr>
          <p:cNvPr id="4" name="Picture 3"/>
          <p:cNvPicPr>
            <a:picLocks noChangeAspect="1"/>
          </p:cNvPicPr>
          <p:nvPr/>
        </p:nvPicPr>
        <p:blipFill>
          <a:blip r:embed="rId3"/>
          <a:stretch>
            <a:fillRect/>
          </a:stretch>
        </p:blipFill>
        <p:spPr>
          <a:xfrm>
            <a:off x="1371600" y="1752600"/>
            <a:ext cx="6817637" cy="3476625"/>
          </a:xfrm>
          <a:prstGeom prst="rect">
            <a:avLst/>
          </a:prstGeom>
        </p:spPr>
      </p:pic>
    </p:spTree>
    <p:extLst>
      <p:ext uri="{BB962C8B-B14F-4D97-AF65-F5344CB8AC3E}">
        <p14:creationId xmlns:p14="http://schemas.microsoft.com/office/powerpoint/2010/main" val="175226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Data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Every table starts out empty (of course).  The only way to populate a table is to </a:t>
            </a:r>
            <a:r>
              <a:rPr lang="en-US" i="1" dirty="0" smtClean="0"/>
              <a:t>insert</a:t>
            </a:r>
            <a:r>
              <a:rPr lang="en-US" dirty="0" smtClean="0"/>
              <a:t> data into the table</a:t>
            </a:r>
          </a:p>
          <a:p>
            <a:r>
              <a:rPr lang="en-US" dirty="0" smtClean="0"/>
              <a:t>When we insert data we typically provide a list of columns we want to populate followed by the list of values we would like to put into the columns</a:t>
            </a:r>
          </a:p>
          <a:p>
            <a:pPr lvl="1"/>
            <a:r>
              <a:rPr lang="en-US" dirty="0" smtClean="0"/>
              <a:t>Do note that the </a:t>
            </a:r>
            <a:r>
              <a:rPr lang="en-US" u="sng" dirty="0" smtClean="0"/>
              <a:t>order matters</a:t>
            </a:r>
            <a:r>
              <a:rPr lang="en-US" dirty="0" smtClean="0"/>
              <a:t>, if you don’t list the values in the same order as the columns at best you will get an error and at worst the data will go into the wrong spot!</a:t>
            </a:r>
            <a:endParaRPr lang="en-US" dirty="0"/>
          </a:p>
        </p:txBody>
      </p:sp>
    </p:spTree>
    <p:extLst>
      <p:ext uri="{BB962C8B-B14F-4D97-AF65-F5344CB8AC3E}">
        <p14:creationId xmlns:p14="http://schemas.microsoft.com/office/powerpoint/2010/main" val="3570591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a Movie</a:t>
            </a:r>
            <a:endParaRPr lang="en-US" dirty="0"/>
          </a:p>
        </p:txBody>
      </p:sp>
      <p:sp>
        <p:nvSpPr>
          <p:cNvPr id="3" name="Content Placeholder 2"/>
          <p:cNvSpPr>
            <a:spLocks noGrp="1"/>
          </p:cNvSpPr>
          <p:nvPr>
            <p:ph idx="1"/>
          </p:nvPr>
        </p:nvSpPr>
        <p:spPr>
          <a:xfrm>
            <a:off x="457200" y="1600201"/>
            <a:ext cx="8229600" cy="2438400"/>
          </a:xfrm>
        </p:spPr>
        <p:txBody>
          <a:bodyPr/>
          <a:lstStyle/>
          <a:p>
            <a:r>
              <a:rPr lang="en-US" dirty="0" smtClean="0"/>
              <a:t>Notice we don’t put the </a:t>
            </a:r>
            <a:r>
              <a:rPr lang="en-US" dirty="0" err="1" smtClean="0"/>
              <a:t>MovieID</a:t>
            </a:r>
            <a:r>
              <a:rPr lang="en-US" dirty="0" smtClean="0"/>
              <a:t> into the list.  It is an identity field so the database will create the id key.  If we tried to pass it a value it would fail.</a:t>
            </a:r>
            <a:endParaRPr lang="en-US" dirty="0"/>
          </a:p>
        </p:txBody>
      </p:sp>
      <p:pic>
        <p:nvPicPr>
          <p:cNvPr id="4" name="Picture 3"/>
          <p:cNvPicPr>
            <a:picLocks noChangeAspect="1"/>
          </p:cNvPicPr>
          <p:nvPr/>
        </p:nvPicPr>
        <p:blipFill>
          <a:blip r:embed="rId2"/>
          <a:stretch>
            <a:fillRect/>
          </a:stretch>
        </p:blipFill>
        <p:spPr>
          <a:xfrm>
            <a:off x="838200" y="4419600"/>
            <a:ext cx="7464544" cy="1417636"/>
          </a:xfrm>
          <a:prstGeom prst="rect">
            <a:avLst/>
          </a:prstGeom>
        </p:spPr>
      </p:pic>
    </p:spTree>
    <p:extLst>
      <p:ext uri="{BB962C8B-B14F-4D97-AF65-F5344CB8AC3E}">
        <p14:creationId xmlns:p14="http://schemas.microsoft.com/office/powerpoint/2010/main" val="3101397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 Columns</a:t>
            </a:r>
            <a:endParaRPr lang="en-US" dirty="0"/>
          </a:p>
        </p:txBody>
      </p:sp>
      <p:sp>
        <p:nvSpPr>
          <p:cNvPr id="3" name="Content Placeholder 2"/>
          <p:cNvSpPr>
            <a:spLocks noGrp="1"/>
          </p:cNvSpPr>
          <p:nvPr>
            <p:ph idx="1"/>
          </p:nvPr>
        </p:nvSpPr>
        <p:spPr>
          <a:xfrm>
            <a:off x="457200" y="1600201"/>
            <a:ext cx="8153400" cy="1066799"/>
          </a:xfrm>
        </p:spPr>
        <p:txBody>
          <a:bodyPr>
            <a:normAutofit fontScale="77500" lnSpcReduction="20000"/>
          </a:bodyPr>
          <a:lstStyle/>
          <a:p>
            <a:pPr marL="0" indent="0">
              <a:buNone/>
            </a:pPr>
            <a:r>
              <a:rPr lang="en-US" dirty="0" smtClean="0"/>
              <a:t>Columns marked as null are optional, and thus do not need to be specified in the insert statement.  Both of these inserts are valid: </a:t>
            </a:r>
            <a:endParaRPr lang="en-US" dirty="0"/>
          </a:p>
        </p:txBody>
      </p:sp>
      <p:pic>
        <p:nvPicPr>
          <p:cNvPr id="4" name="Picture 3"/>
          <p:cNvPicPr>
            <a:picLocks noChangeAspect="1"/>
          </p:cNvPicPr>
          <p:nvPr/>
        </p:nvPicPr>
        <p:blipFill>
          <a:blip r:embed="rId2"/>
          <a:stretch>
            <a:fillRect/>
          </a:stretch>
        </p:blipFill>
        <p:spPr>
          <a:xfrm>
            <a:off x="838200" y="2845552"/>
            <a:ext cx="7391400" cy="2944137"/>
          </a:xfrm>
          <a:prstGeom prst="rect">
            <a:avLst/>
          </a:prstGeom>
        </p:spPr>
      </p:pic>
    </p:spTree>
    <p:extLst>
      <p:ext uri="{BB962C8B-B14F-4D97-AF65-F5344CB8AC3E}">
        <p14:creationId xmlns:p14="http://schemas.microsoft.com/office/powerpoint/2010/main" val="943106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Constructors</a:t>
            </a:r>
            <a:endParaRPr lang="en-US" dirty="0"/>
          </a:p>
        </p:txBody>
      </p:sp>
      <p:sp>
        <p:nvSpPr>
          <p:cNvPr id="3" name="Content Placeholder 2"/>
          <p:cNvSpPr>
            <a:spLocks noGrp="1"/>
          </p:cNvSpPr>
          <p:nvPr>
            <p:ph idx="1"/>
          </p:nvPr>
        </p:nvSpPr>
        <p:spPr>
          <a:xfrm>
            <a:off x="457200" y="1600201"/>
            <a:ext cx="8229600" cy="609600"/>
          </a:xfrm>
        </p:spPr>
        <p:txBody>
          <a:bodyPr/>
          <a:lstStyle/>
          <a:p>
            <a:r>
              <a:rPr lang="en-US" dirty="0" smtClean="0"/>
              <a:t>This only works in SQL 2008 or higher</a:t>
            </a:r>
            <a:endParaRPr lang="en-US" dirty="0"/>
          </a:p>
        </p:txBody>
      </p:sp>
      <p:pic>
        <p:nvPicPr>
          <p:cNvPr id="4" name="Picture 3"/>
          <p:cNvPicPr>
            <a:picLocks noChangeAspect="1"/>
          </p:cNvPicPr>
          <p:nvPr/>
        </p:nvPicPr>
        <p:blipFill>
          <a:blip r:embed="rId2"/>
          <a:stretch>
            <a:fillRect/>
          </a:stretch>
        </p:blipFill>
        <p:spPr>
          <a:xfrm>
            <a:off x="1066800" y="2819400"/>
            <a:ext cx="6654153" cy="2286000"/>
          </a:xfrm>
          <a:prstGeom prst="rect">
            <a:avLst/>
          </a:prstGeom>
        </p:spPr>
      </p:pic>
    </p:spTree>
    <p:extLst>
      <p:ext uri="{BB962C8B-B14F-4D97-AF65-F5344CB8AC3E}">
        <p14:creationId xmlns:p14="http://schemas.microsoft.com/office/powerpoint/2010/main" val="39889522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55638"/>
          </a:xfrm>
        </p:spPr>
        <p:txBody>
          <a:bodyPr>
            <a:normAutofit fontScale="90000"/>
          </a:bodyPr>
          <a:lstStyle/>
          <a:p>
            <a:r>
              <a:rPr lang="en-US" dirty="0" smtClean="0"/>
              <a:t>Lab - </a:t>
            </a:r>
            <a:r>
              <a:rPr lang="en-US" dirty="0"/>
              <a:t>Create a table </a:t>
            </a:r>
            <a:r>
              <a:rPr lang="en-US" dirty="0" smtClean="0"/>
              <a:t>Customer</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320457375"/>
              </p:ext>
            </p:extLst>
          </p:nvPr>
        </p:nvGraphicFramePr>
        <p:xfrm>
          <a:off x="2057400" y="909905"/>
          <a:ext cx="4800600" cy="2433320"/>
        </p:xfrm>
        <a:graphic>
          <a:graphicData uri="http://schemas.openxmlformats.org/drawingml/2006/table">
            <a:tbl>
              <a:tblPr firstRow="1" bandRow="1">
                <a:tableStyleId>{21E4AEA4-8DFA-4A89-87EB-49C32662AFE0}</a:tableStyleId>
              </a:tblPr>
              <a:tblGrid>
                <a:gridCol w="1676399"/>
                <a:gridCol w="1600200"/>
                <a:gridCol w="1524001"/>
              </a:tblGrid>
              <a:tr h="370840">
                <a:tc>
                  <a:txBody>
                    <a:bodyPr/>
                    <a:lstStyle/>
                    <a:p>
                      <a:r>
                        <a:rPr lang="en-US" sz="1600" dirty="0" err="1" smtClean="0"/>
                        <a:t>ColumnName</a:t>
                      </a:r>
                      <a:endParaRPr lang="en-US" sz="1600" dirty="0"/>
                    </a:p>
                  </a:txBody>
                  <a:tcPr marL="186257" marR="186257"/>
                </a:tc>
                <a:tc>
                  <a:txBody>
                    <a:bodyPr/>
                    <a:lstStyle/>
                    <a:p>
                      <a:r>
                        <a:rPr lang="en-US" sz="1600" dirty="0" smtClean="0"/>
                        <a:t>Type</a:t>
                      </a:r>
                      <a:endParaRPr lang="en-US" sz="1600" dirty="0"/>
                    </a:p>
                  </a:txBody>
                  <a:tcPr marL="186257" marR="186257"/>
                </a:tc>
                <a:tc>
                  <a:txBody>
                    <a:bodyPr/>
                    <a:lstStyle/>
                    <a:p>
                      <a:r>
                        <a:rPr lang="en-US" sz="1600" dirty="0" smtClean="0"/>
                        <a:t>Attribute</a:t>
                      </a:r>
                      <a:endParaRPr lang="en-US" sz="1600" dirty="0"/>
                    </a:p>
                  </a:txBody>
                  <a:tcPr marL="186257" marR="186257"/>
                </a:tc>
              </a:tr>
              <a:tr h="370840">
                <a:tc>
                  <a:txBody>
                    <a:bodyPr/>
                    <a:lstStyle/>
                    <a:p>
                      <a:r>
                        <a:rPr lang="en-US" sz="1600" dirty="0" err="1" smtClean="0"/>
                        <a:t>CustomerID</a:t>
                      </a:r>
                      <a:endParaRPr lang="en-US" sz="1600" dirty="0"/>
                    </a:p>
                  </a:txBody>
                  <a:tcPr marL="186257" marR="186257"/>
                </a:tc>
                <a:tc>
                  <a:txBody>
                    <a:bodyPr/>
                    <a:lstStyle/>
                    <a:p>
                      <a:r>
                        <a:rPr lang="en-US" sz="1600" dirty="0" err="1" smtClean="0"/>
                        <a:t>Int</a:t>
                      </a:r>
                      <a:endParaRPr lang="en-US" sz="1600" dirty="0"/>
                    </a:p>
                  </a:txBody>
                  <a:tcPr marL="186257" marR="186257"/>
                </a:tc>
                <a:tc>
                  <a:txBody>
                    <a:bodyPr/>
                    <a:lstStyle/>
                    <a:p>
                      <a:r>
                        <a:rPr lang="en-US" sz="1600" dirty="0" smtClean="0"/>
                        <a:t>Primary Key</a:t>
                      </a:r>
                      <a:endParaRPr lang="en-US" sz="1600" dirty="0"/>
                    </a:p>
                  </a:txBody>
                  <a:tcPr marL="186257" marR="186257"/>
                </a:tc>
              </a:tr>
              <a:tr h="370840">
                <a:tc>
                  <a:txBody>
                    <a:bodyPr/>
                    <a:lstStyle/>
                    <a:p>
                      <a:r>
                        <a:rPr lang="en-US" sz="1600" dirty="0" err="1" smtClean="0"/>
                        <a:t>CustomerType</a:t>
                      </a:r>
                      <a:endParaRPr lang="en-US" sz="1600" dirty="0"/>
                    </a:p>
                  </a:txBody>
                  <a:tcPr marL="186257" marR="186257"/>
                </a:tc>
                <a:tc>
                  <a:txBody>
                    <a:bodyPr/>
                    <a:lstStyle/>
                    <a:p>
                      <a:r>
                        <a:rPr lang="en-US" sz="1600" dirty="0" err="1" smtClean="0"/>
                        <a:t>Varchar</a:t>
                      </a:r>
                      <a:r>
                        <a:rPr lang="en-US" sz="1600" dirty="0" smtClean="0"/>
                        <a:t>(30)</a:t>
                      </a:r>
                      <a:endParaRPr lang="en-US" sz="1600" dirty="0"/>
                    </a:p>
                  </a:txBody>
                  <a:tcPr marL="186257" marR="186257"/>
                </a:tc>
                <a:tc>
                  <a:txBody>
                    <a:bodyPr/>
                    <a:lstStyle/>
                    <a:p>
                      <a:r>
                        <a:rPr lang="en-US" sz="1600" dirty="0" smtClean="0"/>
                        <a:t>Not</a:t>
                      </a:r>
                      <a:r>
                        <a:rPr lang="en-US" sz="1600" baseline="0" dirty="0" smtClean="0"/>
                        <a:t> null</a:t>
                      </a:r>
                    </a:p>
                    <a:p>
                      <a:endParaRPr lang="en-US" sz="1600" dirty="0"/>
                    </a:p>
                  </a:txBody>
                  <a:tcPr marL="186257" marR="186257"/>
                </a:tc>
              </a:tr>
              <a:tr h="370840">
                <a:tc>
                  <a:txBody>
                    <a:bodyPr/>
                    <a:lstStyle/>
                    <a:p>
                      <a:r>
                        <a:rPr lang="en-US" sz="1600" dirty="0" err="1" smtClean="0"/>
                        <a:t>FirstName</a:t>
                      </a:r>
                      <a:endParaRPr lang="en-US" sz="1600" dirty="0"/>
                    </a:p>
                  </a:txBody>
                  <a:tcPr marL="186257" marR="186257"/>
                </a:tc>
                <a:tc>
                  <a:txBody>
                    <a:bodyPr/>
                    <a:lstStyle/>
                    <a:p>
                      <a:r>
                        <a:rPr lang="en-US" sz="1600" dirty="0" err="1" smtClean="0"/>
                        <a:t>Varchar</a:t>
                      </a:r>
                      <a:r>
                        <a:rPr lang="en-US" sz="1600" dirty="0" smtClean="0"/>
                        <a:t>(20)</a:t>
                      </a:r>
                      <a:endParaRPr lang="en-US" sz="1600" dirty="0"/>
                    </a:p>
                  </a:txBody>
                  <a:tcPr marL="186257" marR="186257"/>
                </a:tc>
                <a:tc>
                  <a:txBody>
                    <a:bodyPr/>
                    <a:lstStyle/>
                    <a:p>
                      <a:r>
                        <a:rPr lang="en-US" sz="1600" dirty="0" smtClean="0"/>
                        <a:t>Null</a:t>
                      </a:r>
                      <a:endParaRPr lang="en-US" sz="1600" dirty="0"/>
                    </a:p>
                  </a:txBody>
                  <a:tcPr marL="186257" marR="186257"/>
                </a:tc>
              </a:tr>
              <a:tr h="370840">
                <a:tc>
                  <a:txBody>
                    <a:bodyPr/>
                    <a:lstStyle/>
                    <a:p>
                      <a:r>
                        <a:rPr lang="en-US" sz="1600" dirty="0" err="1" smtClean="0"/>
                        <a:t>LastName</a:t>
                      </a:r>
                      <a:endParaRPr lang="en-US" sz="1600" dirty="0"/>
                    </a:p>
                  </a:txBody>
                  <a:tcPr marL="186257" marR="186257"/>
                </a:tc>
                <a:tc>
                  <a:txBody>
                    <a:bodyPr/>
                    <a:lstStyle/>
                    <a:p>
                      <a:r>
                        <a:rPr lang="en-US" sz="1600" dirty="0" err="1" smtClean="0"/>
                        <a:t>Varchar</a:t>
                      </a:r>
                      <a:r>
                        <a:rPr lang="en-US" sz="1600" dirty="0" smtClean="0"/>
                        <a:t>(30)</a:t>
                      </a:r>
                      <a:endParaRPr lang="en-US" sz="1600" dirty="0"/>
                    </a:p>
                  </a:txBody>
                  <a:tcPr marL="186257" marR="186257"/>
                </a:tc>
                <a:tc>
                  <a:txBody>
                    <a:bodyPr/>
                    <a:lstStyle/>
                    <a:p>
                      <a:r>
                        <a:rPr lang="en-US" sz="1600" dirty="0" smtClean="0"/>
                        <a:t>Null</a:t>
                      </a:r>
                      <a:endParaRPr lang="en-US" sz="1600" dirty="0"/>
                    </a:p>
                  </a:txBody>
                  <a:tcPr marL="186257" marR="186257"/>
                </a:tc>
              </a:tr>
              <a:tr h="370840">
                <a:tc>
                  <a:txBody>
                    <a:bodyPr/>
                    <a:lstStyle/>
                    <a:p>
                      <a:r>
                        <a:rPr lang="en-US" sz="1600" dirty="0" err="1" smtClean="0"/>
                        <a:t>CompanyName</a:t>
                      </a:r>
                      <a:endParaRPr lang="en-US" sz="1600" dirty="0"/>
                    </a:p>
                  </a:txBody>
                  <a:tcPr marL="186257" marR="186257"/>
                </a:tc>
                <a:tc>
                  <a:txBody>
                    <a:bodyPr/>
                    <a:lstStyle/>
                    <a:p>
                      <a:r>
                        <a:rPr lang="en-US" sz="1600" dirty="0" err="1" smtClean="0"/>
                        <a:t>Varchar</a:t>
                      </a:r>
                      <a:r>
                        <a:rPr lang="en-US" sz="1600" dirty="0" smtClean="0"/>
                        <a:t>(30)</a:t>
                      </a:r>
                      <a:endParaRPr lang="en-US" sz="1600" dirty="0"/>
                    </a:p>
                  </a:txBody>
                  <a:tcPr marL="186257" marR="186257"/>
                </a:tc>
                <a:tc>
                  <a:txBody>
                    <a:bodyPr/>
                    <a:lstStyle/>
                    <a:p>
                      <a:r>
                        <a:rPr lang="en-US" sz="1600" dirty="0" smtClean="0"/>
                        <a:t>Null</a:t>
                      </a:r>
                      <a:endParaRPr lang="en-US" sz="1600" dirty="0"/>
                    </a:p>
                  </a:txBody>
                  <a:tcPr marL="186257" marR="186257"/>
                </a:tc>
              </a:tr>
            </a:tbl>
          </a:graphicData>
        </a:graphic>
      </p:graphicFrame>
      <p:pic>
        <p:nvPicPr>
          <p:cNvPr id="15" name="Picture 14"/>
          <p:cNvPicPr>
            <a:picLocks noChangeAspect="1"/>
          </p:cNvPicPr>
          <p:nvPr/>
        </p:nvPicPr>
        <p:blipFill>
          <a:blip r:embed="rId2"/>
          <a:stretch>
            <a:fillRect/>
          </a:stretch>
        </p:blipFill>
        <p:spPr>
          <a:xfrm>
            <a:off x="1833559" y="4038599"/>
            <a:ext cx="5476875" cy="1857375"/>
          </a:xfrm>
          <a:prstGeom prst="rect">
            <a:avLst/>
          </a:prstGeom>
        </p:spPr>
      </p:pic>
      <p:sp>
        <p:nvSpPr>
          <p:cNvPr id="17" name="Content Placeholder 2"/>
          <p:cNvSpPr txBox="1">
            <a:spLocks/>
          </p:cNvSpPr>
          <p:nvPr/>
        </p:nvSpPr>
        <p:spPr>
          <a:xfrm>
            <a:off x="3274216" y="3429000"/>
            <a:ext cx="2595563" cy="609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Add this data</a:t>
            </a:r>
            <a:endParaRPr lang="en-US" dirty="0"/>
          </a:p>
        </p:txBody>
      </p:sp>
    </p:spTree>
    <p:extLst>
      <p:ext uri="{BB962C8B-B14F-4D97-AF65-F5344CB8AC3E}">
        <p14:creationId xmlns:p14="http://schemas.microsoft.com/office/powerpoint/2010/main" val="3305601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SCG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3C04DF8D-86B0-435D-90EA-9A0535EA2E15}" vid="{AF9F6816-5841-41E8-888D-CBE4022236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SCG_Template</Template>
  <TotalTime>3950</TotalTime>
  <Words>714</Words>
  <Application>Microsoft Office PowerPoint</Application>
  <PresentationFormat>On-screen Show (4:3)</PresentationFormat>
  <Paragraphs>82</Paragraphs>
  <Slides>24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SCG_Template</vt:lpstr>
      <vt:lpstr>PowerPoint Presentation</vt:lpstr>
      <vt:lpstr>Intro to Data Manipulation Language (DML)</vt:lpstr>
      <vt:lpstr>Lesson Goals</vt:lpstr>
      <vt:lpstr>First, let’s make a sandbox</vt:lpstr>
      <vt:lpstr>Inserting Data</vt:lpstr>
      <vt:lpstr>Inserting a Movie</vt:lpstr>
      <vt:lpstr>Null Columns</vt:lpstr>
      <vt:lpstr>Row Constructors</vt:lpstr>
      <vt:lpstr>Lab - Create a table Customer</vt:lpstr>
      <vt:lpstr>Updating Data</vt:lpstr>
      <vt:lpstr>A bad update</vt:lpstr>
      <vt:lpstr>Hope we have a backup…</vt:lpstr>
      <vt:lpstr>Let’s fix the data properly, specifying the key in a where clause</vt:lpstr>
      <vt:lpstr>We can write complex where statements</vt:lpstr>
      <vt:lpstr>Giving Sally’s Employees A Raise</vt:lpstr>
      <vt:lpstr>Notice that 6 rows were affected…</vt:lpstr>
      <vt:lpstr>A better way to write that query</vt:lpstr>
      <vt:lpstr>Lab Exercises</vt:lpstr>
      <vt:lpstr>Deleting Data</vt:lpstr>
      <vt:lpstr>Now we need to put data back in…</vt:lpstr>
      <vt:lpstr>Delete only long movies</vt:lpstr>
      <vt:lpstr>Multiple Table Deletes</vt:lpstr>
      <vt:lpstr>Lab Exercises</vt:lpstr>
      <vt:lpstr>Fin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Wise, Eric</dc:creator>
  <cp:lastModifiedBy>Eric Wise</cp:lastModifiedBy>
  <cp:revision>280</cp:revision>
  <dcterms:created xsi:type="dcterms:W3CDTF">2006-08-16T00:00:00Z</dcterms:created>
  <dcterms:modified xsi:type="dcterms:W3CDTF">2014-09-10T23:43:13Z</dcterms:modified>
</cp:coreProperties>
</file>