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60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D91B5C"/>
    <a:srgbClr val="BFBFBF"/>
    <a:srgbClr val="204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39" autoAdjust="0"/>
  </p:normalViewPr>
  <p:slideViewPr>
    <p:cSldViewPr snapToGrid="0">
      <p:cViewPr varScale="1">
        <p:scale>
          <a:sx n="96" d="100"/>
          <a:sy n="96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E631D-62C8-4C47-B58C-1595A2E88CCE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51651-7CCC-4D9B-947C-0968200577E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205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Analogía con minería</a:t>
            </a:r>
            <a:r>
              <a:rPr lang="es-CL" baseline="0" dirty="0"/>
              <a:t> (física)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Identificación de patrones en conjuntos de datos, generalmente de grandes dimensiones, con el fin de obtener algún conocimiento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1651-7CCC-4D9B-947C-0968200577E4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391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En minería de</a:t>
            </a:r>
            <a:r>
              <a:rPr lang="es-CL" baseline="0" dirty="0"/>
              <a:t> datos hay variedad de procesos estándares para alcanzar los objetivos de la disciplina, los considerados para este estudio fueron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KDD: </a:t>
            </a:r>
            <a:r>
              <a:rPr lang="es-CL" baseline="0" dirty="0" err="1"/>
              <a:t>Knowledge</a:t>
            </a:r>
            <a:r>
              <a:rPr lang="es-CL" baseline="0" dirty="0"/>
              <a:t> Discovery in </a:t>
            </a:r>
            <a:r>
              <a:rPr lang="es-CL" baseline="0" dirty="0" err="1"/>
              <a:t>databases</a:t>
            </a:r>
            <a:r>
              <a:rPr lang="es-CL" baseline="0" dirty="0"/>
              <a:t>, proceso de descubrimiento del conocimiento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SEMMA: </a:t>
            </a:r>
            <a:r>
              <a:rPr lang="es-CL" baseline="0" dirty="0" err="1"/>
              <a:t>Sample</a:t>
            </a:r>
            <a:r>
              <a:rPr lang="es-CL" baseline="0" dirty="0"/>
              <a:t>, Explore, </a:t>
            </a:r>
            <a:r>
              <a:rPr lang="es-CL" baseline="0" dirty="0" err="1"/>
              <a:t>Modify</a:t>
            </a:r>
            <a:r>
              <a:rPr lang="es-CL" baseline="0" dirty="0"/>
              <a:t>, </a:t>
            </a:r>
            <a:r>
              <a:rPr lang="es-CL" baseline="0" dirty="0" err="1"/>
              <a:t>Model</a:t>
            </a:r>
            <a:r>
              <a:rPr lang="es-CL" baseline="0" dirty="0"/>
              <a:t> &amp; </a:t>
            </a:r>
            <a:r>
              <a:rPr lang="es-CL" baseline="0" dirty="0" err="1"/>
              <a:t>Assess</a:t>
            </a:r>
            <a:r>
              <a:rPr lang="es-CL" baseline="0" dirty="0"/>
              <a:t> (evaluación)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CRISP-DM: Cross-</a:t>
            </a:r>
            <a:r>
              <a:rPr lang="es-CL" baseline="0" dirty="0" err="1"/>
              <a:t>industry</a:t>
            </a:r>
            <a:r>
              <a:rPr lang="es-CL" baseline="0" dirty="0"/>
              <a:t> Standard </a:t>
            </a:r>
            <a:r>
              <a:rPr lang="es-CL" baseline="0" dirty="0" err="1"/>
              <a:t>Process</a:t>
            </a:r>
            <a:r>
              <a:rPr lang="es-CL" baseline="0" dirty="0"/>
              <a:t> </a:t>
            </a:r>
            <a:r>
              <a:rPr lang="es-CL" baseline="0" dirty="0" err="1"/>
              <a:t>for</a:t>
            </a:r>
            <a:r>
              <a:rPr lang="es-CL" baseline="0" dirty="0"/>
              <a:t> Data </a:t>
            </a:r>
            <a:r>
              <a:rPr lang="es-CL" baseline="0" dirty="0" err="1"/>
              <a:t>Mining</a:t>
            </a:r>
            <a:r>
              <a:rPr lang="es-CL" baseline="0" dirty="0"/>
              <a:t>, o proceso estándar </a:t>
            </a:r>
            <a:r>
              <a:rPr lang="es-CL" baseline="0" dirty="0" err="1"/>
              <a:t>multi</a:t>
            </a:r>
            <a:r>
              <a:rPr lang="es-CL" baseline="0" dirty="0"/>
              <a:t>-industria para minería de datos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1651-7CCC-4D9B-947C-0968200577E4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331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5 fases fundamentales</a:t>
            </a:r>
          </a:p>
          <a:p>
            <a:pPr marL="171450" indent="-171450">
              <a:buFontTx/>
              <a:buChar char="-"/>
            </a:pPr>
            <a:r>
              <a:rPr lang="es-CL" dirty="0"/>
              <a:t>Selección:</a:t>
            </a:r>
            <a:r>
              <a:rPr lang="es-CL" baseline="0" dirty="0"/>
              <a:t> se selecciona un sub conjunto de datos/variables acorde a las necesidades del negocio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Procesamiento: limpiar datos, faltantes, ruidosos o inconsistentes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Transformación: funciones sobre los datos para acomodarlos a algoritmos de monería de datos en paso siguiente, normalización, agregación, generalización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Minería de datos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Interpretación/evaluación, se juzga su utilidad para el objetivo final o para el negocio, además de su asertividad.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1651-7CCC-4D9B-947C-0968200577E4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603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baseline="0" dirty="0"/>
              <a:t>Desafío está en que debe ser lo suficientemente grande para ser representativa y lo suficientemente pequeña par poder ser manejada con facilidad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Se busca descubrir relaciones entra las variables en los datos, además de detectar anomalías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Procesos para transformar, seleccionar, filtrar, crear o transformar para modelado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Finalmente se generan múltiples potenciales modelos que pudiesen ayudar a obtener los resultados deseados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Para ver si son suficientemente útiles y confiables.</a:t>
            </a:r>
          </a:p>
          <a:p>
            <a:pPr marL="171450" indent="-171450">
              <a:buFontTx/>
              <a:buChar char="-"/>
            </a:pPr>
            <a:endParaRPr lang="es-CL" baseline="0" dirty="0"/>
          </a:p>
          <a:p>
            <a:pPr marL="171450" indent="-171450">
              <a:buFontTx/>
              <a:buChar char="-"/>
            </a:pPr>
            <a:r>
              <a:rPr lang="es-CL" baseline="0" dirty="0"/>
              <a:t>Una crítica que se le hace… (fuera del foco del negocio, a diferencia de CRISP-DM que cuenta con fases específicas que consideran esto)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1651-7CCC-4D9B-947C-0968200577E4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875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baseline="0" dirty="0"/>
              <a:t>Comprender objetivos y requerimientos del proyecto desde el enfoque del negocio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Una primera mirada a los datos para identificar distribuciones en ellos, problemas de calidad, subconjuntos interesantes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Actividades necesarias para preparar los datos para los siguientes procesos de modelado, generación de conjunto de datos final desde datos en bruto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Aplicación de múltiples técnicas de modelado, calibrando sus  parámetros a valores óptimos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Se evalúan los modelos conseguidos de acorde a su confiabilidad y su utilidad, para ver si efectivamente cumple con los objetivos del negocio</a:t>
            </a:r>
          </a:p>
          <a:p>
            <a:pPr marL="171450" indent="-171450">
              <a:buFontTx/>
              <a:buChar char="-"/>
            </a:pPr>
            <a:endParaRPr lang="es-C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1651-7CCC-4D9B-947C-0968200577E4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456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Que</a:t>
            </a:r>
            <a:r>
              <a:rPr lang="es-CL" baseline="0" dirty="0"/>
              <a:t> un estudiante tenga actividades extraprogramáticas en el primer semestre, implica que también tendrá en el segundo</a:t>
            </a:r>
          </a:p>
          <a:p>
            <a:pPr marL="171450" indent="-171450">
              <a:buFontTx/>
              <a:buChar char="-"/>
            </a:pPr>
            <a:r>
              <a:rPr lang="es-CL" baseline="0" dirty="0" err="1"/>
              <a:t>Visualizacion</a:t>
            </a:r>
            <a:r>
              <a:rPr lang="es-CL" baseline="0" dirty="0"/>
              <a:t>: revisión mecánica de los datos, buscando relaciones que se pudieran apreciar en </a:t>
            </a:r>
            <a:r>
              <a:rPr lang="es-CL" baseline="0" dirty="0" err="1"/>
              <a:t>priemras</a:t>
            </a:r>
            <a:r>
              <a:rPr lang="es-CL" baseline="0" dirty="0"/>
              <a:t> instancias</a:t>
            </a:r>
          </a:p>
          <a:p>
            <a:pPr marL="171450" indent="-171450">
              <a:buFontTx/>
              <a:buChar char="-"/>
            </a:pPr>
            <a:r>
              <a:rPr lang="es-CL" baseline="0" dirty="0" err="1"/>
              <a:t>Corr</a:t>
            </a:r>
            <a:r>
              <a:rPr lang="es-CL" baseline="0" dirty="0"/>
              <a:t> y </a:t>
            </a:r>
            <a:r>
              <a:rPr lang="es-CL" baseline="0" dirty="0" err="1"/>
              <a:t>fact</a:t>
            </a:r>
            <a:r>
              <a:rPr lang="es-CL" baseline="0" dirty="0"/>
              <a:t>: desplegar datos y evaluar si se encuentra alguna correlación (numérica) entre ellos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Asociación: BUSCA DESCRIBIR EL COMPORTAMIENTO DE UNA VARIABLE, EN BASE A OTRA (reglas de asociación y dependencias)</a:t>
            </a:r>
          </a:p>
          <a:p>
            <a:pPr marL="171450" indent="-171450">
              <a:buFontTx/>
              <a:buChar char="-"/>
            </a:pPr>
            <a:r>
              <a:rPr lang="es-CL" baseline="0" dirty="0" err="1"/>
              <a:t>Clustering</a:t>
            </a:r>
            <a:endParaRPr lang="es-CL" baseline="0" dirty="0"/>
          </a:p>
          <a:p>
            <a:pPr marL="171450" indent="-171450">
              <a:buFontTx/>
              <a:buChar char="-"/>
            </a:pPr>
            <a:r>
              <a:rPr lang="es-CL" baseline="0" dirty="0" err="1"/>
              <a:t>Outliers</a:t>
            </a:r>
            <a:endParaRPr lang="es-CL" baseline="0" dirty="0"/>
          </a:p>
          <a:p>
            <a:pPr marL="171450" indent="-171450">
              <a:buFontTx/>
              <a:buChar char="-"/>
            </a:pPr>
            <a:endParaRPr lang="es-CL" baseline="0" dirty="0"/>
          </a:p>
          <a:p>
            <a:pPr marL="171450" indent="-171450">
              <a:buFontTx/>
              <a:buChar char="-"/>
            </a:pPr>
            <a:r>
              <a:rPr lang="es-CL" baseline="0" dirty="0"/>
              <a:t>Buscan definir un modelo que sea capaz de predecir la clase de un objeto que no tenga clase (training y test), arboles de decisión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Utilizan el conjunto de entrenamiento para clasificar nuevos datos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Se busca generar una función matemática que sea capaz de estimar el valor de alguna variable objetivo en base al resto de las variables de un registro.</a:t>
            </a:r>
          </a:p>
          <a:p>
            <a:pPr marL="171450" indent="-171450">
              <a:buFontTx/>
              <a:buChar char="-"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1651-7CCC-4D9B-947C-0968200577E4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188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Diagrama</a:t>
            </a:r>
            <a:r>
              <a:rPr lang="es-CL" baseline="0" dirty="0"/>
              <a:t> de flujo, el último nivel de un árbol de clasificación, hojas, tendrá la clase a la que pertenece un registro, o la probabilidad de que pertenezca a cada una de ellas</a:t>
            </a:r>
          </a:p>
          <a:p>
            <a:pPr marL="171450" indent="-171450">
              <a:buFontTx/>
              <a:buChar char="-"/>
            </a:pPr>
            <a:r>
              <a:rPr lang="es-CL" dirty="0"/>
              <a:t>Se generan a partir de la descomposición de un árbol de decisión, o reglas de asociación.</a:t>
            </a:r>
            <a:r>
              <a:rPr lang="es-CL" baseline="0" dirty="0"/>
              <a:t> Incluso se pueden extraer de redes neuronales, con el algoritmo </a:t>
            </a:r>
            <a:r>
              <a:rPr lang="es-CL" baseline="0" dirty="0" err="1"/>
              <a:t>MofN</a:t>
            </a:r>
            <a:endParaRPr lang="es-CL" baseline="0" dirty="0"/>
          </a:p>
          <a:p>
            <a:pPr marL="171450" indent="-171450">
              <a:buFontTx/>
              <a:buChar char="-"/>
            </a:pPr>
            <a:r>
              <a:rPr lang="es-CL" baseline="0" dirty="0"/>
              <a:t>Un detalle de los métodos bayesianos es que asumen que cada una de las variables es independiente entre si (excepto la objetivo), se basa en el teorema de </a:t>
            </a:r>
            <a:r>
              <a:rPr lang="es-CL" baseline="0" dirty="0" err="1"/>
              <a:t>Bayes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1651-7CCC-4D9B-947C-0968200577E4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7032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Requiere</a:t>
            </a:r>
            <a:r>
              <a:rPr lang="es-CL" baseline="0" dirty="0"/>
              <a:t> muy poco código.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Línea de comando en R para usuarios avanzados.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Nace como una solución para farmacéuticas a nivel empresarial, pero hoy es utilizada por independiente del sector para CRM</a:t>
            </a:r>
          </a:p>
          <a:p>
            <a:pPr marL="171450" indent="-171450">
              <a:buFontTx/>
              <a:buChar char="-"/>
            </a:pPr>
            <a:r>
              <a:rPr lang="es-CL" baseline="0" dirty="0"/>
              <a:t>Lenguaje de programación y ambiente para computación estadísticas y análisis. Gran variedad de implementaciones y mucha documentación. Requiere conocimientos de programación para sacarle su máximo provecho</a:t>
            </a:r>
          </a:p>
          <a:p>
            <a:pPr marL="171450" indent="-171450">
              <a:buFontTx/>
              <a:buChar char="-"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1651-7CCC-4D9B-947C-0968200577E4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857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13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848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367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9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199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003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12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3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75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962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95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6401-4BA0-43AF-AF70-CC644E0EDEF3}" type="datetimeFigureOut">
              <a:rPr lang="es-CL" smtClean="0"/>
              <a:t>25-06-2016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3C33-22F8-4366-B855-3B40C3351E5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500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747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3457384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2121" y="131754"/>
            <a:ext cx="5359879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Procesos - KDD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987418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58394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264" y="3990887"/>
            <a:ext cx="92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D91B5C"/>
                </a:solidFill>
              </a:rPr>
              <a:t>Procesos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64" y="426227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264" y="4533659"/>
            <a:ext cx="131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Herramientas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42637" y="1524982"/>
            <a:ext cx="8486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KDD: </a:t>
            </a:r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Uso de métodos de minería de datos para extraer lo que es considerado conocimiento de acuerdo a una serie de medidas y umbrales</a:t>
            </a: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endParaRPr lang="es-CL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4620" y="6498502"/>
            <a:ext cx="60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</a:rPr>
              <a:t>KDD, SEMMA AND CRISP-DM: A PARALLEL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OVERVIEW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Azevedo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&amp; Santos - 2008</a:t>
            </a:r>
            <a:endParaRPr lang="es-CL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24" y="2789566"/>
            <a:ext cx="5220970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9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3457384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83965" y="131754"/>
            <a:ext cx="6308035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Procesos - SEMMA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987418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58394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264" y="3990887"/>
            <a:ext cx="92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D91B5C"/>
                </a:solidFill>
              </a:rPr>
              <a:t>Procesos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64" y="426227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264" y="4533659"/>
            <a:ext cx="131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Herramientas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55590" y="2692612"/>
            <a:ext cx="87743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SEMMA: </a:t>
            </a:r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 de etapas secuenciales para la aplicación de minería de datos</a:t>
            </a: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  <a:r>
              <a:rPr lang="es-C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(muestreo): Selección de un conjunto de datos.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Exploration</a:t>
            </a:r>
            <a:r>
              <a:rPr lang="es-C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(exploración): Visualización de datos.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</a:t>
            </a:r>
            <a:r>
              <a:rPr lang="es-C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(modificación): Preparación de datos.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r>
              <a:rPr lang="es-C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(modelado): Aplicación de técnicas de modelado.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Assess</a:t>
            </a:r>
            <a:r>
              <a:rPr lang="es-C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(evaluación): Evaluación de los modelos generados.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4620" y="6498502"/>
            <a:ext cx="60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</a:rPr>
              <a:t>KDD, SEMMA AND CRISP-DM: A PARALLEL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OVERVIEW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Azevedo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&amp; Santos - 2008</a:t>
            </a:r>
            <a:endParaRPr lang="es-CL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8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3457384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7071" y="131754"/>
            <a:ext cx="6814930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Procesos – CRISP-DM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987418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58394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264" y="3990887"/>
            <a:ext cx="92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D91B5C"/>
                </a:solidFill>
              </a:rPr>
              <a:t>Procesos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64" y="426227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264" y="4533659"/>
            <a:ext cx="131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Herramientas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55590" y="1410464"/>
            <a:ext cx="877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CRISP-DM</a:t>
            </a: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4620" y="6498502"/>
            <a:ext cx="60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</a:rPr>
              <a:t>KDD, SEMMA AND CRISP-DM: A PARALLEL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OVERVIEW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Azevedo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&amp; Santos - 2008</a:t>
            </a:r>
            <a:endParaRPr lang="es-CL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99538" y="2394878"/>
            <a:ext cx="283845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D91B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Entendimiento de los datos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6496" y="4071808"/>
            <a:ext cx="283845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D91B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Preparación de los datos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75900" y="5603988"/>
            <a:ext cx="283845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D91B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Evaluación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57846" y="2394878"/>
            <a:ext cx="283845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D91B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Entendimiento del negocio</a:t>
            </a:r>
          </a:p>
        </p:txBody>
      </p:sp>
      <p:cxnSp>
        <p:nvCxnSpPr>
          <p:cNvPr id="34" name="Curved Connector 33"/>
          <p:cNvCxnSpPr>
            <a:stCxn id="27" idx="0"/>
            <a:endCxn id="30" idx="0"/>
          </p:cNvCxnSpPr>
          <p:nvPr/>
        </p:nvCxnSpPr>
        <p:spPr>
          <a:xfrm rot="16200000" flipV="1">
            <a:off x="7347917" y="424032"/>
            <a:ext cx="12700" cy="3941692"/>
          </a:xfrm>
          <a:prstGeom prst="curvedConnector3">
            <a:avLst>
              <a:gd name="adj1" fmla="val 4617394"/>
            </a:avLst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9" idx="1"/>
            <a:endCxn id="42" idx="2"/>
          </p:cNvCxnSpPr>
          <p:nvPr/>
        </p:nvCxnSpPr>
        <p:spPr>
          <a:xfrm rot="10800000" flipH="1">
            <a:off x="4275899" y="4441140"/>
            <a:ext cx="792241" cy="1347514"/>
          </a:xfrm>
          <a:prstGeom prst="curvedConnector4">
            <a:avLst>
              <a:gd name="adj1" fmla="val -28855"/>
              <a:gd name="adj2" fmla="val 56852"/>
            </a:avLst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20613" y="5603988"/>
            <a:ext cx="283845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D91B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8916" y="4071808"/>
            <a:ext cx="283845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D91B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Despliegue</a:t>
            </a:r>
          </a:p>
        </p:txBody>
      </p:sp>
      <p:cxnSp>
        <p:nvCxnSpPr>
          <p:cNvPr id="44" name="Curved Connector 43"/>
          <p:cNvCxnSpPr>
            <a:stCxn id="39" idx="2"/>
            <a:endCxn id="29" idx="2"/>
          </p:cNvCxnSpPr>
          <p:nvPr/>
        </p:nvCxnSpPr>
        <p:spPr>
          <a:xfrm rot="5400000">
            <a:off x="7317482" y="4350964"/>
            <a:ext cx="12700" cy="3244713"/>
          </a:xfrm>
          <a:prstGeom prst="curvedConnector3">
            <a:avLst>
              <a:gd name="adj1" fmla="val 1800000"/>
            </a:avLst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9" idx="1"/>
            <a:endCxn id="30" idx="1"/>
          </p:cNvCxnSpPr>
          <p:nvPr/>
        </p:nvCxnSpPr>
        <p:spPr>
          <a:xfrm rot="10800000">
            <a:off x="3957846" y="2718044"/>
            <a:ext cx="318054" cy="3070610"/>
          </a:xfrm>
          <a:prstGeom prst="curvedConnector3">
            <a:avLst>
              <a:gd name="adj1" fmla="val 306249"/>
            </a:avLst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27" idx="3"/>
            <a:endCxn id="28" idx="3"/>
          </p:cNvCxnSpPr>
          <p:nvPr/>
        </p:nvCxnSpPr>
        <p:spPr>
          <a:xfrm>
            <a:off x="10737988" y="2718044"/>
            <a:ext cx="496958" cy="1538430"/>
          </a:xfrm>
          <a:prstGeom prst="curvedConnector3">
            <a:avLst>
              <a:gd name="adj1" fmla="val 146000"/>
            </a:avLst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28" idx="1"/>
            <a:endCxn id="39" idx="0"/>
          </p:cNvCxnSpPr>
          <p:nvPr/>
        </p:nvCxnSpPr>
        <p:spPr>
          <a:xfrm rot="10800000" flipH="1" flipV="1">
            <a:off x="8396496" y="4256474"/>
            <a:ext cx="543342" cy="1347514"/>
          </a:xfrm>
          <a:prstGeom prst="curvedConnector4">
            <a:avLst>
              <a:gd name="adj1" fmla="val -42073"/>
              <a:gd name="adj2" fmla="val 56852"/>
            </a:avLst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30" idx="2"/>
            <a:endCxn id="27" idx="2"/>
          </p:cNvCxnSpPr>
          <p:nvPr/>
        </p:nvCxnSpPr>
        <p:spPr>
          <a:xfrm rot="16200000" flipH="1">
            <a:off x="7347917" y="1070363"/>
            <a:ext cx="12700" cy="3941692"/>
          </a:xfrm>
          <a:prstGeom prst="curvedConnector3">
            <a:avLst>
              <a:gd name="adj1" fmla="val 4226087"/>
            </a:avLst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3457384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2121" y="131754"/>
            <a:ext cx="5359879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Tareas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987418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58394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264" y="3990887"/>
            <a:ext cx="92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Procesos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64" y="426227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D91B5C"/>
                </a:solidFill>
              </a:rPr>
              <a:t>Tareas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264" y="4533659"/>
            <a:ext cx="131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Herramientas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1422" y="1955254"/>
            <a:ext cx="83299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Tareas descriptivas: busca información sobre relaciones entre datos y características de los mismos.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Visualización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Correlaciones y factorizaciones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Asociación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Segmentación (agrupamiento)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Detección de anomalías </a:t>
            </a:r>
          </a:p>
          <a:p>
            <a:pPr marL="266700" lvl="1"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Tareas predictivas: se aplican cuando es necesario predecir uno o varios valores de un grupo de datos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b="1" dirty="0">
                <a:solidFill>
                  <a:srgbClr val="8064A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Clasificación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Métodos basados en casos y vecindad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Regresión estadística</a:t>
            </a:r>
          </a:p>
        </p:txBody>
      </p:sp>
    </p:spTree>
    <p:extLst>
      <p:ext uri="{BB962C8B-B14F-4D97-AF65-F5344CB8AC3E}">
        <p14:creationId xmlns:p14="http://schemas.microsoft.com/office/powerpoint/2010/main" val="82989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3457384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1861" y="131754"/>
            <a:ext cx="9230139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Tareas predictivas - clasificación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987418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58394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264" y="3990887"/>
            <a:ext cx="92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Procesos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64" y="426227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D91B5C"/>
                </a:solidFill>
              </a:rPr>
              <a:t>Tareas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264" y="4533659"/>
            <a:ext cx="131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Herramientas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55590" y="2407558"/>
            <a:ext cx="832999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Árboles de clasificación.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somete un registro a una serie de condiciones que lo clasifican de acuerdo al valor del resto de sus variables.</a:t>
            </a: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Inducción de reglas de clasificación.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 de condiciones </a:t>
            </a:r>
            <a:r>
              <a:rPr lang="es-CL" sz="1600" i="1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if-then</a:t>
            </a: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clasificarán a un nuevo registro.</a:t>
            </a: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Métodos bayesianos.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Definen la probabilidad de que un elemento en particular pertenezca a alguna clase.</a:t>
            </a:r>
          </a:p>
        </p:txBody>
      </p:sp>
    </p:spTree>
    <p:extLst>
      <p:ext uri="{BB962C8B-B14F-4D97-AF65-F5344CB8AC3E}">
        <p14:creationId xmlns:p14="http://schemas.microsoft.com/office/powerpoint/2010/main" val="123734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3457384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54957" y="131754"/>
            <a:ext cx="4837043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Herramientas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987418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58394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264" y="3990887"/>
            <a:ext cx="92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Procesos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64" y="426227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264" y="4533659"/>
            <a:ext cx="131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D91B5C"/>
                </a:solidFill>
              </a:rPr>
              <a:t>Herramientas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55590" y="1556615"/>
            <a:ext cx="83299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</a:t>
            </a:r>
            <a:r>
              <a:rPr lang="es-CL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miner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Java, interfaces gráficas avanzadas.</a:t>
            </a: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Angoss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Enfocada en marketing, ventas y análisis de riesgo. Interfaces avanzadas.</a:t>
            </a: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KNIME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Modular, escalable, por lo tanto muy adaptable. Amplia comunidad.</a:t>
            </a:r>
          </a:p>
          <a:p>
            <a:pPr marL="266700" lvl="1"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b="1" dirty="0">
                <a:solidFill>
                  <a:srgbClr val="8064A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endParaRPr lang="es-CL" sz="1600" b="1" dirty="0">
              <a:solidFill>
                <a:srgbClr val="8064A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 que una herramienta, un lenguaje. Muy personalizable y flexible.</a:t>
            </a:r>
          </a:p>
        </p:txBody>
      </p:sp>
    </p:spTree>
    <p:extLst>
      <p:ext uri="{BB962C8B-B14F-4D97-AF65-F5344CB8AC3E}">
        <p14:creationId xmlns:p14="http://schemas.microsoft.com/office/powerpoint/2010/main" val="340694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939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4040350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4191" y="131754"/>
            <a:ext cx="7977809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Desarrollo - ¿qué se usó?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2212" y="2769063"/>
            <a:ext cx="8329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CRISP-DM, Clasificación, R.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107527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605690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760" y="4582396"/>
            <a:ext cx="86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Negocio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760" y="4853782"/>
            <a:ext cx="663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Datos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760" y="5125168"/>
            <a:ext cx="11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Preparación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760" y="5396554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Modelado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760" y="5667940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Despliegue</a:t>
            </a:r>
          </a:p>
        </p:txBody>
      </p:sp>
    </p:spTree>
    <p:extLst>
      <p:ext uri="{BB962C8B-B14F-4D97-AF65-F5344CB8AC3E}">
        <p14:creationId xmlns:p14="http://schemas.microsoft.com/office/powerpoint/2010/main" val="264944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963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1677322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39135" y="131754"/>
            <a:ext cx="4652865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9413" y="1155247"/>
            <a:ext cx="88318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Contexto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Difusores de contenido audiovisual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Kikvi</a:t>
            </a:r>
          </a:p>
          <a:p>
            <a:pPr marL="85725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Problema</a:t>
            </a:r>
          </a:p>
          <a:p>
            <a:pPr marL="85725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Objetivos</a:t>
            </a: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Minería de datos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Procesos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Tareas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Herramientas</a:t>
            </a: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Desarrollo – </a:t>
            </a:r>
            <a:r>
              <a:rPr lang="es-CL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CRISP-DM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Entendimiento del negocio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Entendimiento de los datos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Preparación de los datos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Modelado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Despliegue</a:t>
            </a:r>
          </a:p>
          <a:p>
            <a:pPr marL="85725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3089459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4282521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879052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47558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3685990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760" y="2213856"/>
            <a:ext cx="9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760" y="2485242"/>
            <a:ext cx="9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760" y="2756628"/>
            <a:ext cx="9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760" y="3028014"/>
            <a:ext cx="9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9760" y="3299400"/>
            <a:ext cx="9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9760" y="3570786"/>
            <a:ext cx="9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399088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1077247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39135" y="131754"/>
            <a:ext cx="4652865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Contenidos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9413" y="1155247"/>
            <a:ext cx="883180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Contexto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Difusores de contenido audiovisual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Kikvi</a:t>
            </a:r>
          </a:p>
          <a:p>
            <a:pPr marL="85725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Problema</a:t>
            </a:r>
          </a:p>
          <a:p>
            <a:pPr marL="85725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Objetivos</a:t>
            </a: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Minería de datos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Procesos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Tareas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Herramientas</a:t>
            </a: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Desarrollo – </a:t>
            </a:r>
            <a:r>
              <a:rPr lang="es-CL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CRISP-DM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Entendimiento del negocio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Entendimiento de los datos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Preparación de los datos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Modelado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Despliegue</a:t>
            </a:r>
          </a:p>
          <a:p>
            <a:pPr marL="85725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Conclusiones</a:t>
            </a:r>
          </a:p>
          <a:p>
            <a:pPr marL="85725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107527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470405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71551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742363" y="1524982"/>
            <a:ext cx="7239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¿Cómo aprovechar, monetariamente, las interacciones sociales?</a:t>
            </a:r>
          </a:p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endParaRPr lang="es-CL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Respuesta corta: publicidad.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 el tiempo, los usuarios de internet se han vuelto reacios hacia este medio.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Surge la publicidad “sutil”.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1677322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1005" y="170227"/>
            <a:ext cx="9120996" cy="906366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Difusores de contenido audiovisual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90848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410154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698077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29460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350501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760" y="2213856"/>
            <a:ext cx="988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D91B5C"/>
                </a:solidFill>
              </a:rPr>
              <a:t>Difusores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760" y="248524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Kikvi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42363" y="4342160"/>
            <a:ext cx="72399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Difusores de contenido: </a:t>
            </a:r>
            <a:r>
              <a:rPr lang="es-CL" sz="2000" b="1" dirty="0">
                <a:solidFill>
                  <a:srgbClr val="D91B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propagar y difundir contenido especializado a través de redes sociales</a:t>
            </a: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Ingresos a través de banners.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Publicidad “sutil”?</a:t>
            </a:r>
          </a:p>
        </p:txBody>
      </p:sp>
    </p:spTree>
    <p:extLst>
      <p:ext uri="{BB962C8B-B14F-4D97-AF65-F5344CB8AC3E}">
        <p14:creationId xmlns:p14="http://schemas.microsoft.com/office/powerpoint/2010/main" val="6697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1677322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96450" y="131755"/>
            <a:ext cx="2495550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Kikvi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90848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410154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698077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29460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350501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760" y="2213856"/>
            <a:ext cx="988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Difusores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760" y="248524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D91B5C"/>
                </a:solidFill>
              </a:rPr>
              <a:t>Kikvi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04" y="4944015"/>
            <a:ext cx="5796295" cy="1101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79" y="1849922"/>
            <a:ext cx="1858949" cy="754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47" y="2185977"/>
            <a:ext cx="2015570" cy="1086827"/>
          </a:xfrm>
          <a:prstGeom prst="rect">
            <a:avLst/>
          </a:prstGeom>
        </p:spPr>
      </p:pic>
      <p:sp>
        <p:nvSpPr>
          <p:cNvPr id="31" name="Circular Arrow 30"/>
          <p:cNvSpPr/>
          <p:nvPr/>
        </p:nvSpPr>
        <p:spPr>
          <a:xfrm>
            <a:off x="5358210" y="866298"/>
            <a:ext cx="2728476" cy="2163242"/>
          </a:xfrm>
          <a:prstGeom prst="circularArrow">
            <a:avLst>
              <a:gd name="adj1" fmla="val 5255"/>
              <a:gd name="adj2" fmla="val 1052464"/>
              <a:gd name="adj3" fmla="val 20007264"/>
              <a:gd name="adj4" fmla="val 10800000"/>
              <a:gd name="adj5" fmla="val 97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5" name="Circular Arrow 34"/>
          <p:cNvSpPr/>
          <p:nvPr/>
        </p:nvSpPr>
        <p:spPr>
          <a:xfrm rot="4839027">
            <a:off x="8234763" y="2570675"/>
            <a:ext cx="2937510" cy="2163242"/>
          </a:xfrm>
          <a:prstGeom prst="circularArrow">
            <a:avLst>
              <a:gd name="adj1" fmla="val 5255"/>
              <a:gd name="adj2" fmla="val 1052464"/>
              <a:gd name="adj3" fmla="val 20007264"/>
              <a:gd name="adj4" fmla="val 10800000"/>
              <a:gd name="adj5" fmla="val 97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0143" y="296286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rgbClr val="7F7F7F"/>
                </a:solidFill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3368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1677322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5842" y="131755"/>
            <a:ext cx="8586158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Kikvi – ¿cómo funciona hoy?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90848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410154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698077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29460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350501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760" y="2213856"/>
            <a:ext cx="988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Difusores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760" y="248524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D91B5C"/>
                </a:solidFill>
              </a:rPr>
              <a:t>Kikvi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8375" y="2957786"/>
            <a:ext cx="283845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D91B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Usuario comparte un video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48375" y="3982780"/>
            <a:ext cx="283845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D91B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Usuario junta puntos por vista conseguida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8375" y="5007773"/>
            <a:ext cx="2838450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D91B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Usuario usa puntos para concursar o canjear productos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8374" y="1932792"/>
            <a:ext cx="283845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D91B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Registro del usuario</a:t>
            </a:r>
          </a:p>
        </p:txBody>
      </p:sp>
      <p:cxnSp>
        <p:nvCxnSpPr>
          <p:cNvPr id="21" name="Straight Arrow Connector 20"/>
          <p:cNvCxnSpPr>
            <a:stCxn id="29" idx="2"/>
            <a:endCxn id="13" idx="0"/>
          </p:cNvCxnSpPr>
          <p:nvPr/>
        </p:nvCxnSpPr>
        <p:spPr>
          <a:xfrm>
            <a:off x="7467599" y="2302124"/>
            <a:ext cx="1" cy="655662"/>
          </a:xfrm>
          <a:prstGeom prst="straightConnector1">
            <a:avLst/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27" idx="0"/>
          </p:cNvCxnSpPr>
          <p:nvPr/>
        </p:nvCxnSpPr>
        <p:spPr>
          <a:xfrm>
            <a:off x="7467600" y="3604117"/>
            <a:ext cx="0" cy="378663"/>
          </a:xfrm>
          <a:prstGeom prst="straightConnector1">
            <a:avLst/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  <a:endCxn id="28" idx="0"/>
          </p:cNvCxnSpPr>
          <p:nvPr/>
        </p:nvCxnSpPr>
        <p:spPr>
          <a:xfrm>
            <a:off x="7467600" y="4629111"/>
            <a:ext cx="0" cy="378662"/>
          </a:xfrm>
          <a:prstGeom prst="straightConnector1">
            <a:avLst/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7" idx="1"/>
            <a:endCxn id="13" idx="1"/>
          </p:cNvCxnSpPr>
          <p:nvPr/>
        </p:nvCxnSpPr>
        <p:spPr>
          <a:xfrm rot="10800000">
            <a:off x="6048375" y="3280952"/>
            <a:ext cx="12700" cy="1024994"/>
          </a:xfrm>
          <a:prstGeom prst="curvedConnector3">
            <a:avLst>
              <a:gd name="adj1" fmla="val 4575000"/>
            </a:avLst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8" idx="1"/>
            <a:endCxn id="13" idx="1"/>
          </p:cNvCxnSpPr>
          <p:nvPr/>
        </p:nvCxnSpPr>
        <p:spPr>
          <a:xfrm rot="10800000">
            <a:off x="6048375" y="3280952"/>
            <a:ext cx="12700" cy="2188486"/>
          </a:xfrm>
          <a:prstGeom prst="curvedConnector3">
            <a:avLst>
              <a:gd name="adj1" fmla="val 8250000"/>
            </a:avLst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63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2258347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39135" y="131754"/>
            <a:ext cx="4652865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problema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2929" y="1194549"/>
            <a:ext cx="7792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Falta de claridad en torno al funcionamiento de la plataforma</a:t>
            </a:r>
          </a:p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¿Qué define un caso de éxito?</a:t>
            </a:r>
          </a:p>
          <a:p>
            <a:pPr algn="ctr" defTabSz="180000">
              <a:buClr>
                <a:srgbClr val="D91B5C"/>
              </a:buClr>
              <a:tabLst>
                <a:tab pos="180000" algn="l"/>
                <a:tab pos="360000" algn="l"/>
              </a:tabLst>
            </a:pP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¿Cuántos usuarios hay?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107527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470405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6873" y="4533976"/>
            <a:ext cx="832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>
                <a:solidFill>
                  <a:srgbClr val="D91B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¿Cómo puede </a:t>
            </a:r>
            <a:r>
              <a:rPr lang="es-CL" sz="3200" b="1" dirty="0">
                <a:solidFill>
                  <a:srgbClr val="D91B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Kikvi</a:t>
            </a:r>
            <a:r>
              <a:rPr lang="es-CL" sz="3200" dirty="0">
                <a:solidFill>
                  <a:srgbClr val="D91B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apoyar esta campaña?</a:t>
            </a:r>
          </a:p>
        </p:txBody>
      </p:sp>
      <p:cxnSp>
        <p:nvCxnSpPr>
          <p:cNvPr id="4" name="Straight Arrow Connector 3"/>
          <p:cNvCxnSpPr>
            <a:stCxn id="13" idx="2"/>
            <a:endCxn id="2" idx="0"/>
          </p:cNvCxnSpPr>
          <p:nvPr/>
        </p:nvCxnSpPr>
        <p:spPr>
          <a:xfrm>
            <a:off x="7539135" y="3441318"/>
            <a:ext cx="0" cy="1092658"/>
          </a:xfrm>
          <a:prstGeom prst="straightConnector1">
            <a:avLst/>
          </a:prstGeom>
          <a:ln w="19050">
            <a:solidFill>
              <a:srgbClr val="8064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72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2877472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39135" y="131754"/>
            <a:ext cx="4652865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Objetivos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2212" y="2769063"/>
            <a:ext cx="8329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Mejorar la percepción y experiencia usuaria de Kikvi para incrementar el éxito y penetración de campañas de clientes.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Hacer distinción de casos de éxito en la plataforma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Descubrir indicadores de interés para usuarios y videos</a:t>
            </a:r>
          </a:p>
          <a:p>
            <a:pPr marL="542925" lvl="1" indent="-276225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Mejorar la retención usuaria en Kikvi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107527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470405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65920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3457384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2121" y="131754"/>
            <a:ext cx="5359879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Minería de datos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2212" y="2820819"/>
            <a:ext cx="8329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</a:t>
            </a:r>
            <a:r>
              <a:rPr lang="es-CL" sz="2500" dirty="0">
                <a:solidFill>
                  <a:srgbClr val="D91B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minería de datos</a:t>
            </a:r>
            <a:r>
              <a:rPr lang="es-CL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consiste en el proceso de analizar datos</a:t>
            </a:r>
            <a:r>
              <a:rPr lang="es-CL" sz="25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múltiples fuentes, desde diferentes perspectivas, con el fin de resumirla en información útil.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987418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58394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264" y="3990887"/>
            <a:ext cx="92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Procesos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64" y="426227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264" y="4533659"/>
            <a:ext cx="131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400917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831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dist="127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" y="282612"/>
            <a:ext cx="742161" cy="53435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3457384"/>
            <a:ext cx="2752725" cy="521965"/>
          </a:xfrm>
          <a:prstGeom prst="homePlate">
            <a:avLst/>
          </a:prstGeom>
          <a:solidFill>
            <a:srgbClr val="D91B5C"/>
          </a:solidFill>
          <a:ln>
            <a:noFill/>
          </a:ln>
          <a:effectLst>
            <a:outerShdw blurRad="63500" dist="139700" sx="95000" sy="950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302865" y="1124872"/>
            <a:ext cx="136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Contenidos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422575"/>
            <a:ext cx="903909" cy="266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2121" y="131754"/>
            <a:ext cx="5359879" cy="983310"/>
          </a:xfrm>
          <a:prstGeom prst="rect">
            <a:avLst/>
          </a:prstGeom>
          <a:solidFill>
            <a:srgbClr val="8064A2"/>
          </a:solidFill>
          <a:effectLst/>
        </p:spPr>
        <p:txBody>
          <a:bodyPr wrap="square" tIns="144000" rIns="270000" bIns="144000" rtlCol="0" anchor="ctr" anchorCtr="0">
            <a:spAutoFit/>
          </a:bodyPr>
          <a:lstStyle/>
          <a:p>
            <a:pPr algn="r"/>
            <a:r>
              <a:rPr lang="es-CL" sz="4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Procesos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865" y="1721403"/>
            <a:ext cx="112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65" y="2317934"/>
            <a:ext cx="118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865" y="3510996"/>
            <a:ext cx="195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Minería de datos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865" y="4987418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Desarrollo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865" y="558394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2865" y="2914465"/>
            <a:ext cx="1171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264" y="3990887"/>
            <a:ext cx="92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D91B5C"/>
                </a:solidFill>
              </a:rPr>
              <a:t>Procesos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64" y="426227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264" y="4533659"/>
            <a:ext cx="131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Herramientas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0934" y="2869917"/>
            <a:ext cx="832999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35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</a:t>
            </a: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35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SEMMA</a:t>
            </a: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r>
              <a:rPr lang="es-CL" sz="3500" i="1" dirty="0">
                <a:solidFill>
                  <a:srgbClr val="8064A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CRISP-DM</a:t>
            </a:r>
            <a:endParaRPr lang="es-CL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180000">
              <a:buClr>
                <a:srgbClr val="D91B5C"/>
              </a:buClr>
              <a:buFont typeface="Arial" panose="020B0604020202020204" pitchFamily="34" charset="0"/>
              <a:buChar char="•"/>
              <a:tabLst>
                <a:tab pos="180000" algn="l"/>
                <a:tab pos="360000" algn="l"/>
              </a:tabLst>
            </a:pPr>
            <a:endParaRPr lang="es-CL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9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1460</Words>
  <Application>Microsoft Office PowerPoint</Application>
  <PresentationFormat>Widescreen</PresentationFormat>
  <Paragraphs>334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Leon</dc:creator>
  <cp:lastModifiedBy>J Leon</cp:lastModifiedBy>
  <cp:revision>63</cp:revision>
  <dcterms:created xsi:type="dcterms:W3CDTF">2016-06-21T20:14:07Z</dcterms:created>
  <dcterms:modified xsi:type="dcterms:W3CDTF">2016-06-26T00:10:39Z</dcterms:modified>
</cp:coreProperties>
</file>