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Rounds Condensed" charset="1" panose="02000506030000020003"/>
      <p:regular r:id="rId18"/>
    </p:embeddedFont>
    <p:embeddedFont>
      <p:font typeface="TT Rounds Condensed Bold" charset="1" panose="0200080603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44" r="0" b="-2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4554" y="0"/>
            <a:ext cx="10220737" cy="9568549"/>
            <a:chOff x="0" y="0"/>
            <a:chExt cx="2691881" cy="25201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91881" cy="2520112"/>
            </a:xfrm>
            <a:custGeom>
              <a:avLst/>
              <a:gdLst/>
              <a:ahLst/>
              <a:cxnLst/>
              <a:rect r="r" b="b" t="t" l="l"/>
              <a:pathLst>
                <a:path h="2520112" w="2691881">
                  <a:moveTo>
                    <a:pt x="0" y="0"/>
                  </a:moveTo>
                  <a:lnTo>
                    <a:pt x="2691881" y="0"/>
                  </a:lnTo>
                  <a:lnTo>
                    <a:pt x="2691881" y="2520112"/>
                  </a:lnTo>
                  <a:lnTo>
                    <a:pt x="0" y="2520112"/>
                  </a:lnTo>
                  <a:close/>
                </a:path>
              </a:pathLst>
            </a:custGeom>
            <a:solidFill>
              <a:srgbClr val="12372A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691881" cy="2577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633284" y="4097883"/>
            <a:ext cx="1056327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FF2C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“CarbonIA”</a:t>
            </a:r>
          </a:p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FFF2C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PRESENTACIÓN FINAL CAPSTONE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286895" y="1028700"/>
            <a:ext cx="5972405" cy="1166641"/>
          </a:xfrm>
          <a:custGeom>
            <a:avLst/>
            <a:gdLst/>
            <a:ahLst/>
            <a:cxnLst/>
            <a:rect r="r" b="b" t="t" l="l"/>
            <a:pathLst>
              <a:path h="1166641" w="5972405">
                <a:moveTo>
                  <a:pt x="0" y="0"/>
                </a:moveTo>
                <a:lnTo>
                  <a:pt x="5972405" y="0"/>
                </a:lnTo>
                <a:lnTo>
                  <a:pt x="5972405" y="1166641"/>
                </a:lnTo>
                <a:lnTo>
                  <a:pt x="0" y="1166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5941" y="1612020"/>
            <a:ext cx="7018613" cy="7314312"/>
            <a:chOff x="0" y="0"/>
            <a:chExt cx="1087367" cy="11331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7367" cy="1133178"/>
            </a:xfrm>
            <a:custGeom>
              <a:avLst/>
              <a:gdLst/>
              <a:ahLst/>
              <a:cxnLst/>
              <a:rect r="r" b="b" t="t" l="l"/>
              <a:pathLst>
                <a:path h="1133178" w="1087367">
                  <a:moveTo>
                    <a:pt x="0" y="0"/>
                  </a:moveTo>
                  <a:lnTo>
                    <a:pt x="1087367" y="0"/>
                  </a:lnTo>
                  <a:lnTo>
                    <a:pt x="1087367" y="1133178"/>
                  </a:lnTo>
                  <a:lnTo>
                    <a:pt x="0" y="1133178"/>
                  </a:lnTo>
                  <a:close/>
                </a:path>
              </a:pathLst>
            </a:custGeom>
            <a:blipFill>
              <a:blip r:embed="rId4"/>
              <a:stretch>
                <a:fillRect l="-36068" t="0" r="-40563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1603653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Tecnologías utilizadas</a:t>
            </a:r>
          </a:p>
        </p:txBody>
      </p:sp>
      <p:sp>
        <p:nvSpPr>
          <p:cNvPr name="AutoShape 5" id="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86704" y="2556153"/>
            <a:ext cx="1711459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Herramientas utilizadas para el desarrollo del proyecto tales como: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131493" y="3575328"/>
            <a:ext cx="4268526" cy="5441184"/>
            <a:chOff x="0" y="0"/>
            <a:chExt cx="5691368" cy="72549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286" y="11222"/>
              <a:ext cx="5674833" cy="7232535"/>
            </a:xfrm>
            <a:custGeom>
              <a:avLst/>
              <a:gdLst/>
              <a:ahLst/>
              <a:cxnLst/>
              <a:rect r="r" b="b" t="t" l="l"/>
              <a:pathLst>
                <a:path h="7232535" w="5674833">
                  <a:moveTo>
                    <a:pt x="0" y="788440"/>
                  </a:moveTo>
                  <a:cubicBezTo>
                    <a:pt x="0" y="353036"/>
                    <a:pt x="260689" y="0"/>
                    <a:pt x="582283" y="0"/>
                  </a:cubicBezTo>
                  <a:lnTo>
                    <a:pt x="5092551" y="0"/>
                  </a:lnTo>
                  <a:cubicBezTo>
                    <a:pt x="5414145" y="0"/>
                    <a:pt x="5674834" y="353036"/>
                    <a:pt x="5674834" y="788440"/>
                  </a:cubicBezTo>
                  <a:lnTo>
                    <a:pt x="5674834" y="6444094"/>
                  </a:lnTo>
                  <a:cubicBezTo>
                    <a:pt x="5674834" y="6879498"/>
                    <a:pt x="5414145" y="7232534"/>
                    <a:pt x="5092551" y="7232534"/>
                  </a:cubicBezTo>
                  <a:lnTo>
                    <a:pt x="582283" y="7232534"/>
                  </a:lnTo>
                  <a:cubicBezTo>
                    <a:pt x="260689" y="7232422"/>
                    <a:pt x="0" y="6879498"/>
                    <a:pt x="0" y="64440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91426" cy="7254987"/>
            </a:xfrm>
            <a:custGeom>
              <a:avLst/>
              <a:gdLst/>
              <a:ahLst/>
              <a:cxnLst/>
              <a:rect r="r" b="b" t="t" l="l"/>
              <a:pathLst>
                <a:path h="7254987" w="5691426">
                  <a:moveTo>
                    <a:pt x="0" y="799662"/>
                  </a:moveTo>
                  <a:cubicBezTo>
                    <a:pt x="0" y="357974"/>
                    <a:pt x="264418" y="0"/>
                    <a:pt x="590569" y="0"/>
                  </a:cubicBezTo>
                  <a:lnTo>
                    <a:pt x="5100837" y="0"/>
                  </a:lnTo>
                  <a:lnTo>
                    <a:pt x="5100837" y="11222"/>
                  </a:lnTo>
                  <a:lnTo>
                    <a:pt x="5100837" y="0"/>
                  </a:lnTo>
                  <a:cubicBezTo>
                    <a:pt x="5426988" y="0"/>
                    <a:pt x="5691426" y="357974"/>
                    <a:pt x="5691426" y="799662"/>
                  </a:cubicBezTo>
                  <a:lnTo>
                    <a:pt x="5683120" y="799662"/>
                  </a:lnTo>
                  <a:lnTo>
                    <a:pt x="5691426" y="799662"/>
                  </a:lnTo>
                  <a:lnTo>
                    <a:pt x="5691426" y="6455316"/>
                  </a:lnTo>
                  <a:lnTo>
                    <a:pt x="5683120" y="6455316"/>
                  </a:lnTo>
                  <a:lnTo>
                    <a:pt x="5691426" y="6455316"/>
                  </a:lnTo>
                  <a:cubicBezTo>
                    <a:pt x="5691426" y="6896891"/>
                    <a:pt x="5426988" y="7254987"/>
                    <a:pt x="5100837" y="7254987"/>
                  </a:cubicBezTo>
                  <a:lnTo>
                    <a:pt x="5100837" y="7243756"/>
                  </a:lnTo>
                  <a:lnTo>
                    <a:pt x="5100837" y="7254987"/>
                  </a:lnTo>
                  <a:lnTo>
                    <a:pt x="590569" y="7254987"/>
                  </a:lnTo>
                  <a:lnTo>
                    <a:pt x="590569" y="7243756"/>
                  </a:lnTo>
                  <a:lnTo>
                    <a:pt x="590569" y="7254987"/>
                  </a:lnTo>
                  <a:cubicBezTo>
                    <a:pt x="264418" y="7254866"/>
                    <a:pt x="0" y="6896891"/>
                    <a:pt x="0" y="6455316"/>
                  </a:cubicBezTo>
                  <a:lnTo>
                    <a:pt x="0" y="799662"/>
                  </a:lnTo>
                  <a:lnTo>
                    <a:pt x="8286" y="799662"/>
                  </a:lnTo>
                  <a:lnTo>
                    <a:pt x="0" y="799662"/>
                  </a:lnTo>
                  <a:moveTo>
                    <a:pt x="16573" y="799662"/>
                  </a:moveTo>
                  <a:lnTo>
                    <a:pt x="16573" y="6455316"/>
                  </a:lnTo>
                  <a:lnTo>
                    <a:pt x="8286" y="6455316"/>
                  </a:lnTo>
                  <a:lnTo>
                    <a:pt x="16573" y="6455316"/>
                  </a:lnTo>
                  <a:cubicBezTo>
                    <a:pt x="16573" y="6884548"/>
                    <a:pt x="273533" y="7232422"/>
                    <a:pt x="590569" y="7232422"/>
                  </a:cubicBezTo>
                  <a:lnTo>
                    <a:pt x="5100837" y="7232422"/>
                  </a:lnTo>
                  <a:cubicBezTo>
                    <a:pt x="5417873" y="7232422"/>
                    <a:pt x="5674833" y="6884436"/>
                    <a:pt x="5674833" y="6455203"/>
                  </a:cubicBezTo>
                  <a:lnTo>
                    <a:pt x="5674833" y="799662"/>
                  </a:lnTo>
                  <a:cubicBezTo>
                    <a:pt x="5674834" y="370430"/>
                    <a:pt x="5417791" y="22444"/>
                    <a:pt x="5100837" y="22444"/>
                  </a:cubicBezTo>
                  <a:lnTo>
                    <a:pt x="590569" y="22444"/>
                  </a:lnTo>
                  <a:lnTo>
                    <a:pt x="590569" y="11222"/>
                  </a:lnTo>
                  <a:lnTo>
                    <a:pt x="590569" y="22444"/>
                  </a:lnTo>
                  <a:cubicBezTo>
                    <a:pt x="273533" y="22444"/>
                    <a:pt x="16573" y="370430"/>
                    <a:pt x="16573" y="799662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5691368" cy="726443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9" u="sng">
                  <a:solidFill>
                    <a:srgbClr val="5F7138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Entorno local: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256306" y="5029095"/>
            <a:ext cx="401890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Visual Studio Code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GitHub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GitHub Actions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997101" y="3575328"/>
            <a:ext cx="4685009" cy="5441184"/>
            <a:chOff x="0" y="0"/>
            <a:chExt cx="6246678" cy="7254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9095" y="11222"/>
              <a:ext cx="6228530" cy="7232535"/>
            </a:xfrm>
            <a:custGeom>
              <a:avLst/>
              <a:gdLst/>
              <a:ahLst/>
              <a:cxnLst/>
              <a:rect r="r" b="b" t="t" l="l"/>
              <a:pathLst>
                <a:path h="7232535" w="6228530">
                  <a:moveTo>
                    <a:pt x="0" y="788440"/>
                  </a:moveTo>
                  <a:cubicBezTo>
                    <a:pt x="0" y="353036"/>
                    <a:pt x="286124" y="0"/>
                    <a:pt x="639096" y="0"/>
                  </a:cubicBezTo>
                  <a:lnTo>
                    <a:pt x="5589433" y="0"/>
                  </a:lnTo>
                  <a:cubicBezTo>
                    <a:pt x="5942405" y="0"/>
                    <a:pt x="6228530" y="353036"/>
                    <a:pt x="6228530" y="788440"/>
                  </a:cubicBezTo>
                  <a:lnTo>
                    <a:pt x="6228530" y="6444094"/>
                  </a:lnTo>
                  <a:cubicBezTo>
                    <a:pt x="6228530" y="6879498"/>
                    <a:pt x="5942405" y="7232534"/>
                    <a:pt x="5589433" y="7232534"/>
                  </a:cubicBezTo>
                  <a:lnTo>
                    <a:pt x="639096" y="7232534"/>
                  </a:lnTo>
                  <a:cubicBezTo>
                    <a:pt x="286124" y="7232422"/>
                    <a:pt x="0" y="6879498"/>
                    <a:pt x="0" y="64440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246736" cy="7254987"/>
            </a:xfrm>
            <a:custGeom>
              <a:avLst/>
              <a:gdLst/>
              <a:ahLst/>
              <a:cxnLst/>
              <a:rect r="r" b="b" t="t" l="l"/>
              <a:pathLst>
                <a:path h="7254987" w="6246736">
                  <a:moveTo>
                    <a:pt x="0" y="799662"/>
                  </a:moveTo>
                  <a:cubicBezTo>
                    <a:pt x="0" y="357974"/>
                    <a:pt x="290217" y="0"/>
                    <a:pt x="648191" y="0"/>
                  </a:cubicBezTo>
                  <a:lnTo>
                    <a:pt x="5598528" y="0"/>
                  </a:lnTo>
                  <a:lnTo>
                    <a:pt x="5598528" y="11222"/>
                  </a:lnTo>
                  <a:lnTo>
                    <a:pt x="5598528" y="0"/>
                  </a:lnTo>
                  <a:cubicBezTo>
                    <a:pt x="5956502" y="0"/>
                    <a:pt x="6246736" y="357974"/>
                    <a:pt x="6246736" y="799662"/>
                  </a:cubicBezTo>
                  <a:lnTo>
                    <a:pt x="6237625" y="799662"/>
                  </a:lnTo>
                  <a:lnTo>
                    <a:pt x="6246736" y="799662"/>
                  </a:lnTo>
                  <a:lnTo>
                    <a:pt x="6246736" y="6455316"/>
                  </a:lnTo>
                  <a:lnTo>
                    <a:pt x="6237625" y="6455316"/>
                  </a:lnTo>
                  <a:lnTo>
                    <a:pt x="6246736" y="6455316"/>
                  </a:lnTo>
                  <a:cubicBezTo>
                    <a:pt x="6246736" y="6896891"/>
                    <a:pt x="5956502" y="7254987"/>
                    <a:pt x="5598528" y="7254987"/>
                  </a:cubicBezTo>
                  <a:lnTo>
                    <a:pt x="5598528" y="7243756"/>
                  </a:lnTo>
                  <a:lnTo>
                    <a:pt x="5598528" y="7254987"/>
                  </a:lnTo>
                  <a:lnTo>
                    <a:pt x="648191" y="7254987"/>
                  </a:lnTo>
                  <a:lnTo>
                    <a:pt x="648191" y="7243756"/>
                  </a:lnTo>
                  <a:lnTo>
                    <a:pt x="648191" y="7254987"/>
                  </a:lnTo>
                  <a:cubicBezTo>
                    <a:pt x="290217" y="7254866"/>
                    <a:pt x="0" y="6896891"/>
                    <a:pt x="0" y="6455316"/>
                  </a:cubicBezTo>
                  <a:lnTo>
                    <a:pt x="0" y="799662"/>
                  </a:lnTo>
                  <a:lnTo>
                    <a:pt x="9095" y="799662"/>
                  </a:lnTo>
                  <a:lnTo>
                    <a:pt x="0" y="799662"/>
                  </a:lnTo>
                  <a:moveTo>
                    <a:pt x="18190" y="799662"/>
                  </a:moveTo>
                  <a:lnTo>
                    <a:pt x="18190" y="6455316"/>
                  </a:lnTo>
                  <a:lnTo>
                    <a:pt x="9095" y="6455316"/>
                  </a:lnTo>
                  <a:lnTo>
                    <a:pt x="18190" y="6455316"/>
                  </a:lnTo>
                  <a:cubicBezTo>
                    <a:pt x="18190" y="6884548"/>
                    <a:pt x="300222" y="7232422"/>
                    <a:pt x="648191" y="7232422"/>
                  </a:cubicBezTo>
                  <a:lnTo>
                    <a:pt x="5598528" y="7232422"/>
                  </a:lnTo>
                  <a:cubicBezTo>
                    <a:pt x="5946498" y="7232422"/>
                    <a:pt x="6228530" y="6884436"/>
                    <a:pt x="6228530" y="6455203"/>
                  </a:cubicBezTo>
                  <a:lnTo>
                    <a:pt x="6228530" y="799662"/>
                  </a:lnTo>
                  <a:cubicBezTo>
                    <a:pt x="6228530" y="370430"/>
                    <a:pt x="5946407" y="22444"/>
                    <a:pt x="5598528" y="22444"/>
                  </a:cubicBezTo>
                  <a:lnTo>
                    <a:pt x="648191" y="22444"/>
                  </a:lnTo>
                  <a:lnTo>
                    <a:pt x="648191" y="11222"/>
                  </a:lnTo>
                  <a:lnTo>
                    <a:pt x="648191" y="22444"/>
                  </a:lnTo>
                  <a:cubicBezTo>
                    <a:pt x="300222" y="22444"/>
                    <a:pt x="18190" y="370430"/>
                    <a:pt x="18190" y="799662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6246678" cy="726443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5040"/>
                </a:lnSpc>
              </a:pPr>
              <a:r>
                <a:rPr lang="en-US" sz="4200" spc="39" b="true">
                  <a:solidFill>
                    <a:srgbClr val="5F7138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     </a:t>
              </a:r>
              <a:r>
                <a:rPr lang="en-US" b="true" sz="4200" spc="39" u="sng">
                  <a:solidFill>
                    <a:srgbClr val="5F7138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Entorno Cloud: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56445" y="4714380"/>
            <a:ext cx="5809767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Entorno GCP: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BigQuery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IAM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Cloud Storage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Document AI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Vertex AI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APIs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Cloud Funtion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486350" y="2920559"/>
            <a:ext cx="9315300" cy="6919258"/>
          </a:xfrm>
          <a:custGeom>
            <a:avLst/>
            <a:gdLst/>
            <a:ahLst/>
            <a:cxnLst/>
            <a:rect r="r" b="b" t="t" l="l"/>
            <a:pathLst>
              <a:path h="6919258" w="9315300">
                <a:moveTo>
                  <a:pt x="0" y="0"/>
                </a:moveTo>
                <a:lnTo>
                  <a:pt x="9315300" y="0"/>
                </a:lnTo>
                <a:lnTo>
                  <a:pt x="9315300" y="6919258"/>
                </a:lnTo>
                <a:lnTo>
                  <a:pt x="0" y="6919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3" r="0" b="-50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" y="1916430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Modelo de datos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270145" y="3302180"/>
            <a:ext cx="10854430" cy="6225970"/>
            <a:chOff x="0" y="0"/>
            <a:chExt cx="7981950" cy="4578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8684" r="0" b="-8684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76662" y="2598354"/>
            <a:ext cx="5392394" cy="3042209"/>
          </a:xfrm>
          <a:custGeom>
            <a:avLst/>
            <a:gdLst/>
            <a:ahLst/>
            <a:cxnLst/>
            <a:rect r="r" b="b" t="t" l="l"/>
            <a:pathLst>
              <a:path h="3042209" w="5392394">
                <a:moveTo>
                  <a:pt x="0" y="0"/>
                </a:moveTo>
                <a:lnTo>
                  <a:pt x="5392393" y="0"/>
                </a:lnTo>
                <a:lnTo>
                  <a:pt x="5392393" y="3042209"/>
                </a:lnTo>
                <a:lnTo>
                  <a:pt x="0" y="3042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058" t="0" r="-12058" b="0"/>
            </a:stretch>
          </a:blipFill>
          <a:ln w="9525" cap="sq">
            <a:solidFill>
              <a:srgbClr val="D9D9D9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130229" y="5887698"/>
            <a:ext cx="5392394" cy="3968965"/>
          </a:xfrm>
          <a:custGeom>
            <a:avLst/>
            <a:gdLst/>
            <a:ahLst/>
            <a:cxnLst/>
            <a:rect r="r" b="b" t="t" l="l"/>
            <a:pathLst>
              <a:path h="3968965" w="5392394">
                <a:moveTo>
                  <a:pt x="0" y="0"/>
                </a:moveTo>
                <a:lnTo>
                  <a:pt x="5392394" y="0"/>
                </a:lnTo>
                <a:lnTo>
                  <a:pt x="5392394" y="3968965"/>
                </a:lnTo>
                <a:lnTo>
                  <a:pt x="0" y="3968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" t="0" r="-101" b="0"/>
            </a:stretch>
          </a:blipFill>
          <a:ln w="9525" cap="sq">
            <a:solidFill>
              <a:srgbClr val="D9D9D9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1505759">
            <a:off x="2343867" y="6256942"/>
            <a:ext cx="1857982" cy="524880"/>
          </a:xfrm>
          <a:custGeom>
            <a:avLst/>
            <a:gdLst/>
            <a:ahLst/>
            <a:cxnLst/>
            <a:rect r="r" b="b" t="t" l="l"/>
            <a:pathLst>
              <a:path h="524880" w="1857982">
                <a:moveTo>
                  <a:pt x="0" y="0"/>
                </a:moveTo>
                <a:lnTo>
                  <a:pt x="1857983" y="0"/>
                </a:lnTo>
                <a:lnTo>
                  <a:pt x="1857983" y="524880"/>
                </a:lnTo>
                <a:lnTo>
                  <a:pt x="0" y="524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876473" y="5153025"/>
            <a:ext cx="206992" cy="206992"/>
          </a:xfrm>
          <a:custGeom>
            <a:avLst/>
            <a:gdLst/>
            <a:ahLst/>
            <a:cxnLst/>
            <a:rect r="r" b="b" t="t" l="l"/>
            <a:pathLst>
              <a:path h="206992" w="206992">
                <a:moveTo>
                  <a:pt x="0" y="0"/>
                </a:moveTo>
                <a:lnTo>
                  <a:pt x="206993" y="0"/>
                </a:lnTo>
                <a:lnTo>
                  <a:pt x="206993" y="206992"/>
                </a:lnTo>
                <a:lnTo>
                  <a:pt x="0" y="2069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441" y="1634279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Figma</a:t>
            </a:r>
            <a:r>
              <a:rPr lang="en-US" sz="5400" spc="50">
                <a:solidFill>
                  <a:srgbClr val="5F713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81539" y="2566228"/>
            <a:ext cx="11450241" cy="2039322"/>
            <a:chOff x="0" y="0"/>
            <a:chExt cx="15266988" cy="27190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670756" y="2740842"/>
            <a:ext cx="8965785" cy="1663827"/>
            <a:chOff x="0" y="0"/>
            <a:chExt cx="11954380" cy="22184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54380" cy="2218436"/>
            </a:xfrm>
            <a:custGeom>
              <a:avLst/>
              <a:gdLst/>
              <a:ahLst/>
              <a:cxnLst/>
              <a:rect r="r" b="b" t="t" l="l"/>
              <a:pathLst>
                <a:path h="2218436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218436"/>
                  </a:lnTo>
                  <a:lnTo>
                    <a:pt x="0" y="2218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1570" r="0" b="-1157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32080" y="170180"/>
              <a:ext cx="11690220" cy="1916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Jorge López</a:t>
              </a:r>
            </a:p>
            <a:p>
              <a:pPr algn="l" marL="398149" indent="-132716" lvl="2">
                <a:lnSpc>
                  <a:spcPts val="2376"/>
                </a:lnSpc>
                <a:buFont typeface="Arial"/>
                <a:buChar char="⚬"/>
              </a:pPr>
              <a:r>
                <a:rPr lang="en-US" sz="2200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Product Owner/Desarrollador</a:t>
              </a:r>
            </a:p>
            <a:p>
              <a:pPr algn="l" marL="398149" indent="-132716" lvl="2">
                <a:lnSpc>
                  <a:spcPts val="2376"/>
                </a:lnSpc>
                <a:buFont typeface="Arial"/>
                <a:buChar char="⚬"/>
              </a:pPr>
              <a:r>
                <a:rPr lang="en-US" sz="2200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Definir requisitos del proyecto y priorizarlos en el Product Backlog. Priorización de tareas que aporten mayor valor al proyecto.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81539" y="4809482"/>
            <a:ext cx="11450241" cy="2039322"/>
            <a:chOff x="0" y="0"/>
            <a:chExt cx="15266988" cy="27190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670756" y="4981044"/>
            <a:ext cx="8965785" cy="1663827"/>
            <a:chOff x="0" y="0"/>
            <a:chExt cx="11954380" cy="22184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954380" cy="2218436"/>
            </a:xfrm>
            <a:custGeom>
              <a:avLst/>
              <a:gdLst/>
              <a:ahLst/>
              <a:cxnLst/>
              <a:rect r="r" b="b" t="t" l="l"/>
              <a:pathLst>
                <a:path h="2218436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218436"/>
                  </a:lnTo>
                  <a:lnTo>
                    <a:pt x="0" y="2218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1570" r="0" b="-1157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32080" y="170180"/>
              <a:ext cx="11690220" cy="1916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Nibaldo Calderón</a:t>
              </a:r>
            </a:p>
            <a:p>
              <a:pPr algn="l" marL="398145" indent="-132715" lvl="2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 / QA </a:t>
              </a:r>
            </a:p>
            <a:p>
              <a:pPr algn="l" marL="398145" indent="-132715" lvl="2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Responsables de convertir los requisitos del Product Backlog en incrementos funcionales al final de cada Sprint.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81539" y="7052736"/>
            <a:ext cx="11450241" cy="2039322"/>
            <a:chOff x="0" y="0"/>
            <a:chExt cx="15266988" cy="27190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670756" y="7220278"/>
            <a:ext cx="8965785" cy="1663827"/>
            <a:chOff x="0" y="0"/>
            <a:chExt cx="11954380" cy="22184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54380" cy="2218436"/>
            </a:xfrm>
            <a:custGeom>
              <a:avLst/>
              <a:gdLst/>
              <a:ahLst/>
              <a:cxnLst/>
              <a:rect r="r" b="b" t="t" l="l"/>
              <a:pathLst>
                <a:path h="2218436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218436"/>
                  </a:lnTo>
                  <a:lnTo>
                    <a:pt x="0" y="2218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1570" r="0" b="-1157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32080" y="170180"/>
              <a:ext cx="11690220" cy="1916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Victoria López</a:t>
              </a:r>
            </a:p>
            <a:p>
              <a:pPr algn="l" marL="398145" indent="-132715" lvl="2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Scrum Master /Diseñadora</a:t>
              </a:r>
            </a:p>
            <a:p>
              <a:pPr algn="l" marL="398145" indent="-132715" lvl="2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Asegurá de que el equipo siga las prácticas acordadas y eliminando impedimentos que puedan afectar el progreso.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</a:t>
            </a: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“CarbonIA”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8930" y="4633644"/>
            <a:ext cx="5230562" cy="170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5F713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INTEGRANTES DEL PROYECTO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6592389" y="7124997"/>
            <a:ext cx="1866687" cy="1894800"/>
          </a:xfrm>
          <a:custGeom>
            <a:avLst/>
            <a:gdLst/>
            <a:ahLst/>
            <a:cxnLst/>
            <a:rect r="r" b="b" t="t" l="l"/>
            <a:pathLst>
              <a:path h="1894800" w="1866687">
                <a:moveTo>
                  <a:pt x="0" y="0"/>
                </a:moveTo>
                <a:lnTo>
                  <a:pt x="1866687" y="0"/>
                </a:lnTo>
                <a:lnTo>
                  <a:pt x="1866687" y="1894800"/>
                </a:lnTo>
                <a:lnTo>
                  <a:pt x="0" y="189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45231" y="2612252"/>
            <a:ext cx="1970526" cy="1947275"/>
          </a:xfrm>
          <a:custGeom>
            <a:avLst/>
            <a:gdLst/>
            <a:ahLst/>
            <a:cxnLst/>
            <a:rect r="r" b="b" t="t" l="l"/>
            <a:pathLst>
              <a:path h="1947275" w="1970526">
                <a:moveTo>
                  <a:pt x="0" y="0"/>
                </a:moveTo>
                <a:lnTo>
                  <a:pt x="1970525" y="0"/>
                </a:lnTo>
                <a:lnTo>
                  <a:pt x="1970525" y="1947275"/>
                </a:lnTo>
                <a:lnTo>
                  <a:pt x="0" y="1947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545231" y="4911449"/>
            <a:ext cx="1874322" cy="1835389"/>
          </a:xfrm>
          <a:custGeom>
            <a:avLst/>
            <a:gdLst/>
            <a:ahLst/>
            <a:cxnLst/>
            <a:rect r="r" b="b" t="t" l="l"/>
            <a:pathLst>
              <a:path h="1835389" w="1874322">
                <a:moveTo>
                  <a:pt x="0" y="0"/>
                </a:moveTo>
                <a:lnTo>
                  <a:pt x="1874322" y="0"/>
                </a:lnTo>
                <a:lnTo>
                  <a:pt x="1874322" y="1835389"/>
                </a:lnTo>
                <a:lnTo>
                  <a:pt x="0" y="18353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95722" y="3245128"/>
            <a:ext cx="7541877" cy="6157952"/>
            <a:chOff x="0" y="0"/>
            <a:chExt cx="10055836" cy="821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4641" y="12700"/>
              <a:ext cx="10026621" cy="8185277"/>
            </a:xfrm>
            <a:custGeom>
              <a:avLst/>
              <a:gdLst/>
              <a:ahLst/>
              <a:cxnLst/>
              <a:rect r="r" b="b" t="t" l="l"/>
              <a:pathLst>
                <a:path h="8185277" w="10026621">
                  <a:moveTo>
                    <a:pt x="0" y="892302"/>
                  </a:moveTo>
                  <a:cubicBezTo>
                    <a:pt x="0" y="399542"/>
                    <a:pt x="460600" y="0"/>
                    <a:pt x="1028810" y="0"/>
                  </a:cubicBezTo>
                  <a:lnTo>
                    <a:pt x="8997810" y="0"/>
                  </a:lnTo>
                  <a:cubicBezTo>
                    <a:pt x="9566021" y="0"/>
                    <a:pt x="10026621" y="399542"/>
                    <a:pt x="10026621" y="892302"/>
                  </a:cubicBezTo>
                  <a:lnTo>
                    <a:pt x="10026621" y="7292975"/>
                  </a:lnTo>
                  <a:cubicBezTo>
                    <a:pt x="10026621" y="7785735"/>
                    <a:pt x="9566021" y="8185277"/>
                    <a:pt x="8997810" y="8185277"/>
                  </a:cubicBezTo>
                  <a:lnTo>
                    <a:pt x="1028810" y="8185277"/>
                  </a:lnTo>
                  <a:cubicBezTo>
                    <a:pt x="460600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55894" cy="8210677"/>
            </a:xfrm>
            <a:custGeom>
              <a:avLst/>
              <a:gdLst/>
              <a:ahLst/>
              <a:cxnLst/>
              <a:rect r="r" b="b" t="t" l="l"/>
              <a:pathLst>
                <a:path h="8210677" w="10055894">
                  <a:moveTo>
                    <a:pt x="0" y="905002"/>
                  </a:moveTo>
                  <a:cubicBezTo>
                    <a:pt x="0" y="405130"/>
                    <a:pt x="467189" y="0"/>
                    <a:pt x="1043451" y="0"/>
                  </a:cubicBezTo>
                  <a:lnTo>
                    <a:pt x="9012451" y="0"/>
                  </a:lnTo>
                  <a:lnTo>
                    <a:pt x="9012451" y="12700"/>
                  </a:lnTo>
                  <a:lnTo>
                    <a:pt x="9012451" y="0"/>
                  </a:lnTo>
                  <a:cubicBezTo>
                    <a:pt x="9588715" y="0"/>
                    <a:pt x="10055894" y="405130"/>
                    <a:pt x="10055894" y="905002"/>
                  </a:cubicBezTo>
                  <a:lnTo>
                    <a:pt x="10041262" y="905002"/>
                  </a:lnTo>
                  <a:lnTo>
                    <a:pt x="10055894" y="905002"/>
                  </a:lnTo>
                  <a:lnTo>
                    <a:pt x="10055894" y="7305675"/>
                  </a:lnTo>
                  <a:lnTo>
                    <a:pt x="10041262" y="7305675"/>
                  </a:lnTo>
                  <a:lnTo>
                    <a:pt x="10055894" y="7305675"/>
                  </a:lnTo>
                  <a:cubicBezTo>
                    <a:pt x="10055894" y="7805420"/>
                    <a:pt x="9588715" y="8210677"/>
                    <a:pt x="9012451" y="8210677"/>
                  </a:cubicBezTo>
                  <a:lnTo>
                    <a:pt x="9012451" y="8197977"/>
                  </a:lnTo>
                  <a:lnTo>
                    <a:pt x="9012451" y="8210677"/>
                  </a:lnTo>
                  <a:lnTo>
                    <a:pt x="1043451" y="8210677"/>
                  </a:lnTo>
                  <a:lnTo>
                    <a:pt x="1043451" y="8197977"/>
                  </a:lnTo>
                  <a:lnTo>
                    <a:pt x="1043451" y="8210677"/>
                  </a:lnTo>
                  <a:cubicBezTo>
                    <a:pt x="467189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4641" y="905002"/>
                  </a:lnTo>
                  <a:lnTo>
                    <a:pt x="0" y="905002"/>
                  </a:lnTo>
                  <a:moveTo>
                    <a:pt x="29282" y="905002"/>
                  </a:moveTo>
                  <a:lnTo>
                    <a:pt x="29282" y="7305675"/>
                  </a:lnTo>
                  <a:lnTo>
                    <a:pt x="14641" y="7305675"/>
                  </a:lnTo>
                  <a:lnTo>
                    <a:pt x="29282" y="7305675"/>
                  </a:lnTo>
                  <a:cubicBezTo>
                    <a:pt x="29282" y="7791450"/>
                    <a:pt x="483294" y="8185150"/>
                    <a:pt x="1043451" y="8185150"/>
                  </a:cubicBezTo>
                  <a:lnTo>
                    <a:pt x="9012451" y="8185150"/>
                  </a:lnTo>
                  <a:cubicBezTo>
                    <a:pt x="9572609" y="8185150"/>
                    <a:pt x="10026621" y="7791323"/>
                    <a:pt x="10026621" y="7305548"/>
                  </a:cubicBezTo>
                  <a:lnTo>
                    <a:pt x="10026621" y="905002"/>
                  </a:lnTo>
                  <a:cubicBezTo>
                    <a:pt x="10026622" y="419227"/>
                    <a:pt x="9572463" y="25400"/>
                    <a:pt x="9012451" y="25400"/>
                  </a:cubicBezTo>
                  <a:lnTo>
                    <a:pt x="1043451" y="25400"/>
                  </a:lnTo>
                  <a:lnTo>
                    <a:pt x="1043451" y="12700"/>
                  </a:lnTo>
                  <a:lnTo>
                    <a:pt x="1043451" y="25400"/>
                  </a:lnTo>
                  <a:cubicBezTo>
                    <a:pt x="483294" y="25400"/>
                    <a:pt x="29282" y="419227"/>
                    <a:pt x="29282" y="905002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0055836" cy="822012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9" u="sng">
                  <a:solidFill>
                    <a:srgbClr val="5F7138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Problema o dolor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78869" y="2785815"/>
            <a:ext cx="7380431" cy="7080036"/>
            <a:chOff x="0" y="0"/>
            <a:chExt cx="9840574" cy="94400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327" y="14602"/>
              <a:ext cx="9811984" cy="9410931"/>
            </a:xfrm>
            <a:custGeom>
              <a:avLst/>
              <a:gdLst/>
              <a:ahLst/>
              <a:cxnLst/>
              <a:rect r="r" b="b" t="t" l="l"/>
              <a:pathLst>
                <a:path h="9410931" w="9811984">
                  <a:moveTo>
                    <a:pt x="0" y="1025914"/>
                  </a:moveTo>
                  <a:cubicBezTo>
                    <a:pt x="0" y="459369"/>
                    <a:pt x="450741" y="0"/>
                    <a:pt x="1006788" y="0"/>
                  </a:cubicBezTo>
                  <a:lnTo>
                    <a:pt x="8805198" y="0"/>
                  </a:lnTo>
                  <a:cubicBezTo>
                    <a:pt x="9361245" y="0"/>
                    <a:pt x="9811985" y="459369"/>
                    <a:pt x="9811985" y="1025914"/>
                  </a:cubicBezTo>
                  <a:lnTo>
                    <a:pt x="9811985" y="8385016"/>
                  </a:lnTo>
                  <a:cubicBezTo>
                    <a:pt x="9811985" y="8951561"/>
                    <a:pt x="9361245" y="9410930"/>
                    <a:pt x="8805198" y="9410930"/>
                  </a:cubicBezTo>
                  <a:lnTo>
                    <a:pt x="1006788" y="9410930"/>
                  </a:lnTo>
                  <a:cubicBezTo>
                    <a:pt x="450741" y="9410784"/>
                    <a:pt x="0" y="8951561"/>
                    <a:pt x="0" y="838501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40632" cy="9440122"/>
            </a:xfrm>
            <a:custGeom>
              <a:avLst/>
              <a:gdLst/>
              <a:ahLst/>
              <a:cxnLst/>
              <a:rect r="r" b="b" t="t" l="l"/>
              <a:pathLst>
                <a:path h="9440122" w="9840632">
                  <a:moveTo>
                    <a:pt x="0" y="1040516"/>
                  </a:moveTo>
                  <a:cubicBezTo>
                    <a:pt x="0" y="465794"/>
                    <a:pt x="457188" y="0"/>
                    <a:pt x="1021115" y="0"/>
                  </a:cubicBezTo>
                  <a:lnTo>
                    <a:pt x="8819525" y="0"/>
                  </a:lnTo>
                  <a:lnTo>
                    <a:pt x="8819525" y="14602"/>
                  </a:lnTo>
                  <a:lnTo>
                    <a:pt x="8819525" y="0"/>
                  </a:lnTo>
                  <a:cubicBezTo>
                    <a:pt x="9383452" y="0"/>
                    <a:pt x="9840632" y="465794"/>
                    <a:pt x="9840632" y="1040516"/>
                  </a:cubicBezTo>
                  <a:lnTo>
                    <a:pt x="9826312" y="1040516"/>
                  </a:lnTo>
                  <a:lnTo>
                    <a:pt x="9840632" y="1040516"/>
                  </a:lnTo>
                  <a:lnTo>
                    <a:pt x="9840632" y="8399618"/>
                  </a:lnTo>
                  <a:lnTo>
                    <a:pt x="9826312" y="8399618"/>
                  </a:lnTo>
                  <a:lnTo>
                    <a:pt x="9840632" y="8399618"/>
                  </a:lnTo>
                  <a:cubicBezTo>
                    <a:pt x="9840632" y="8974193"/>
                    <a:pt x="9383452" y="9440122"/>
                    <a:pt x="8819525" y="9440122"/>
                  </a:cubicBezTo>
                  <a:lnTo>
                    <a:pt x="8819525" y="9425532"/>
                  </a:lnTo>
                  <a:lnTo>
                    <a:pt x="8819525" y="9440122"/>
                  </a:lnTo>
                  <a:lnTo>
                    <a:pt x="1021115" y="9440122"/>
                  </a:lnTo>
                  <a:lnTo>
                    <a:pt x="1021115" y="9425532"/>
                  </a:lnTo>
                  <a:lnTo>
                    <a:pt x="1021115" y="9440122"/>
                  </a:lnTo>
                  <a:cubicBezTo>
                    <a:pt x="457188" y="9439987"/>
                    <a:pt x="0" y="8974193"/>
                    <a:pt x="0" y="8399618"/>
                  </a:cubicBezTo>
                  <a:lnTo>
                    <a:pt x="0" y="1040516"/>
                  </a:lnTo>
                  <a:lnTo>
                    <a:pt x="14327" y="1040516"/>
                  </a:lnTo>
                  <a:lnTo>
                    <a:pt x="0" y="1040516"/>
                  </a:lnTo>
                  <a:moveTo>
                    <a:pt x="28655" y="1040516"/>
                  </a:moveTo>
                  <a:lnTo>
                    <a:pt x="28655" y="8399618"/>
                  </a:lnTo>
                  <a:lnTo>
                    <a:pt x="14327" y="8399618"/>
                  </a:lnTo>
                  <a:lnTo>
                    <a:pt x="28655" y="8399618"/>
                  </a:lnTo>
                  <a:cubicBezTo>
                    <a:pt x="28655" y="8958132"/>
                    <a:pt x="472948" y="9410784"/>
                    <a:pt x="1021115" y="9410784"/>
                  </a:cubicBezTo>
                  <a:lnTo>
                    <a:pt x="8819525" y="9410784"/>
                  </a:lnTo>
                  <a:cubicBezTo>
                    <a:pt x="9367691" y="9410784"/>
                    <a:pt x="9811984" y="8957986"/>
                    <a:pt x="9811984" y="8399472"/>
                  </a:cubicBezTo>
                  <a:lnTo>
                    <a:pt x="9811984" y="1040516"/>
                  </a:lnTo>
                  <a:cubicBezTo>
                    <a:pt x="9811985" y="482001"/>
                    <a:pt x="9367548" y="29203"/>
                    <a:pt x="8819525" y="29203"/>
                  </a:cubicBezTo>
                  <a:lnTo>
                    <a:pt x="1021115" y="29203"/>
                  </a:lnTo>
                  <a:lnTo>
                    <a:pt x="1021115" y="14602"/>
                  </a:lnTo>
                  <a:lnTo>
                    <a:pt x="1021115" y="29203"/>
                  </a:lnTo>
                  <a:cubicBezTo>
                    <a:pt x="472948" y="29203"/>
                    <a:pt x="28655" y="482001"/>
                    <a:pt x="28655" y="1040516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9840574" cy="944957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7" u="sng">
                  <a:solidFill>
                    <a:srgbClr val="5F7138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Propuesta de solución</a:t>
              </a:r>
            </a:p>
            <a:p>
              <a:pPr algn="just">
                <a:lnSpc>
                  <a:spcPts val="15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" y="1741994"/>
            <a:ext cx="18105118" cy="87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5F713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DESCRIPCIÓN DEL PROYECTO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0476" y="4318567"/>
            <a:ext cx="723236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Hoy las empresas enfrentan varios problemas al calcular su huella de carbono, entre los cuales</a:t>
            </a: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se destacan: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3533" y="8361424"/>
            <a:ext cx="6606255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Estas dificultades limitan a muchas empresas en la medición y gestión efectiva de su impacto ambiental.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8595" y="5300089"/>
            <a:ext cx="5640930" cy="273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AutoNum type="arabicPeriod" startAt="1"/>
            </a:pPr>
            <a:r>
              <a:rPr lang="en-US" b="true" sz="2400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Falta de Precisión en los Datos</a:t>
            </a:r>
          </a:p>
          <a:p>
            <a:pPr algn="l" marL="518160" indent="-259080" lvl="1">
              <a:lnSpc>
                <a:spcPts val="3600"/>
              </a:lnSpc>
              <a:buAutoNum type="arabicPeriod" startAt="1"/>
            </a:pPr>
            <a:r>
              <a:rPr lang="en-US" b="true" sz="2400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Desconocimiento de Metodologías</a:t>
            </a:r>
          </a:p>
          <a:p>
            <a:pPr algn="l" marL="518160" indent="-259080" lvl="1">
              <a:lnSpc>
                <a:spcPts val="3600"/>
              </a:lnSpc>
              <a:buAutoNum type="arabicPeriod" startAt="1"/>
            </a:pPr>
            <a:r>
              <a:rPr lang="en-US" b="true" sz="2400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Dificultad</a:t>
            </a:r>
            <a:r>
              <a:rPr lang="en-US" b="true" sz="2400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es en la Recolección de Datos</a:t>
            </a:r>
          </a:p>
          <a:p>
            <a:pPr algn="l" marL="518160" indent="-259080" lvl="1">
              <a:lnSpc>
                <a:spcPts val="3600"/>
              </a:lnSpc>
              <a:buAutoNum type="arabicPeriod" startAt="1"/>
            </a:pPr>
            <a:r>
              <a:rPr lang="en-US" b="true" sz="2400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Falta de Automatización</a:t>
            </a:r>
          </a:p>
          <a:p>
            <a:pPr algn="l" marL="518160" indent="-259080" lvl="1">
              <a:lnSpc>
                <a:spcPts val="3600"/>
              </a:lnSpc>
              <a:buAutoNum type="arabicPeriod" startAt="1"/>
            </a:pPr>
            <a:r>
              <a:rPr lang="en-US" b="true" sz="2400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Falta de Recomendaciones Claras</a:t>
            </a:r>
          </a:p>
          <a:p>
            <a:pPr algn="l" marL="518160" indent="-259080" lvl="1">
              <a:lnSpc>
                <a:spcPts val="3600"/>
              </a:lnSpc>
              <a:buAutoNum type="arabicPeriod" startAt="1"/>
            </a:pPr>
            <a:r>
              <a:rPr lang="en-US" b="true" sz="2400" spc="2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Costos de Implementación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00517" y="3887358"/>
            <a:ext cx="6737135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CarbonIA ayuda a las empresas chilenas a calcular y gestionar su huella de carbono. La propuesta incluye: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26821" y="8028049"/>
            <a:ext cx="688452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Facilitamos el cumplimiento normativo, mejora la precisión en el cálculo, y ayuda a las empresas entender su impacto ambiental proponiendo recucirlo de forma efectiva y sostenible.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86126" y="5147109"/>
            <a:ext cx="5890782" cy="227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820" indent="-259910" lvl="1">
              <a:lnSpc>
                <a:spcPts val="3611"/>
              </a:lnSpc>
              <a:buAutoNum type="arabicPeriod" startAt="1"/>
            </a:pPr>
            <a:r>
              <a:rPr lang="en-US" b="true" sz="2407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Cálculo de Huella de Carbono con IA</a:t>
            </a:r>
          </a:p>
          <a:p>
            <a:pPr algn="l" marL="519820" indent="-259910" lvl="1">
              <a:lnSpc>
                <a:spcPts val="3611"/>
              </a:lnSpc>
              <a:buAutoNum type="arabicPeriod" startAt="1"/>
            </a:pPr>
            <a:r>
              <a:rPr lang="en-US" b="true" sz="2407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Auditoría de registros de emisión basados en la Nch ISO 14.064 y GHG protocol</a:t>
            </a:r>
          </a:p>
          <a:p>
            <a:pPr algn="l" marL="519820" indent="-259910" lvl="1">
              <a:lnSpc>
                <a:spcPts val="3611"/>
              </a:lnSpc>
              <a:buAutoNum type="arabicPeriod" startAt="1"/>
            </a:pPr>
            <a:r>
              <a:rPr lang="en-US" b="true" sz="2407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Recomendaciones personalizadas</a:t>
            </a:r>
          </a:p>
          <a:p>
            <a:pPr algn="l" marL="519820" indent="-259910" lvl="1">
              <a:lnSpc>
                <a:spcPts val="3611"/>
              </a:lnSpc>
              <a:buAutoNum type="arabicPeriod" startAt="1"/>
            </a:pPr>
            <a:r>
              <a:rPr lang="en-US" b="true" sz="2407" spc="2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Solución Accesible y Escalable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1832463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Objetivo General</a:t>
            </a:r>
          </a:p>
        </p:txBody>
      </p:sp>
      <p:sp>
        <p:nvSpPr>
          <p:cNvPr name="AutoShape 5" id="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1441" y="5819775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Objetivos Específicos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34026" y="2761618"/>
            <a:ext cx="14619944" cy="2381881"/>
            <a:chOff x="0" y="0"/>
            <a:chExt cx="19493259" cy="31758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278" y="12700"/>
              <a:ext cx="19470686" cy="3150489"/>
            </a:xfrm>
            <a:custGeom>
              <a:avLst/>
              <a:gdLst/>
              <a:ahLst/>
              <a:cxnLst/>
              <a:rect r="r" b="b" t="t" l="l"/>
              <a:pathLst>
                <a:path h="3150489" w="19470686">
                  <a:moveTo>
                    <a:pt x="0" y="525145"/>
                  </a:moveTo>
                  <a:cubicBezTo>
                    <a:pt x="0" y="235077"/>
                    <a:pt x="210219" y="0"/>
                    <a:pt x="469498" y="0"/>
                  </a:cubicBezTo>
                  <a:lnTo>
                    <a:pt x="19001188" y="0"/>
                  </a:lnTo>
                  <a:cubicBezTo>
                    <a:pt x="19260467" y="0"/>
                    <a:pt x="19470686" y="235077"/>
                    <a:pt x="19470686" y="525145"/>
                  </a:cubicBezTo>
                  <a:lnTo>
                    <a:pt x="19470686" y="2625344"/>
                  </a:lnTo>
                  <a:cubicBezTo>
                    <a:pt x="19470686" y="2915285"/>
                    <a:pt x="19260467" y="3150489"/>
                    <a:pt x="19001188" y="3150489"/>
                  </a:cubicBezTo>
                  <a:lnTo>
                    <a:pt x="469498" y="3150489"/>
                  </a:lnTo>
                  <a:cubicBezTo>
                    <a:pt x="210219" y="3150489"/>
                    <a:pt x="0" y="2915412"/>
                    <a:pt x="0" y="26253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493243" cy="3175889"/>
            </a:xfrm>
            <a:custGeom>
              <a:avLst/>
              <a:gdLst/>
              <a:ahLst/>
              <a:cxnLst/>
              <a:rect r="r" b="b" t="t" l="l"/>
              <a:pathLst>
                <a:path h="3175889" w="19493243">
                  <a:moveTo>
                    <a:pt x="0" y="537845"/>
                  </a:moveTo>
                  <a:cubicBezTo>
                    <a:pt x="0" y="240665"/>
                    <a:pt x="215295" y="0"/>
                    <a:pt x="480776" y="0"/>
                  </a:cubicBezTo>
                  <a:lnTo>
                    <a:pt x="19012466" y="0"/>
                  </a:lnTo>
                  <a:lnTo>
                    <a:pt x="19012466" y="12700"/>
                  </a:lnTo>
                  <a:lnTo>
                    <a:pt x="19012466" y="0"/>
                  </a:lnTo>
                  <a:cubicBezTo>
                    <a:pt x="19277947" y="0"/>
                    <a:pt x="19493243" y="240665"/>
                    <a:pt x="19493243" y="537845"/>
                  </a:cubicBezTo>
                  <a:lnTo>
                    <a:pt x="19481964" y="537845"/>
                  </a:lnTo>
                  <a:lnTo>
                    <a:pt x="19493243" y="537845"/>
                  </a:lnTo>
                  <a:lnTo>
                    <a:pt x="19493243" y="2638044"/>
                  </a:lnTo>
                  <a:lnTo>
                    <a:pt x="19481964" y="2638044"/>
                  </a:lnTo>
                  <a:lnTo>
                    <a:pt x="19493243" y="2638044"/>
                  </a:lnTo>
                  <a:cubicBezTo>
                    <a:pt x="19493243" y="2935097"/>
                    <a:pt x="19277947" y="3175889"/>
                    <a:pt x="19012466" y="3175889"/>
                  </a:cubicBezTo>
                  <a:lnTo>
                    <a:pt x="19012466" y="3163189"/>
                  </a:lnTo>
                  <a:lnTo>
                    <a:pt x="19012466" y="3175889"/>
                  </a:lnTo>
                  <a:lnTo>
                    <a:pt x="480776" y="3175889"/>
                  </a:lnTo>
                  <a:lnTo>
                    <a:pt x="480776" y="3163189"/>
                  </a:lnTo>
                  <a:lnTo>
                    <a:pt x="480776" y="3175889"/>
                  </a:lnTo>
                  <a:cubicBezTo>
                    <a:pt x="215295" y="3175889"/>
                    <a:pt x="0" y="2935097"/>
                    <a:pt x="0" y="2638044"/>
                  </a:cubicBezTo>
                  <a:lnTo>
                    <a:pt x="0" y="537845"/>
                  </a:lnTo>
                  <a:lnTo>
                    <a:pt x="11278" y="537845"/>
                  </a:lnTo>
                  <a:lnTo>
                    <a:pt x="0" y="537845"/>
                  </a:lnTo>
                  <a:moveTo>
                    <a:pt x="22556" y="537845"/>
                  </a:moveTo>
                  <a:lnTo>
                    <a:pt x="22556" y="2638044"/>
                  </a:lnTo>
                  <a:lnTo>
                    <a:pt x="11278" y="2638044"/>
                  </a:lnTo>
                  <a:lnTo>
                    <a:pt x="22556" y="2638044"/>
                  </a:lnTo>
                  <a:cubicBezTo>
                    <a:pt x="22556" y="2921000"/>
                    <a:pt x="227588" y="3150489"/>
                    <a:pt x="480776" y="3150489"/>
                  </a:cubicBezTo>
                  <a:lnTo>
                    <a:pt x="19012466" y="3150489"/>
                  </a:lnTo>
                  <a:cubicBezTo>
                    <a:pt x="19265654" y="3150489"/>
                    <a:pt x="19470686" y="2921000"/>
                    <a:pt x="19470686" y="2638044"/>
                  </a:cubicBezTo>
                  <a:lnTo>
                    <a:pt x="19470686" y="537845"/>
                  </a:lnTo>
                  <a:cubicBezTo>
                    <a:pt x="19470686" y="254889"/>
                    <a:pt x="19265654" y="25400"/>
                    <a:pt x="19012466" y="25400"/>
                  </a:cubicBezTo>
                  <a:lnTo>
                    <a:pt x="480776" y="25400"/>
                  </a:lnTo>
                  <a:lnTo>
                    <a:pt x="480776" y="12700"/>
                  </a:lnTo>
                  <a:lnTo>
                    <a:pt x="480776" y="25400"/>
                  </a:lnTo>
                  <a:cubicBezTo>
                    <a:pt x="227588" y="25400"/>
                    <a:pt x="22556" y="254889"/>
                    <a:pt x="22556" y="537845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9493259" cy="3185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objetivo es crear una </a:t>
              </a:r>
              <a:r>
                <a:rPr lang="en-US" b="true" sz="2799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plataforma digital basada en inteligencia artificial que permita a las empresas calcular, verificar y gestionar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su huella de carbono de manera automatizada y accesible, cumpliendo con normas vigentes.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La plataforma brindará </a:t>
              </a:r>
              <a:r>
                <a:rPr lang="en-US" b="true" sz="2799" spc="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herramientas de análisis y automatización de cálculo, descargables y auditables</a:t>
              </a: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para ayudar a las empresas a conocer mejor su consumo.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34023" y="6739471"/>
            <a:ext cx="14619947" cy="2729357"/>
            <a:chOff x="0" y="0"/>
            <a:chExt cx="19493263" cy="36391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1278" y="14553"/>
              <a:ext cx="19470690" cy="3610091"/>
            </a:xfrm>
            <a:custGeom>
              <a:avLst/>
              <a:gdLst/>
              <a:ahLst/>
              <a:cxnLst/>
              <a:rect r="r" b="b" t="t" l="l"/>
              <a:pathLst>
                <a:path h="3610091" w="19470690">
                  <a:moveTo>
                    <a:pt x="0" y="601754"/>
                  </a:moveTo>
                  <a:cubicBezTo>
                    <a:pt x="0" y="269370"/>
                    <a:pt x="210220" y="0"/>
                    <a:pt x="469498" y="0"/>
                  </a:cubicBezTo>
                  <a:lnTo>
                    <a:pt x="19001193" y="0"/>
                  </a:lnTo>
                  <a:cubicBezTo>
                    <a:pt x="19260470" y="0"/>
                    <a:pt x="19470689" y="269370"/>
                    <a:pt x="19470689" y="601754"/>
                  </a:cubicBezTo>
                  <a:lnTo>
                    <a:pt x="19470689" y="3008336"/>
                  </a:lnTo>
                  <a:cubicBezTo>
                    <a:pt x="19470689" y="3340575"/>
                    <a:pt x="19260470" y="3610091"/>
                    <a:pt x="19001193" y="3610091"/>
                  </a:cubicBezTo>
                  <a:lnTo>
                    <a:pt x="469498" y="3610091"/>
                  </a:lnTo>
                  <a:cubicBezTo>
                    <a:pt x="210220" y="3610091"/>
                    <a:pt x="0" y="3340720"/>
                    <a:pt x="0" y="30083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493246" cy="3639190"/>
            </a:xfrm>
            <a:custGeom>
              <a:avLst/>
              <a:gdLst/>
              <a:ahLst/>
              <a:cxnLst/>
              <a:rect r="r" b="b" t="t" l="l"/>
              <a:pathLst>
                <a:path h="3639190" w="19493246">
                  <a:moveTo>
                    <a:pt x="0" y="616307"/>
                  </a:moveTo>
                  <a:cubicBezTo>
                    <a:pt x="0" y="275774"/>
                    <a:pt x="215295" y="0"/>
                    <a:pt x="480776" y="0"/>
                  </a:cubicBezTo>
                  <a:lnTo>
                    <a:pt x="19012471" y="0"/>
                  </a:lnTo>
                  <a:lnTo>
                    <a:pt x="19012471" y="14553"/>
                  </a:lnTo>
                  <a:lnTo>
                    <a:pt x="19012471" y="0"/>
                  </a:lnTo>
                  <a:cubicBezTo>
                    <a:pt x="19277952" y="0"/>
                    <a:pt x="19493246" y="275774"/>
                    <a:pt x="19493246" y="616307"/>
                  </a:cubicBezTo>
                  <a:lnTo>
                    <a:pt x="19481967" y="616307"/>
                  </a:lnTo>
                  <a:lnTo>
                    <a:pt x="19493246" y="616307"/>
                  </a:lnTo>
                  <a:lnTo>
                    <a:pt x="19493246" y="3022889"/>
                  </a:lnTo>
                  <a:lnTo>
                    <a:pt x="19481967" y="3022889"/>
                  </a:lnTo>
                  <a:lnTo>
                    <a:pt x="19493246" y="3022889"/>
                  </a:lnTo>
                  <a:cubicBezTo>
                    <a:pt x="19493246" y="3363277"/>
                    <a:pt x="19277952" y="3639190"/>
                    <a:pt x="19012471" y="3639190"/>
                  </a:cubicBezTo>
                  <a:lnTo>
                    <a:pt x="19012471" y="3624644"/>
                  </a:lnTo>
                  <a:lnTo>
                    <a:pt x="19012471" y="3639190"/>
                  </a:lnTo>
                  <a:lnTo>
                    <a:pt x="480776" y="3639190"/>
                  </a:lnTo>
                  <a:lnTo>
                    <a:pt x="480776" y="3624644"/>
                  </a:lnTo>
                  <a:lnTo>
                    <a:pt x="480776" y="3639190"/>
                  </a:lnTo>
                  <a:cubicBezTo>
                    <a:pt x="215295" y="3639190"/>
                    <a:pt x="0" y="3363277"/>
                    <a:pt x="0" y="3022889"/>
                  </a:cubicBezTo>
                  <a:lnTo>
                    <a:pt x="0" y="616307"/>
                  </a:lnTo>
                  <a:lnTo>
                    <a:pt x="11278" y="616307"/>
                  </a:lnTo>
                  <a:lnTo>
                    <a:pt x="0" y="616307"/>
                  </a:lnTo>
                  <a:moveTo>
                    <a:pt x="22556" y="616307"/>
                  </a:moveTo>
                  <a:lnTo>
                    <a:pt x="22556" y="3022889"/>
                  </a:lnTo>
                  <a:lnTo>
                    <a:pt x="11278" y="3022889"/>
                  </a:lnTo>
                  <a:lnTo>
                    <a:pt x="22556" y="3022889"/>
                  </a:lnTo>
                  <a:cubicBezTo>
                    <a:pt x="22556" y="3347124"/>
                    <a:pt x="227588" y="3610091"/>
                    <a:pt x="480776" y="3610091"/>
                  </a:cubicBezTo>
                  <a:lnTo>
                    <a:pt x="19012471" y="3610091"/>
                  </a:lnTo>
                  <a:cubicBezTo>
                    <a:pt x="19265658" y="3610091"/>
                    <a:pt x="19470691" y="3347124"/>
                    <a:pt x="19470691" y="3022889"/>
                  </a:cubicBezTo>
                  <a:lnTo>
                    <a:pt x="19470691" y="616307"/>
                  </a:lnTo>
                  <a:cubicBezTo>
                    <a:pt x="19470691" y="292073"/>
                    <a:pt x="19265658" y="29105"/>
                    <a:pt x="19012471" y="29105"/>
                  </a:cubicBezTo>
                  <a:lnTo>
                    <a:pt x="480776" y="29105"/>
                  </a:lnTo>
                  <a:lnTo>
                    <a:pt x="480776" y="14553"/>
                  </a:lnTo>
                  <a:lnTo>
                    <a:pt x="480776" y="29105"/>
                  </a:lnTo>
                  <a:cubicBezTo>
                    <a:pt x="227588" y="29105"/>
                    <a:pt x="22556" y="292073"/>
                    <a:pt x="22556" y="616307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9493263" cy="3724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9" indent="-302260" lvl="1">
                <a:lnSpc>
                  <a:spcPts val="4199"/>
                </a:lnSpc>
                <a:buAutoNum type="arabicPeriod" startAt="1"/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 una </a:t>
              </a:r>
              <a:r>
                <a:rPr lang="en-US" b="true" sz="2799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plataforma automatizada que calcule la huella de carbono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utilizando inteligencia artificial,  facilitando el proceso de carga de documentos.</a:t>
              </a:r>
            </a:p>
            <a:p>
              <a:pPr algn="just" marL="604519" indent="-302260" lvl="1">
                <a:lnSpc>
                  <a:spcPts val="4199"/>
                </a:lnSpc>
                <a:buAutoNum type="arabicPeriod" startAt="1"/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Mantener </a:t>
              </a:r>
              <a:r>
                <a:rPr lang="en-US" b="true" sz="2799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disponibles todos los documentos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para el calculo de la huella de carbono, en caso de auditorias de verificación.</a:t>
              </a:r>
            </a:p>
            <a:p>
              <a:pPr algn="just" marL="604519" indent="-302260" lvl="1">
                <a:lnSpc>
                  <a:spcPts val="4199"/>
                </a:lnSpc>
                <a:buAutoNum type="arabicPeriod" startAt="1"/>
              </a:pP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Permitir la </a:t>
              </a:r>
              <a:r>
                <a:rPr lang="en-US" b="true" sz="2799" spc="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exportación de bases de calculo</a:t>
              </a: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para la reportería de sustentabilidad empresarial.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2194702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Alcances y limitaciones del proyecto</a:t>
            </a:r>
          </a:p>
        </p:txBody>
      </p:sp>
      <p:sp>
        <p:nvSpPr>
          <p:cNvPr name="AutoShape 5" id="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2248" y="3051332"/>
            <a:ext cx="16463500" cy="5165715"/>
            <a:chOff x="0" y="0"/>
            <a:chExt cx="21951334" cy="68876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27543"/>
              <a:ext cx="21925914" cy="6832636"/>
            </a:xfrm>
            <a:custGeom>
              <a:avLst/>
              <a:gdLst/>
              <a:ahLst/>
              <a:cxnLst/>
              <a:rect r="r" b="b" t="t" l="l"/>
              <a:pathLst>
                <a:path h="6832636" w="21925914">
                  <a:moveTo>
                    <a:pt x="0" y="1138911"/>
                  </a:moveTo>
                  <a:cubicBezTo>
                    <a:pt x="0" y="509824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509824"/>
                    <a:pt x="21925914" y="1138911"/>
                  </a:cubicBezTo>
                  <a:lnTo>
                    <a:pt x="21925914" y="5693726"/>
                  </a:lnTo>
                  <a:cubicBezTo>
                    <a:pt x="21925914" y="6322536"/>
                    <a:pt x="21689186" y="6832636"/>
                    <a:pt x="21397213" y="6832636"/>
                  </a:cubicBezTo>
                  <a:lnTo>
                    <a:pt x="528701" y="6832636"/>
                  </a:lnTo>
                  <a:cubicBezTo>
                    <a:pt x="236728" y="6832636"/>
                    <a:pt x="0" y="6322812"/>
                    <a:pt x="0" y="56937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951314" cy="6887667"/>
            </a:xfrm>
            <a:custGeom>
              <a:avLst/>
              <a:gdLst/>
              <a:ahLst/>
              <a:cxnLst/>
              <a:rect r="r" b="b" t="t" l="l"/>
              <a:pathLst>
                <a:path h="6887667" w="21951314">
                  <a:moveTo>
                    <a:pt x="0" y="1166454"/>
                  </a:moveTo>
                  <a:cubicBezTo>
                    <a:pt x="0" y="521943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27543"/>
                  </a:lnTo>
                  <a:lnTo>
                    <a:pt x="21409913" y="0"/>
                  </a:lnTo>
                  <a:cubicBezTo>
                    <a:pt x="21708872" y="0"/>
                    <a:pt x="21951314" y="521943"/>
                    <a:pt x="21951314" y="1166454"/>
                  </a:cubicBezTo>
                  <a:lnTo>
                    <a:pt x="21938614" y="1166454"/>
                  </a:lnTo>
                  <a:lnTo>
                    <a:pt x="21951314" y="1166454"/>
                  </a:lnTo>
                  <a:lnTo>
                    <a:pt x="21951314" y="5721269"/>
                  </a:lnTo>
                  <a:lnTo>
                    <a:pt x="21938614" y="5721269"/>
                  </a:lnTo>
                  <a:lnTo>
                    <a:pt x="21951314" y="5721269"/>
                  </a:lnTo>
                  <a:cubicBezTo>
                    <a:pt x="21951314" y="6365503"/>
                    <a:pt x="21708872" y="6887667"/>
                    <a:pt x="21409913" y="6887667"/>
                  </a:cubicBezTo>
                  <a:lnTo>
                    <a:pt x="21409913" y="6860179"/>
                  </a:lnTo>
                  <a:lnTo>
                    <a:pt x="21409913" y="6887667"/>
                  </a:lnTo>
                  <a:lnTo>
                    <a:pt x="541401" y="6887667"/>
                  </a:lnTo>
                  <a:lnTo>
                    <a:pt x="541401" y="6860179"/>
                  </a:lnTo>
                  <a:lnTo>
                    <a:pt x="541401" y="6887667"/>
                  </a:lnTo>
                  <a:cubicBezTo>
                    <a:pt x="242443" y="6887667"/>
                    <a:pt x="0" y="6365503"/>
                    <a:pt x="0" y="5721269"/>
                  </a:cubicBezTo>
                  <a:lnTo>
                    <a:pt x="0" y="1166454"/>
                  </a:lnTo>
                  <a:lnTo>
                    <a:pt x="12700" y="1166454"/>
                  </a:lnTo>
                  <a:lnTo>
                    <a:pt x="0" y="1166454"/>
                  </a:lnTo>
                  <a:moveTo>
                    <a:pt x="25400" y="1166454"/>
                  </a:moveTo>
                  <a:lnTo>
                    <a:pt x="25400" y="5721269"/>
                  </a:lnTo>
                  <a:lnTo>
                    <a:pt x="12700" y="5721269"/>
                  </a:lnTo>
                  <a:lnTo>
                    <a:pt x="25400" y="5721269"/>
                  </a:lnTo>
                  <a:cubicBezTo>
                    <a:pt x="25400" y="6334930"/>
                    <a:pt x="256286" y="6832636"/>
                    <a:pt x="541401" y="6832636"/>
                  </a:cubicBezTo>
                  <a:lnTo>
                    <a:pt x="21409913" y="6832636"/>
                  </a:lnTo>
                  <a:cubicBezTo>
                    <a:pt x="21695028" y="6832636"/>
                    <a:pt x="21925914" y="6334931"/>
                    <a:pt x="21925914" y="5721269"/>
                  </a:cubicBezTo>
                  <a:lnTo>
                    <a:pt x="21925914" y="1166454"/>
                  </a:lnTo>
                  <a:cubicBezTo>
                    <a:pt x="21925914" y="552792"/>
                    <a:pt x="21695028" y="55086"/>
                    <a:pt x="21409913" y="55086"/>
                  </a:cubicBezTo>
                  <a:lnTo>
                    <a:pt x="541401" y="55086"/>
                  </a:lnTo>
                  <a:lnTo>
                    <a:pt x="541401" y="27543"/>
                  </a:lnTo>
                  <a:lnTo>
                    <a:pt x="541401" y="55086"/>
                  </a:lnTo>
                  <a:cubicBezTo>
                    <a:pt x="256286" y="55086"/>
                    <a:pt x="25400" y="552792"/>
                    <a:pt x="25400" y="1166454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1951334" cy="6897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Nuestro proyecto incluye el </a:t>
              </a:r>
              <a:r>
                <a:rPr lang="en-US" b="true" sz="2799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calculo de la huella de carbono para las empresas en territorio chileno,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con el uso de herramientas de inteligencia artificial para el calculo de emisiones, facilitando procesos de reportes y auditorias. 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Solo se requiere el </a:t>
              </a:r>
              <a:r>
                <a:rPr lang="en-US" b="true" sz="2799" spc="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almacenamiento, extracción y conversión de consumos de toneladas de CO2 para el calculo de la huella de carbono empresarial</a:t>
              </a: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, en esta primera etapa del proyecto no esta incluido la automatización de informes con recomendaciones a la medida con el uso de IA.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2194702"/>
            <a:ext cx="18105118" cy="87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Competencias de carrera</a:t>
            </a:r>
          </a:p>
        </p:txBody>
      </p:sp>
      <p:sp>
        <p:nvSpPr>
          <p:cNvPr name="AutoShape 5" id="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2248" y="3051332"/>
            <a:ext cx="16463500" cy="5444943"/>
            <a:chOff x="0" y="0"/>
            <a:chExt cx="21951334" cy="72599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29032"/>
              <a:ext cx="21925914" cy="7201968"/>
            </a:xfrm>
            <a:custGeom>
              <a:avLst/>
              <a:gdLst/>
              <a:ahLst/>
              <a:cxnLst/>
              <a:rect r="r" b="b" t="t" l="l"/>
              <a:pathLst>
                <a:path h="7201968" w="21925914">
                  <a:moveTo>
                    <a:pt x="0" y="1200473"/>
                  </a:moveTo>
                  <a:cubicBezTo>
                    <a:pt x="0" y="537382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537382"/>
                    <a:pt x="21925914" y="1200473"/>
                  </a:cubicBezTo>
                  <a:lnTo>
                    <a:pt x="21925914" y="6001494"/>
                  </a:lnTo>
                  <a:cubicBezTo>
                    <a:pt x="21925914" y="6664295"/>
                    <a:pt x="21689186" y="7201968"/>
                    <a:pt x="21397213" y="7201968"/>
                  </a:cubicBezTo>
                  <a:lnTo>
                    <a:pt x="528701" y="7201968"/>
                  </a:lnTo>
                  <a:cubicBezTo>
                    <a:pt x="236728" y="7201968"/>
                    <a:pt x="0" y="6664585"/>
                    <a:pt x="0" y="60014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951314" cy="7259971"/>
            </a:xfrm>
            <a:custGeom>
              <a:avLst/>
              <a:gdLst/>
              <a:ahLst/>
              <a:cxnLst/>
              <a:rect r="r" b="b" t="t" l="l"/>
              <a:pathLst>
                <a:path h="7259971" w="21951314">
                  <a:moveTo>
                    <a:pt x="0" y="1229505"/>
                  </a:moveTo>
                  <a:cubicBezTo>
                    <a:pt x="0" y="550156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29032"/>
                  </a:lnTo>
                  <a:lnTo>
                    <a:pt x="21409913" y="0"/>
                  </a:lnTo>
                  <a:cubicBezTo>
                    <a:pt x="21708872" y="0"/>
                    <a:pt x="21951314" y="550156"/>
                    <a:pt x="21951314" y="1229505"/>
                  </a:cubicBezTo>
                  <a:lnTo>
                    <a:pt x="21938614" y="1229505"/>
                  </a:lnTo>
                  <a:lnTo>
                    <a:pt x="21951314" y="1229505"/>
                  </a:lnTo>
                  <a:lnTo>
                    <a:pt x="21951314" y="6030526"/>
                  </a:lnTo>
                  <a:lnTo>
                    <a:pt x="21938614" y="6030526"/>
                  </a:lnTo>
                  <a:lnTo>
                    <a:pt x="21951314" y="6030526"/>
                  </a:lnTo>
                  <a:cubicBezTo>
                    <a:pt x="21951314" y="6709585"/>
                    <a:pt x="21708872" y="7259971"/>
                    <a:pt x="21409913" y="7259971"/>
                  </a:cubicBezTo>
                  <a:lnTo>
                    <a:pt x="21409913" y="7231000"/>
                  </a:lnTo>
                  <a:lnTo>
                    <a:pt x="21409913" y="7259971"/>
                  </a:lnTo>
                  <a:lnTo>
                    <a:pt x="541401" y="7259971"/>
                  </a:lnTo>
                  <a:lnTo>
                    <a:pt x="541401" y="7231000"/>
                  </a:lnTo>
                  <a:lnTo>
                    <a:pt x="541401" y="7259971"/>
                  </a:lnTo>
                  <a:cubicBezTo>
                    <a:pt x="242443" y="7259971"/>
                    <a:pt x="0" y="6709585"/>
                    <a:pt x="0" y="6030526"/>
                  </a:cubicBezTo>
                  <a:lnTo>
                    <a:pt x="0" y="1229505"/>
                  </a:lnTo>
                  <a:lnTo>
                    <a:pt x="12700" y="1229505"/>
                  </a:lnTo>
                  <a:lnTo>
                    <a:pt x="0" y="1229505"/>
                  </a:lnTo>
                  <a:moveTo>
                    <a:pt x="25400" y="1229505"/>
                  </a:moveTo>
                  <a:lnTo>
                    <a:pt x="25400" y="6030526"/>
                  </a:lnTo>
                  <a:lnTo>
                    <a:pt x="12700" y="6030526"/>
                  </a:lnTo>
                  <a:lnTo>
                    <a:pt x="25400" y="6030526"/>
                  </a:lnTo>
                  <a:cubicBezTo>
                    <a:pt x="25400" y="6677359"/>
                    <a:pt x="256286" y="7201967"/>
                    <a:pt x="541401" y="7201967"/>
                  </a:cubicBezTo>
                  <a:lnTo>
                    <a:pt x="21409913" y="7201967"/>
                  </a:lnTo>
                  <a:cubicBezTo>
                    <a:pt x="21695028" y="7201967"/>
                    <a:pt x="21925914" y="6677360"/>
                    <a:pt x="21925914" y="6030527"/>
                  </a:cubicBezTo>
                  <a:lnTo>
                    <a:pt x="21925914" y="1229505"/>
                  </a:lnTo>
                  <a:cubicBezTo>
                    <a:pt x="21925914" y="582672"/>
                    <a:pt x="21695028" y="58064"/>
                    <a:pt x="21409913" y="58064"/>
                  </a:cubicBezTo>
                  <a:lnTo>
                    <a:pt x="541401" y="58064"/>
                  </a:lnTo>
                  <a:lnTo>
                    <a:pt x="541401" y="29032"/>
                  </a:lnTo>
                  <a:lnTo>
                    <a:pt x="541401" y="58064"/>
                  </a:lnTo>
                  <a:cubicBezTo>
                    <a:pt x="256286" y="58064"/>
                    <a:pt x="25400" y="582672"/>
                    <a:pt x="25400" y="1229505"/>
                  </a:cubicBezTo>
                  <a:close/>
                </a:path>
              </a:pathLst>
            </a:custGeom>
            <a:solidFill>
              <a:srgbClr val="5F713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1951334" cy="7269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C2: Gestionar proyectos informaticos, ofreciendo alternativas para la toma de decisiones de acuerdo a los requerimiebtos de la organización.</a:t>
              </a:r>
            </a:p>
            <a:p>
              <a:pPr algn="l">
                <a:lnSpc>
                  <a:spcPts val="3240"/>
                </a:lnSpc>
              </a:pP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C3: Contruir modelos de datos para soportar los requerimientos de la organización de acuerdo a un diseño definido y escalable en el tiempo</a:t>
              </a:r>
            </a:p>
            <a:p>
              <a:pPr algn="l">
                <a:lnSpc>
                  <a:spcPts val="3240"/>
                </a:lnSpc>
              </a:pP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C4: Desarrollar ua solución de software utilizando técnicas que permiten sistematizar el proceso de desarollo y manteniiento, asegurando el logro de los objetivos.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2594719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Metodología de trabajo para el desarrollo del proyecto</a:t>
            </a:r>
          </a:p>
        </p:txBody>
      </p:sp>
      <p:sp>
        <p:nvSpPr>
          <p:cNvPr name="AutoShape 5" id="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83673" y="3777609"/>
            <a:ext cx="16463500" cy="4584048"/>
            <a:chOff x="0" y="0"/>
            <a:chExt cx="21951334" cy="611206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1951334" cy="6112064"/>
              <a:chOff x="0" y="0"/>
              <a:chExt cx="21951334" cy="611206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2700" y="24442"/>
                <a:ext cx="21925914" cy="6063271"/>
              </a:xfrm>
              <a:custGeom>
                <a:avLst/>
                <a:gdLst/>
                <a:ahLst/>
                <a:cxnLst/>
                <a:rect r="r" b="b" t="t" l="l"/>
                <a:pathLst>
                  <a:path h="6063271" w="21925914">
                    <a:moveTo>
                      <a:pt x="0" y="1010667"/>
                    </a:moveTo>
                    <a:cubicBezTo>
                      <a:pt x="0" y="452417"/>
                      <a:pt x="236728" y="0"/>
                      <a:pt x="528701" y="0"/>
                    </a:cubicBezTo>
                    <a:lnTo>
                      <a:pt x="21397213" y="0"/>
                    </a:lnTo>
                    <a:cubicBezTo>
                      <a:pt x="21689186" y="0"/>
                      <a:pt x="21925914" y="452417"/>
                      <a:pt x="21925914" y="1010667"/>
                    </a:cubicBezTo>
                    <a:lnTo>
                      <a:pt x="21925914" y="5052604"/>
                    </a:lnTo>
                    <a:cubicBezTo>
                      <a:pt x="21925914" y="5610609"/>
                      <a:pt x="21689186" y="6063271"/>
                      <a:pt x="21397213" y="6063271"/>
                    </a:cubicBezTo>
                    <a:lnTo>
                      <a:pt x="528701" y="6063271"/>
                    </a:lnTo>
                    <a:cubicBezTo>
                      <a:pt x="236728" y="6063271"/>
                      <a:pt x="0" y="5610854"/>
                      <a:pt x="0" y="505260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1951314" cy="6112111"/>
              </a:xfrm>
              <a:custGeom>
                <a:avLst/>
                <a:gdLst/>
                <a:ahLst/>
                <a:cxnLst/>
                <a:rect r="r" b="b" t="t" l="l"/>
                <a:pathLst>
                  <a:path h="6112111" w="21951314">
                    <a:moveTo>
                      <a:pt x="0" y="1035109"/>
                    </a:moveTo>
                    <a:cubicBezTo>
                      <a:pt x="0" y="463172"/>
                      <a:pt x="242443" y="0"/>
                      <a:pt x="541401" y="0"/>
                    </a:cubicBezTo>
                    <a:lnTo>
                      <a:pt x="21409913" y="0"/>
                    </a:lnTo>
                    <a:lnTo>
                      <a:pt x="21409913" y="24442"/>
                    </a:lnTo>
                    <a:lnTo>
                      <a:pt x="21409913" y="0"/>
                    </a:lnTo>
                    <a:cubicBezTo>
                      <a:pt x="21708872" y="0"/>
                      <a:pt x="21951314" y="463172"/>
                      <a:pt x="21951314" y="1035109"/>
                    </a:cubicBezTo>
                    <a:lnTo>
                      <a:pt x="21938614" y="1035109"/>
                    </a:lnTo>
                    <a:lnTo>
                      <a:pt x="21951314" y="1035109"/>
                    </a:lnTo>
                    <a:lnTo>
                      <a:pt x="21951314" y="5077046"/>
                    </a:lnTo>
                    <a:lnTo>
                      <a:pt x="21938614" y="5077046"/>
                    </a:lnTo>
                    <a:lnTo>
                      <a:pt x="21951314" y="5077046"/>
                    </a:lnTo>
                    <a:cubicBezTo>
                      <a:pt x="21951314" y="5648739"/>
                      <a:pt x="21708872" y="6112111"/>
                      <a:pt x="21409913" y="6112111"/>
                    </a:cubicBezTo>
                    <a:lnTo>
                      <a:pt x="21409913" y="6087713"/>
                    </a:lnTo>
                    <a:lnTo>
                      <a:pt x="21409913" y="6112111"/>
                    </a:lnTo>
                    <a:lnTo>
                      <a:pt x="541401" y="6112111"/>
                    </a:lnTo>
                    <a:lnTo>
                      <a:pt x="541401" y="6087713"/>
                    </a:lnTo>
                    <a:lnTo>
                      <a:pt x="541401" y="6112111"/>
                    </a:lnTo>
                    <a:cubicBezTo>
                      <a:pt x="242443" y="6112111"/>
                      <a:pt x="0" y="5648739"/>
                      <a:pt x="0" y="5077046"/>
                    </a:cubicBezTo>
                    <a:lnTo>
                      <a:pt x="0" y="1035109"/>
                    </a:lnTo>
                    <a:lnTo>
                      <a:pt x="12700" y="1035109"/>
                    </a:lnTo>
                    <a:lnTo>
                      <a:pt x="0" y="1035109"/>
                    </a:lnTo>
                    <a:moveTo>
                      <a:pt x="25400" y="1035109"/>
                    </a:moveTo>
                    <a:lnTo>
                      <a:pt x="25400" y="5077046"/>
                    </a:lnTo>
                    <a:lnTo>
                      <a:pt x="12700" y="5077046"/>
                    </a:lnTo>
                    <a:lnTo>
                      <a:pt x="25400" y="5077046"/>
                    </a:lnTo>
                    <a:cubicBezTo>
                      <a:pt x="25400" y="5621608"/>
                      <a:pt x="256286" y="6063271"/>
                      <a:pt x="541401" y="6063271"/>
                    </a:cubicBezTo>
                    <a:lnTo>
                      <a:pt x="21409913" y="6063271"/>
                    </a:lnTo>
                    <a:cubicBezTo>
                      <a:pt x="21695028" y="6063271"/>
                      <a:pt x="21925914" y="5621608"/>
                      <a:pt x="21925914" y="5077046"/>
                    </a:cubicBezTo>
                    <a:lnTo>
                      <a:pt x="21925914" y="1035109"/>
                    </a:lnTo>
                    <a:cubicBezTo>
                      <a:pt x="21925914" y="490546"/>
                      <a:pt x="21695028" y="48884"/>
                      <a:pt x="21409913" y="48884"/>
                    </a:cubicBezTo>
                    <a:lnTo>
                      <a:pt x="541401" y="48884"/>
                    </a:lnTo>
                    <a:lnTo>
                      <a:pt x="541401" y="24442"/>
                    </a:lnTo>
                    <a:lnTo>
                      <a:pt x="541401" y="48884"/>
                    </a:lnTo>
                    <a:cubicBezTo>
                      <a:pt x="256286" y="48884"/>
                      <a:pt x="25400" y="490546"/>
                      <a:pt x="25400" y="1035109"/>
                    </a:cubicBezTo>
                    <a:close/>
                  </a:path>
                </a:pathLst>
              </a:custGeom>
              <a:solidFill>
                <a:srgbClr val="5F713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"/>
                <a:ext cx="21951334" cy="6121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3240"/>
                  </a:lnSpc>
                </a:pPr>
                <a:r>
                  <a:rPr lang="en-US" sz="2700" spc="25">
                    <a:solidFill>
                      <a:srgbClr val="000000"/>
                    </a:solidFill>
                    <a:latin typeface="TT Rounds Condensed"/>
                    <a:ea typeface="TT Rounds Condensed"/>
                    <a:cs typeface="TT Rounds Condensed"/>
                    <a:sym typeface="TT Rounds Condensed"/>
                  </a:rPr>
                  <a:t> </a:t>
                </a: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58007" y="316007"/>
              <a:ext cx="20235320" cy="547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La metodología ágil con framework </a:t>
              </a:r>
              <a:r>
                <a:rPr lang="en-US" b="true" sz="2700" spc="24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Scrum,</a:t>
              </a: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un marco ágil que facilita la entrega incremental de valor en un entorno de desarrollo colaborativo. Scrum es ideal dado que los requisitos pueden evolucionar, y permite un enfoque flexible y adaptativo.</a:t>
              </a:r>
            </a:p>
            <a:p>
              <a:pPr algn="ctr">
                <a:lnSpc>
                  <a:spcPts val="3240"/>
                </a:lnSpc>
              </a:pPr>
            </a:p>
            <a:p>
              <a:pPr algn="ctr">
                <a:lnSpc>
                  <a:spcPts val="3240"/>
                </a:lnSpc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desarrollo se lleva a cabo en </a:t>
              </a:r>
              <a:r>
                <a:rPr lang="en-US" b="true" sz="2700" spc="24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Sprints de 2 semanas</a:t>
              </a: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, donde se produce un incremento funcional del producto. Todo el equipo tiene visibilidad sobre el progreso y los obstáculos a través de </a:t>
              </a:r>
              <a:r>
                <a:rPr lang="en-US" b="true" sz="2700" spc="24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Jira.</a:t>
              </a:r>
            </a:p>
            <a:p>
              <a:pPr algn="ctr">
                <a:lnSpc>
                  <a:spcPts val="3240"/>
                </a:lnSpc>
              </a:pPr>
            </a:p>
            <a:p>
              <a:pPr algn="ctr">
                <a:lnSpc>
                  <a:spcPts val="3240"/>
                </a:lnSpc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Al final de cada Sprint, se revisa el trabajo completado y se adapta el plan para el siguiente Sprint, lo que permite ajustarse a cambios en los requisitos o circunstancias en base a comentarios del profesor.</a:t>
              </a:r>
            </a:p>
            <a:p>
              <a:pPr algn="ctr">
                <a:lnSpc>
                  <a:spcPts val="324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84164" y="3731829"/>
            <a:ext cx="16719674" cy="5141300"/>
          </a:xfrm>
          <a:custGeom>
            <a:avLst/>
            <a:gdLst/>
            <a:ahLst/>
            <a:cxnLst/>
            <a:rect r="r" b="b" t="t" l="l"/>
            <a:pathLst>
              <a:path h="5141300" w="16719674">
                <a:moveTo>
                  <a:pt x="0" y="0"/>
                </a:moveTo>
                <a:lnTo>
                  <a:pt x="16719674" y="0"/>
                </a:lnTo>
                <a:lnTo>
                  <a:pt x="16719674" y="5141300"/>
                </a:lnTo>
                <a:lnTo>
                  <a:pt x="0" y="5141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1" y="1779204"/>
            <a:ext cx="18105118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Cronograma para el desarrollo de CarbonIA</a:t>
            </a:r>
          </a:p>
          <a:p>
            <a:pPr algn="ctr">
              <a:lnSpc>
                <a:spcPts val="2879"/>
              </a:lnSpc>
            </a:pPr>
            <a:r>
              <a:rPr lang="en-US" sz="2400" spc="22">
                <a:solidFill>
                  <a:srgbClr val="5F713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Utilizar cronograma de inicio, indicando el cumplimiento al término del proyecto 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819043" y="2888719"/>
            <a:ext cx="12649912" cy="7175154"/>
          </a:xfrm>
          <a:custGeom>
            <a:avLst/>
            <a:gdLst/>
            <a:ahLst/>
            <a:cxnLst/>
            <a:rect r="r" b="b" t="t" l="l"/>
            <a:pathLst>
              <a:path h="7175154" w="12649912">
                <a:moveTo>
                  <a:pt x="0" y="0"/>
                </a:moveTo>
                <a:lnTo>
                  <a:pt x="12649912" y="0"/>
                </a:lnTo>
                <a:lnTo>
                  <a:pt x="12649912" y="7175154"/>
                </a:lnTo>
                <a:lnTo>
                  <a:pt x="0" y="7175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" y="2194702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Arquitectura del software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DAGP8jAo00g</dc:identifier>
  <dcterms:modified xsi:type="dcterms:W3CDTF">2011-08-01T06:04:30Z</dcterms:modified>
  <cp:revision>1</cp:revision>
  <dc:title>Formato Presentación final (Lopez x2 Calderon)</dc:title>
</cp:coreProperties>
</file>