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TT Rounds Condensed" panose="020B0604020202020204" charset="0"/>
      <p:regular r:id="rId15"/>
    </p:embeddedFont>
    <p:embeddedFont>
      <p:font typeface="TT Rounds Condense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44" b="-2444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7804554" y="0"/>
            <a:ext cx="10220737" cy="9568549"/>
            <a:chOff x="0" y="0"/>
            <a:chExt cx="2691881" cy="25201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91881" cy="2520112"/>
            </a:xfrm>
            <a:custGeom>
              <a:avLst/>
              <a:gdLst/>
              <a:ahLst/>
              <a:cxnLst/>
              <a:rect l="l" t="t" r="r" b="b"/>
              <a:pathLst>
                <a:path w="2691881" h="2520112">
                  <a:moveTo>
                    <a:pt x="0" y="0"/>
                  </a:moveTo>
                  <a:lnTo>
                    <a:pt x="2691881" y="0"/>
                  </a:lnTo>
                  <a:lnTo>
                    <a:pt x="2691881" y="2520112"/>
                  </a:lnTo>
                  <a:lnTo>
                    <a:pt x="0" y="2520112"/>
                  </a:lnTo>
                  <a:close/>
                </a:path>
              </a:pathLst>
            </a:custGeom>
            <a:solidFill>
              <a:srgbClr val="12372A">
                <a:alpha val="80000"/>
              </a:srgbClr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691881" cy="2577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33284" y="4097883"/>
            <a:ext cx="1056327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FFF2C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PROYECTO “CarbonIA”</a:t>
            </a:r>
          </a:p>
          <a:p>
            <a:pPr algn="ctr">
              <a:lnSpc>
                <a:spcPts val="4320"/>
              </a:lnSpc>
            </a:pPr>
            <a:r>
              <a:rPr lang="en-US" sz="3600" spc="33">
                <a:solidFill>
                  <a:srgbClr val="FFF2CC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PRESENTACIÓN FINAL CAPSTONE</a:t>
            </a:r>
          </a:p>
        </p:txBody>
      </p:sp>
      <p:sp>
        <p:nvSpPr>
          <p:cNvPr id="7" name="Freeform 7"/>
          <p:cNvSpPr/>
          <p:nvPr/>
        </p:nvSpPr>
        <p:spPr>
          <a:xfrm>
            <a:off x="11286895" y="1028700"/>
            <a:ext cx="5972405" cy="1166641"/>
          </a:xfrm>
          <a:custGeom>
            <a:avLst/>
            <a:gdLst/>
            <a:ahLst/>
            <a:cxnLst/>
            <a:rect l="l" t="t" r="r" b="b"/>
            <a:pathLst>
              <a:path w="5972405" h="1166641">
                <a:moveTo>
                  <a:pt x="0" y="0"/>
                </a:moveTo>
                <a:lnTo>
                  <a:pt x="5972405" y="0"/>
                </a:lnTo>
                <a:lnTo>
                  <a:pt x="5972405" y="1166641"/>
                </a:lnTo>
                <a:lnTo>
                  <a:pt x="0" y="1166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8" name="Group 8"/>
          <p:cNvGrpSpPr/>
          <p:nvPr/>
        </p:nvGrpSpPr>
        <p:grpSpPr>
          <a:xfrm>
            <a:off x="785941" y="1612020"/>
            <a:ext cx="7018613" cy="7314312"/>
            <a:chOff x="0" y="0"/>
            <a:chExt cx="1087367" cy="11331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7367" cy="1133178"/>
            </a:xfrm>
            <a:custGeom>
              <a:avLst/>
              <a:gdLst/>
              <a:ahLst/>
              <a:cxnLst/>
              <a:rect l="l" t="t" r="r" b="b"/>
              <a:pathLst>
                <a:path w="1087367" h="1133178">
                  <a:moveTo>
                    <a:pt x="0" y="0"/>
                  </a:moveTo>
                  <a:lnTo>
                    <a:pt x="1087367" y="0"/>
                  </a:lnTo>
                  <a:lnTo>
                    <a:pt x="1087367" y="1133178"/>
                  </a:lnTo>
                  <a:lnTo>
                    <a:pt x="0" y="1133178"/>
                  </a:lnTo>
                  <a:close/>
                </a:path>
              </a:pathLst>
            </a:custGeom>
            <a:blipFill>
              <a:blip r:embed="rId4"/>
              <a:stretch>
                <a:fillRect l="-36068" r="-40563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" y="1603653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Tecnologías utilizadas</a:t>
            </a:r>
          </a:p>
        </p:txBody>
      </p:sp>
      <p:sp>
        <p:nvSpPr>
          <p:cNvPr id="5" name="AutoShape 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586704" y="2556153"/>
            <a:ext cx="1711459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Herramientas utilizadas para el desarrollo del proyecto tales como: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7702" y="3861468"/>
            <a:ext cx="401890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b="1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Visual Studio Code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b="1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GitHub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b="1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GitHub Actions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96610" y="3861468"/>
            <a:ext cx="5983688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Almacén de Datos: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Cloud SQL</a:t>
            </a:r>
          </a:p>
          <a:p>
            <a:pPr algn="l">
              <a:lnSpc>
                <a:spcPts val="3359"/>
              </a:lnSpc>
            </a:pPr>
            <a:endParaRPr lang="en-US" sz="2799" spc="25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3359"/>
              </a:lnSpc>
            </a:pPr>
            <a:r>
              <a:rPr lang="en-US" sz="2799" b="1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Seguridad y Monitoreo: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Cloud IAM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Monitoring y Logging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6723" y="3861468"/>
            <a:ext cx="5809767" cy="420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Entorno (Cloud):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Google Cloud Platform (GCP)</a:t>
            </a:r>
          </a:p>
          <a:p>
            <a:pPr algn="l">
              <a:lnSpc>
                <a:spcPts val="3359"/>
              </a:lnSpc>
            </a:pPr>
            <a:endParaRPr lang="en-US" sz="2799" spc="25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3359"/>
              </a:lnSpc>
            </a:pPr>
            <a:r>
              <a:rPr lang="en-US" sz="2799" b="1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Fuente de Datos: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API Analytics IA</a:t>
            </a:r>
          </a:p>
          <a:p>
            <a:pPr algn="l">
              <a:lnSpc>
                <a:spcPts val="3359"/>
              </a:lnSpc>
            </a:pPr>
            <a:endParaRPr lang="en-US" sz="2799" spc="25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3359"/>
              </a:lnSpc>
            </a:pPr>
            <a:r>
              <a:rPr lang="en-US" sz="2799" b="1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Ingesta de Datos: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Cloud Storage (Import Data)</a:t>
            </a:r>
          </a:p>
          <a:p>
            <a:pPr algn="l">
              <a:lnSpc>
                <a:spcPts val="3359"/>
              </a:lnSpc>
            </a:pPr>
            <a:endParaRPr lang="en-US" sz="2799" spc="25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l">
              <a:lnSpc>
                <a:spcPts val="3359"/>
              </a:lnSpc>
            </a:pPr>
            <a:endParaRPr lang="en-US" sz="2799" spc="25">
              <a:solidFill>
                <a:srgbClr val="000000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4486350" y="2920559"/>
            <a:ext cx="9315300" cy="6919258"/>
          </a:xfrm>
          <a:custGeom>
            <a:avLst/>
            <a:gdLst/>
            <a:ahLst/>
            <a:cxnLst/>
            <a:rect l="l" t="t" r="r" b="b"/>
            <a:pathLst>
              <a:path w="9315300" h="6919258">
                <a:moveTo>
                  <a:pt x="0" y="0"/>
                </a:moveTo>
                <a:lnTo>
                  <a:pt x="9315300" y="0"/>
                </a:lnTo>
                <a:lnTo>
                  <a:pt x="9315300" y="6919258"/>
                </a:lnTo>
                <a:lnTo>
                  <a:pt x="0" y="6919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03" b="-503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" y="1916430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Modelo de datos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270145" y="3302180"/>
            <a:ext cx="10854430" cy="6225970"/>
            <a:chOff x="0" y="0"/>
            <a:chExt cx="7981950" cy="4578350"/>
          </a:xfrm>
        </p:grpSpPr>
        <p:sp>
          <p:nvSpPr>
            <p:cNvPr id="4" name="Freeform 4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Freeform 6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Freeform 7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222" r="-28863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9" name="Freeform 9"/>
          <p:cNvSpPr/>
          <p:nvPr/>
        </p:nvSpPr>
        <p:spPr>
          <a:xfrm>
            <a:off x="576662" y="2598354"/>
            <a:ext cx="5392394" cy="3042209"/>
          </a:xfrm>
          <a:custGeom>
            <a:avLst/>
            <a:gdLst/>
            <a:ahLst/>
            <a:cxnLst/>
            <a:rect l="l" t="t" r="r" b="b"/>
            <a:pathLst>
              <a:path w="5392394" h="3042209">
                <a:moveTo>
                  <a:pt x="0" y="0"/>
                </a:moveTo>
                <a:lnTo>
                  <a:pt x="5392393" y="0"/>
                </a:lnTo>
                <a:lnTo>
                  <a:pt x="5392393" y="3042209"/>
                </a:lnTo>
                <a:lnTo>
                  <a:pt x="0" y="3042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 cap="sq">
            <a:solidFill>
              <a:srgbClr val="D9D9D9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12130229" y="5887698"/>
            <a:ext cx="5392394" cy="3968965"/>
          </a:xfrm>
          <a:custGeom>
            <a:avLst/>
            <a:gdLst/>
            <a:ahLst/>
            <a:cxnLst/>
            <a:rect l="l" t="t" r="r" b="b"/>
            <a:pathLst>
              <a:path w="5392394" h="3968965">
                <a:moveTo>
                  <a:pt x="0" y="0"/>
                </a:moveTo>
                <a:lnTo>
                  <a:pt x="5392394" y="0"/>
                </a:lnTo>
                <a:lnTo>
                  <a:pt x="5392394" y="3968965"/>
                </a:lnTo>
                <a:lnTo>
                  <a:pt x="0" y="3968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" r="-101"/>
            </a:stretch>
          </a:blipFill>
          <a:ln w="9525" cap="sq">
            <a:solidFill>
              <a:srgbClr val="D9D9D9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 rot="1505759">
            <a:off x="2343867" y="6256942"/>
            <a:ext cx="1857982" cy="524880"/>
          </a:xfrm>
          <a:custGeom>
            <a:avLst/>
            <a:gdLst/>
            <a:ahLst/>
            <a:cxnLst/>
            <a:rect l="l" t="t" r="r" b="b"/>
            <a:pathLst>
              <a:path w="1857982" h="524880">
                <a:moveTo>
                  <a:pt x="0" y="0"/>
                </a:moveTo>
                <a:lnTo>
                  <a:pt x="1857983" y="0"/>
                </a:lnTo>
                <a:lnTo>
                  <a:pt x="1857983" y="524880"/>
                </a:lnTo>
                <a:lnTo>
                  <a:pt x="0" y="524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7876473" y="5153025"/>
            <a:ext cx="206992" cy="206992"/>
          </a:xfrm>
          <a:custGeom>
            <a:avLst/>
            <a:gdLst/>
            <a:ahLst/>
            <a:cxnLst/>
            <a:rect l="l" t="t" r="r" b="b"/>
            <a:pathLst>
              <a:path w="206992" h="206992">
                <a:moveTo>
                  <a:pt x="0" y="0"/>
                </a:moveTo>
                <a:lnTo>
                  <a:pt x="206993" y="0"/>
                </a:lnTo>
                <a:lnTo>
                  <a:pt x="206993" y="206992"/>
                </a:lnTo>
                <a:lnTo>
                  <a:pt x="0" y="206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TextBox 13"/>
          <p:cNvSpPr txBox="1"/>
          <p:nvPr/>
        </p:nvSpPr>
        <p:spPr>
          <a:xfrm>
            <a:off x="91441" y="1634279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Figma</a:t>
            </a:r>
            <a:r>
              <a:rPr lang="en-US" sz="5400" spc="50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91442" y="4097883"/>
            <a:ext cx="18105118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GRACIAS</a:t>
            </a:r>
            <a:endParaRPr lang="en-US" sz="3600" spc="33" dirty="0">
              <a:solidFill>
                <a:srgbClr val="767171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6181539" y="2566228"/>
            <a:ext cx="11450241" cy="2039322"/>
            <a:chOff x="0" y="0"/>
            <a:chExt cx="15266988" cy="27190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266924" cy="2719070"/>
            </a:xfrm>
            <a:custGeom>
              <a:avLst/>
              <a:gdLst/>
              <a:ahLst/>
              <a:cxnLst/>
              <a:rect l="l" t="t" r="r" b="b"/>
              <a:pathLst>
                <a:path w="15266924" h="2719070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70756" y="2740842"/>
            <a:ext cx="8965785" cy="1663827"/>
            <a:chOff x="0" y="0"/>
            <a:chExt cx="11954380" cy="22184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954380" cy="2218436"/>
            </a:xfrm>
            <a:custGeom>
              <a:avLst/>
              <a:gdLst/>
              <a:ahLst/>
              <a:cxnLst/>
              <a:rect l="l" t="t" r="r" b="b"/>
              <a:pathLst>
                <a:path w="11954380" h="2218436">
                  <a:moveTo>
                    <a:pt x="0" y="0"/>
                  </a:moveTo>
                  <a:lnTo>
                    <a:pt x="11954380" y="0"/>
                  </a:lnTo>
                  <a:lnTo>
                    <a:pt x="11954380" y="2218436"/>
                  </a:lnTo>
                  <a:lnTo>
                    <a:pt x="0" y="221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11570" b="-11570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2080" y="170180"/>
              <a:ext cx="11690220" cy="1916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Jorge López</a:t>
              </a:r>
            </a:p>
            <a:p>
              <a:pPr marL="398149" lvl="2" indent="-132716" algn="l">
                <a:lnSpc>
                  <a:spcPts val="2376"/>
                </a:lnSpc>
                <a:buFont typeface="Arial"/>
                <a:buChar char="⚬"/>
              </a:pPr>
              <a:r>
                <a:rPr lang="en-US" sz="2200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Product Owner/Desarrollador</a:t>
              </a:r>
            </a:p>
            <a:p>
              <a:pPr marL="398149" lvl="2" indent="-132716" algn="l">
                <a:lnSpc>
                  <a:spcPts val="2376"/>
                </a:lnSpc>
                <a:buFont typeface="Arial"/>
                <a:buChar char="⚬"/>
              </a:pPr>
              <a:r>
                <a:rPr lang="en-US" sz="2200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Definir requisitos del proyecto y priorizarlos en el Product Backlog. Priorización de tareas que aporten mayor valor al proyecto.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81539" y="4809482"/>
            <a:ext cx="11450241" cy="2039322"/>
            <a:chOff x="0" y="0"/>
            <a:chExt cx="15266988" cy="27190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66924" cy="2719070"/>
            </a:xfrm>
            <a:custGeom>
              <a:avLst/>
              <a:gdLst/>
              <a:ahLst/>
              <a:cxnLst/>
              <a:rect l="l" t="t" r="r" b="b"/>
              <a:pathLst>
                <a:path w="15266924" h="2719070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70756" y="4981044"/>
            <a:ext cx="8965785" cy="1663827"/>
            <a:chOff x="0" y="0"/>
            <a:chExt cx="11954380" cy="2218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954380" cy="2218436"/>
            </a:xfrm>
            <a:custGeom>
              <a:avLst/>
              <a:gdLst/>
              <a:ahLst/>
              <a:cxnLst/>
              <a:rect l="l" t="t" r="r" b="b"/>
              <a:pathLst>
                <a:path w="11954380" h="2218436">
                  <a:moveTo>
                    <a:pt x="0" y="0"/>
                  </a:moveTo>
                  <a:lnTo>
                    <a:pt x="11954380" y="0"/>
                  </a:lnTo>
                  <a:lnTo>
                    <a:pt x="11954380" y="2218436"/>
                  </a:lnTo>
                  <a:lnTo>
                    <a:pt x="0" y="221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11570" b="-11570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2080" y="170180"/>
              <a:ext cx="11690220" cy="1916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Nibaldo Calderón</a:t>
              </a:r>
            </a:p>
            <a:p>
              <a:pPr marL="398145" lvl="2" indent="-132715" algn="l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Desarrollador / QA </a:t>
              </a:r>
            </a:p>
            <a:p>
              <a:pPr marL="398145" lvl="2" indent="-132715" algn="l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Responsables de convertir los requisitos del Product Backlog en incrementos funcionales al final de cada Sprint.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81539" y="7052736"/>
            <a:ext cx="11450241" cy="2039322"/>
            <a:chOff x="0" y="0"/>
            <a:chExt cx="15266988" cy="271909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66924" cy="2719070"/>
            </a:xfrm>
            <a:custGeom>
              <a:avLst/>
              <a:gdLst/>
              <a:ahLst/>
              <a:cxnLst/>
              <a:rect l="l" t="t" r="r" b="b"/>
              <a:pathLst>
                <a:path w="15266924" h="2719070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670756" y="7220278"/>
            <a:ext cx="8965785" cy="1663827"/>
            <a:chOff x="0" y="0"/>
            <a:chExt cx="11954380" cy="22184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954380" cy="2218436"/>
            </a:xfrm>
            <a:custGeom>
              <a:avLst/>
              <a:gdLst/>
              <a:ahLst/>
              <a:cxnLst/>
              <a:rect l="l" t="t" r="r" b="b"/>
              <a:pathLst>
                <a:path w="11954380" h="2218436">
                  <a:moveTo>
                    <a:pt x="0" y="0"/>
                  </a:moveTo>
                  <a:lnTo>
                    <a:pt x="11954380" y="0"/>
                  </a:lnTo>
                  <a:lnTo>
                    <a:pt x="11954380" y="2218436"/>
                  </a:lnTo>
                  <a:lnTo>
                    <a:pt x="0" y="221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11570" b="-11570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32080" y="170180"/>
              <a:ext cx="11690220" cy="1916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spc="36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Victoria López</a:t>
              </a:r>
            </a:p>
            <a:p>
              <a:pPr marL="398145" lvl="2" indent="-132715" algn="l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Scrum Master /Diseñadora</a:t>
              </a:r>
            </a:p>
            <a:p>
              <a:pPr marL="398145" lvl="2" indent="-132715" algn="l">
                <a:lnSpc>
                  <a:spcPts val="2375"/>
                </a:lnSpc>
                <a:buFont typeface="Arial"/>
                <a:buChar char="⚬"/>
              </a:pPr>
              <a:r>
                <a:rPr lang="en-US" sz="2199" spc="20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Asegurá de que el equipo siga las prácticas acordadas y eliminando impedimentos que puedan afectar el progreso.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9" name="TextBox 19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8930" y="4633644"/>
            <a:ext cx="5230562" cy="170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INTEGRANTES DEL PROYECTO</a:t>
            </a:r>
          </a:p>
        </p:txBody>
      </p:sp>
      <p:sp>
        <p:nvSpPr>
          <p:cNvPr id="21" name="Freeform 21"/>
          <p:cNvSpPr/>
          <p:nvPr/>
        </p:nvSpPr>
        <p:spPr>
          <a:xfrm>
            <a:off x="6592389" y="7124997"/>
            <a:ext cx="1866687" cy="1894800"/>
          </a:xfrm>
          <a:custGeom>
            <a:avLst/>
            <a:gdLst/>
            <a:ahLst/>
            <a:cxnLst/>
            <a:rect l="l" t="t" r="r" b="b"/>
            <a:pathLst>
              <a:path w="1866687" h="1894800">
                <a:moveTo>
                  <a:pt x="0" y="0"/>
                </a:moveTo>
                <a:lnTo>
                  <a:pt x="1866687" y="0"/>
                </a:lnTo>
                <a:lnTo>
                  <a:pt x="1866687" y="1894800"/>
                </a:lnTo>
                <a:lnTo>
                  <a:pt x="0" y="189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Freeform 22"/>
          <p:cNvSpPr/>
          <p:nvPr/>
        </p:nvSpPr>
        <p:spPr>
          <a:xfrm>
            <a:off x="6545231" y="2612252"/>
            <a:ext cx="1970526" cy="1947275"/>
          </a:xfrm>
          <a:custGeom>
            <a:avLst/>
            <a:gdLst/>
            <a:ahLst/>
            <a:cxnLst/>
            <a:rect l="l" t="t" r="r" b="b"/>
            <a:pathLst>
              <a:path w="1970526" h="1947275">
                <a:moveTo>
                  <a:pt x="0" y="0"/>
                </a:moveTo>
                <a:lnTo>
                  <a:pt x="1970525" y="0"/>
                </a:lnTo>
                <a:lnTo>
                  <a:pt x="1970525" y="1947275"/>
                </a:lnTo>
                <a:lnTo>
                  <a:pt x="0" y="1947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Freeform 23"/>
          <p:cNvSpPr/>
          <p:nvPr/>
        </p:nvSpPr>
        <p:spPr>
          <a:xfrm>
            <a:off x="6545231" y="4911449"/>
            <a:ext cx="1874322" cy="1835389"/>
          </a:xfrm>
          <a:custGeom>
            <a:avLst/>
            <a:gdLst/>
            <a:ahLst/>
            <a:cxnLst/>
            <a:rect l="l" t="t" r="r" b="b"/>
            <a:pathLst>
              <a:path w="1874322" h="1835389">
                <a:moveTo>
                  <a:pt x="0" y="0"/>
                </a:moveTo>
                <a:lnTo>
                  <a:pt x="1874322" y="0"/>
                </a:lnTo>
                <a:lnTo>
                  <a:pt x="1874322" y="1835389"/>
                </a:lnTo>
                <a:lnTo>
                  <a:pt x="0" y="18353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295722" y="3245128"/>
            <a:ext cx="7541877" cy="6157952"/>
            <a:chOff x="0" y="0"/>
            <a:chExt cx="10055836" cy="8210602"/>
          </a:xfrm>
        </p:grpSpPr>
        <p:sp>
          <p:nvSpPr>
            <p:cNvPr id="5" name="Freeform 5"/>
            <p:cNvSpPr/>
            <p:nvPr/>
          </p:nvSpPr>
          <p:spPr>
            <a:xfrm>
              <a:off x="14641" y="12700"/>
              <a:ext cx="10026621" cy="8185277"/>
            </a:xfrm>
            <a:custGeom>
              <a:avLst/>
              <a:gdLst/>
              <a:ahLst/>
              <a:cxnLst/>
              <a:rect l="l" t="t" r="r" b="b"/>
              <a:pathLst>
                <a:path w="10026621" h="8185277">
                  <a:moveTo>
                    <a:pt x="0" y="892302"/>
                  </a:moveTo>
                  <a:cubicBezTo>
                    <a:pt x="0" y="399542"/>
                    <a:pt x="460600" y="0"/>
                    <a:pt x="1028810" y="0"/>
                  </a:cubicBezTo>
                  <a:lnTo>
                    <a:pt x="8997810" y="0"/>
                  </a:lnTo>
                  <a:cubicBezTo>
                    <a:pt x="9566021" y="0"/>
                    <a:pt x="10026621" y="399542"/>
                    <a:pt x="10026621" y="892302"/>
                  </a:cubicBezTo>
                  <a:lnTo>
                    <a:pt x="10026621" y="7292975"/>
                  </a:lnTo>
                  <a:cubicBezTo>
                    <a:pt x="10026621" y="7785735"/>
                    <a:pt x="9566021" y="8185277"/>
                    <a:pt x="8997810" y="8185277"/>
                  </a:cubicBezTo>
                  <a:lnTo>
                    <a:pt x="1028810" y="8185277"/>
                  </a:lnTo>
                  <a:cubicBezTo>
                    <a:pt x="460600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0055894" cy="8210677"/>
            </a:xfrm>
            <a:custGeom>
              <a:avLst/>
              <a:gdLst/>
              <a:ahLst/>
              <a:cxnLst/>
              <a:rect l="l" t="t" r="r" b="b"/>
              <a:pathLst>
                <a:path w="10055894" h="8210677">
                  <a:moveTo>
                    <a:pt x="0" y="905002"/>
                  </a:moveTo>
                  <a:cubicBezTo>
                    <a:pt x="0" y="405130"/>
                    <a:pt x="467189" y="0"/>
                    <a:pt x="1043451" y="0"/>
                  </a:cubicBezTo>
                  <a:lnTo>
                    <a:pt x="9012451" y="0"/>
                  </a:lnTo>
                  <a:lnTo>
                    <a:pt x="9012451" y="12700"/>
                  </a:lnTo>
                  <a:lnTo>
                    <a:pt x="9012451" y="0"/>
                  </a:lnTo>
                  <a:cubicBezTo>
                    <a:pt x="9588715" y="0"/>
                    <a:pt x="10055894" y="405130"/>
                    <a:pt x="10055894" y="905002"/>
                  </a:cubicBezTo>
                  <a:lnTo>
                    <a:pt x="10041262" y="905002"/>
                  </a:lnTo>
                  <a:lnTo>
                    <a:pt x="10055894" y="905002"/>
                  </a:lnTo>
                  <a:lnTo>
                    <a:pt x="10055894" y="7305675"/>
                  </a:lnTo>
                  <a:lnTo>
                    <a:pt x="10041262" y="7305675"/>
                  </a:lnTo>
                  <a:lnTo>
                    <a:pt x="10055894" y="7305675"/>
                  </a:lnTo>
                  <a:cubicBezTo>
                    <a:pt x="10055894" y="7805420"/>
                    <a:pt x="9588715" y="8210677"/>
                    <a:pt x="9012451" y="8210677"/>
                  </a:cubicBezTo>
                  <a:lnTo>
                    <a:pt x="9012451" y="8197977"/>
                  </a:lnTo>
                  <a:lnTo>
                    <a:pt x="9012451" y="8210677"/>
                  </a:lnTo>
                  <a:lnTo>
                    <a:pt x="1043451" y="8210677"/>
                  </a:lnTo>
                  <a:lnTo>
                    <a:pt x="1043451" y="8197977"/>
                  </a:lnTo>
                  <a:lnTo>
                    <a:pt x="1043451" y="8210677"/>
                  </a:lnTo>
                  <a:cubicBezTo>
                    <a:pt x="467189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4641" y="905002"/>
                  </a:lnTo>
                  <a:lnTo>
                    <a:pt x="0" y="905002"/>
                  </a:lnTo>
                  <a:moveTo>
                    <a:pt x="29282" y="905002"/>
                  </a:moveTo>
                  <a:lnTo>
                    <a:pt x="29282" y="7305675"/>
                  </a:lnTo>
                  <a:lnTo>
                    <a:pt x="14641" y="7305675"/>
                  </a:lnTo>
                  <a:lnTo>
                    <a:pt x="29282" y="7305675"/>
                  </a:lnTo>
                  <a:cubicBezTo>
                    <a:pt x="29282" y="7791450"/>
                    <a:pt x="483294" y="8185150"/>
                    <a:pt x="1043451" y="8185150"/>
                  </a:cubicBezTo>
                  <a:lnTo>
                    <a:pt x="9012451" y="8185150"/>
                  </a:lnTo>
                  <a:cubicBezTo>
                    <a:pt x="9572609" y="8185150"/>
                    <a:pt x="10026621" y="7791323"/>
                    <a:pt x="10026621" y="7305548"/>
                  </a:cubicBezTo>
                  <a:lnTo>
                    <a:pt x="10026621" y="905002"/>
                  </a:lnTo>
                  <a:cubicBezTo>
                    <a:pt x="10026622" y="419227"/>
                    <a:pt x="9572463" y="25400"/>
                    <a:pt x="9012451" y="25400"/>
                  </a:cubicBezTo>
                  <a:lnTo>
                    <a:pt x="1043451" y="25400"/>
                  </a:lnTo>
                  <a:lnTo>
                    <a:pt x="1043451" y="12700"/>
                  </a:lnTo>
                  <a:lnTo>
                    <a:pt x="1043451" y="25400"/>
                  </a:lnTo>
                  <a:cubicBezTo>
                    <a:pt x="483294" y="25400"/>
                    <a:pt x="29282" y="419227"/>
                    <a:pt x="29282" y="905002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0055836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b="1" u="sng" spc="39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Problema o dolor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8869" y="3256463"/>
            <a:ext cx="7380431" cy="6157952"/>
            <a:chOff x="0" y="0"/>
            <a:chExt cx="9840574" cy="8210602"/>
          </a:xfrm>
        </p:grpSpPr>
        <p:sp>
          <p:nvSpPr>
            <p:cNvPr id="9" name="Freeform 9"/>
            <p:cNvSpPr/>
            <p:nvPr/>
          </p:nvSpPr>
          <p:spPr>
            <a:xfrm>
              <a:off x="14327" y="12700"/>
              <a:ext cx="9811984" cy="8185277"/>
            </a:xfrm>
            <a:custGeom>
              <a:avLst/>
              <a:gdLst/>
              <a:ahLst/>
              <a:cxnLst/>
              <a:rect l="l" t="t" r="r" b="b"/>
              <a:pathLst>
                <a:path w="9811984" h="8185277">
                  <a:moveTo>
                    <a:pt x="0" y="892302"/>
                  </a:moveTo>
                  <a:cubicBezTo>
                    <a:pt x="0" y="399542"/>
                    <a:pt x="450741" y="0"/>
                    <a:pt x="1006788" y="0"/>
                  </a:cubicBezTo>
                  <a:lnTo>
                    <a:pt x="8805198" y="0"/>
                  </a:lnTo>
                  <a:cubicBezTo>
                    <a:pt x="9361245" y="0"/>
                    <a:pt x="9811985" y="399542"/>
                    <a:pt x="9811985" y="892302"/>
                  </a:cubicBezTo>
                  <a:lnTo>
                    <a:pt x="9811985" y="7292975"/>
                  </a:lnTo>
                  <a:cubicBezTo>
                    <a:pt x="9811985" y="7785735"/>
                    <a:pt x="9361245" y="8185277"/>
                    <a:pt x="8805198" y="8185277"/>
                  </a:cubicBezTo>
                  <a:lnTo>
                    <a:pt x="1006788" y="8185277"/>
                  </a:lnTo>
                  <a:cubicBezTo>
                    <a:pt x="450741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9840632" cy="8210677"/>
            </a:xfrm>
            <a:custGeom>
              <a:avLst/>
              <a:gdLst/>
              <a:ahLst/>
              <a:cxnLst/>
              <a:rect l="l" t="t" r="r" b="b"/>
              <a:pathLst>
                <a:path w="9840632" h="8210677">
                  <a:moveTo>
                    <a:pt x="0" y="905002"/>
                  </a:moveTo>
                  <a:cubicBezTo>
                    <a:pt x="0" y="405130"/>
                    <a:pt x="457188" y="0"/>
                    <a:pt x="1021115" y="0"/>
                  </a:cubicBezTo>
                  <a:lnTo>
                    <a:pt x="8819525" y="0"/>
                  </a:lnTo>
                  <a:lnTo>
                    <a:pt x="8819525" y="12700"/>
                  </a:lnTo>
                  <a:lnTo>
                    <a:pt x="8819525" y="0"/>
                  </a:lnTo>
                  <a:cubicBezTo>
                    <a:pt x="9383452" y="0"/>
                    <a:pt x="9840632" y="405130"/>
                    <a:pt x="9840632" y="905002"/>
                  </a:cubicBezTo>
                  <a:lnTo>
                    <a:pt x="9826312" y="905002"/>
                  </a:lnTo>
                  <a:lnTo>
                    <a:pt x="9840632" y="905002"/>
                  </a:lnTo>
                  <a:lnTo>
                    <a:pt x="9840632" y="7305675"/>
                  </a:lnTo>
                  <a:lnTo>
                    <a:pt x="9826312" y="7305675"/>
                  </a:lnTo>
                  <a:lnTo>
                    <a:pt x="9840632" y="7305675"/>
                  </a:lnTo>
                  <a:cubicBezTo>
                    <a:pt x="9840632" y="7805420"/>
                    <a:pt x="9383452" y="8210677"/>
                    <a:pt x="8819525" y="8210677"/>
                  </a:cubicBezTo>
                  <a:lnTo>
                    <a:pt x="8819525" y="8197977"/>
                  </a:lnTo>
                  <a:lnTo>
                    <a:pt x="8819525" y="8210677"/>
                  </a:lnTo>
                  <a:lnTo>
                    <a:pt x="1021115" y="8210677"/>
                  </a:lnTo>
                  <a:lnTo>
                    <a:pt x="1021115" y="8197977"/>
                  </a:lnTo>
                  <a:lnTo>
                    <a:pt x="1021115" y="8210677"/>
                  </a:lnTo>
                  <a:cubicBezTo>
                    <a:pt x="457188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4327" y="905002"/>
                  </a:lnTo>
                  <a:lnTo>
                    <a:pt x="0" y="905002"/>
                  </a:lnTo>
                  <a:moveTo>
                    <a:pt x="28655" y="905002"/>
                  </a:moveTo>
                  <a:lnTo>
                    <a:pt x="28655" y="7305675"/>
                  </a:lnTo>
                  <a:lnTo>
                    <a:pt x="14327" y="7305675"/>
                  </a:lnTo>
                  <a:lnTo>
                    <a:pt x="28655" y="7305675"/>
                  </a:lnTo>
                  <a:cubicBezTo>
                    <a:pt x="28655" y="7791450"/>
                    <a:pt x="472948" y="8185150"/>
                    <a:pt x="1021115" y="8185150"/>
                  </a:cubicBezTo>
                  <a:lnTo>
                    <a:pt x="8819525" y="8185150"/>
                  </a:lnTo>
                  <a:cubicBezTo>
                    <a:pt x="9367691" y="8185150"/>
                    <a:pt x="9811984" y="7791323"/>
                    <a:pt x="9811984" y="7305548"/>
                  </a:cubicBezTo>
                  <a:lnTo>
                    <a:pt x="9811984" y="905002"/>
                  </a:lnTo>
                  <a:cubicBezTo>
                    <a:pt x="9811985" y="419227"/>
                    <a:pt x="9367548" y="25400"/>
                    <a:pt x="8819525" y="25400"/>
                  </a:cubicBezTo>
                  <a:lnTo>
                    <a:pt x="1021115" y="25400"/>
                  </a:lnTo>
                  <a:lnTo>
                    <a:pt x="1021115" y="12700"/>
                  </a:lnTo>
                  <a:lnTo>
                    <a:pt x="1021115" y="25400"/>
                  </a:lnTo>
                  <a:cubicBezTo>
                    <a:pt x="472948" y="25400"/>
                    <a:pt x="28655" y="419227"/>
                    <a:pt x="28655" y="905002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9840574" cy="8220127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5040"/>
                </a:lnSpc>
              </a:pPr>
              <a:r>
                <a:rPr lang="en-US" sz="4200" b="1" u="sng" spc="37">
                  <a:solidFill>
                    <a:srgbClr val="5F7138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Propuesta de solución</a:t>
              </a:r>
            </a:p>
            <a:p>
              <a:pPr algn="just">
                <a:lnSpc>
                  <a:spcPts val="1559"/>
                </a:lnSpc>
              </a:pPr>
              <a:endParaRPr lang="en-US" sz="4200" b="1" u="sng" spc="37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" y="1741994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5F7138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DESCRIPCIÓN DEL PROYECTO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0476" y="4318567"/>
            <a:ext cx="7232369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Hoy las empresas enfrentan varios problemas al calcular su huella de carbono, entre los cuales se destacan: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3533" y="8361424"/>
            <a:ext cx="6606255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Estas dificultades limitan a muchas empresas en la medición y gestión efectiva de su impacto ambiental.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8595" y="5300089"/>
            <a:ext cx="5640930" cy="273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Falta de Precisión en los Datos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Desconocimiento de Metodologías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Dificultades en la Recolección de Datos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Falta de Automatización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Falta de Recomendaciones Claras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Costos de Implementación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24317" y="4482871"/>
            <a:ext cx="6737135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CarbonIA ayuda a las empresas a calcular y gestionar su huella de carbono. La propuesta incluye: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03021" y="7794359"/>
            <a:ext cx="6884528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Facilitamos el cumplimiento normativo, mejora la precisión en el cálculo, y ayuda a las empresas entender su impacto ambiental proponiendo recucirlo de forma efectiva y sostenible.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97062" y="5266424"/>
            <a:ext cx="5096446" cy="228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Automatización del Cálculo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Verificación y Auditoría Inteligente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Recomendaciones Personalizadas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Generación de Informes</a:t>
            </a:r>
          </a:p>
          <a:p>
            <a:pPr marL="518160" lvl="1" indent="-259080" algn="l">
              <a:lnSpc>
                <a:spcPts val="3600"/>
              </a:lnSpc>
              <a:buAutoNum type="arabicPeriod"/>
            </a:pPr>
            <a:r>
              <a:rPr lang="en-US" sz="2400" b="1" spc="2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Solución Accesible y Escalable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" y="1832463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Objetivo General</a:t>
            </a:r>
          </a:p>
        </p:txBody>
      </p:sp>
      <p:sp>
        <p:nvSpPr>
          <p:cNvPr id="5" name="AutoShape 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91441" y="5819775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Objetivos Específicos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34026" y="2761618"/>
            <a:ext cx="14619944" cy="2381881"/>
            <a:chOff x="0" y="0"/>
            <a:chExt cx="19493259" cy="3175842"/>
          </a:xfrm>
        </p:grpSpPr>
        <p:sp>
          <p:nvSpPr>
            <p:cNvPr id="8" name="Freeform 8"/>
            <p:cNvSpPr/>
            <p:nvPr/>
          </p:nvSpPr>
          <p:spPr>
            <a:xfrm>
              <a:off x="11278" y="12700"/>
              <a:ext cx="19470686" cy="3150489"/>
            </a:xfrm>
            <a:custGeom>
              <a:avLst/>
              <a:gdLst/>
              <a:ahLst/>
              <a:cxnLst/>
              <a:rect l="l" t="t" r="r" b="b"/>
              <a:pathLst>
                <a:path w="19470686" h="3150489">
                  <a:moveTo>
                    <a:pt x="0" y="525145"/>
                  </a:moveTo>
                  <a:cubicBezTo>
                    <a:pt x="0" y="235077"/>
                    <a:pt x="210219" y="0"/>
                    <a:pt x="469498" y="0"/>
                  </a:cubicBezTo>
                  <a:lnTo>
                    <a:pt x="19001188" y="0"/>
                  </a:lnTo>
                  <a:cubicBezTo>
                    <a:pt x="19260467" y="0"/>
                    <a:pt x="19470686" y="235077"/>
                    <a:pt x="19470686" y="525145"/>
                  </a:cubicBezTo>
                  <a:lnTo>
                    <a:pt x="19470686" y="2625344"/>
                  </a:lnTo>
                  <a:cubicBezTo>
                    <a:pt x="19470686" y="2915285"/>
                    <a:pt x="19260467" y="3150489"/>
                    <a:pt x="19001188" y="3150489"/>
                  </a:cubicBezTo>
                  <a:lnTo>
                    <a:pt x="469498" y="3150489"/>
                  </a:lnTo>
                  <a:cubicBezTo>
                    <a:pt x="210219" y="3150489"/>
                    <a:pt x="0" y="2915412"/>
                    <a:pt x="0" y="262534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9493243" cy="3175889"/>
            </a:xfrm>
            <a:custGeom>
              <a:avLst/>
              <a:gdLst/>
              <a:ahLst/>
              <a:cxnLst/>
              <a:rect l="l" t="t" r="r" b="b"/>
              <a:pathLst>
                <a:path w="19493243" h="3175889">
                  <a:moveTo>
                    <a:pt x="0" y="537845"/>
                  </a:moveTo>
                  <a:cubicBezTo>
                    <a:pt x="0" y="240665"/>
                    <a:pt x="215295" y="0"/>
                    <a:pt x="480776" y="0"/>
                  </a:cubicBezTo>
                  <a:lnTo>
                    <a:pt x="19012466" y="0"/>
                  </a:lnTo>
                  <a:lnTo>
                    <a:pt x="19012466" y="12700"/>
                  </a:lnTo>
                  <a:lnTo>
                    <a:pt x="19012466" y="0"/>
                  </a:lnTo>
                  <a:cubicBezTo>
                    <a:pt x="19277947" y="0"/>
                    <a:pt x="19493243" y="240665"/>
                    <a:pt x="19493243" y="537845"/>
                  </a:cubicBezTo>
                  <a:lnTo>
                    <a:pt x="19481964" y="537845"/>
                  </a:lnTo>
                  <a:lnTo>
                    <a:pt x="19493243" y="537845"/>
                  </a:lnTo>
                  <a:lnTo>
                    <a:pt x="19493243" y="2638044"/>
                  </a:lnTo>
                  <a:lnTo>
                    <a:pt x="19481964" y="2638044"/>
                  </a:lnTo>
                  <a:lnTo>
                    <a:pt x="19493243" y="2638044"/>
                  </a:lnTo>
                  <a:cubicBezTo>
                    <a:pt x="19493243" y="2935097"/>
                    <a:pt x="19277947" y="3175889"/>
                    <a:pt x="19012466" y="3175889"/>
                  </a:cubicBezTo>
                  <a:lnTo>
                    <a:pt x="19012466" y="3163189"/>
                  </a:lnTo>
                  <a:lnTo>
                    <a:pt x="19012466" y="3175889"/>
                  </a:lnTo>
                  <a:lnTo>
                    <a:pt x="480776" y="3175889"/>
                  </a:lnTo>
                  <a:lnTo>
                    <a:pt x="480776" y="3163189"/>
                  </a:lnTo>
                  <a:lnTo>
                    <a:pt x="480776" y="3175889"/>
                  </a:lnTo>
                  <a:cubicBezTo>
                    <a:pt x="215295" y="3175889"/>
                    <a:pt x="0" y="2935097"/>
                    <a:pt x="0" y="2638044"/>
                  </a:cubicBezTo>
                  <a:lnTo>
                    <a:pt x="0" y="537845"/>
                  </a:lnTo>
                  <a:lnTo>
                    <a:pt x="11278" y="537845"/>
                  </a:lnTo>
                  <a:lnTo>
                    <a:pt x="0" y="537845"/>
                  </a:lnTo>
                  <a:moveTo>
                    <a:pt x="22556" y="537845"/>
                  </a:moveTo>
                  <a:lnTo>
                    <a:pt x="22556" y="2638044"/>
                  </a:lnTo>
                  <a:lnTo>
                    <a:pt x="11278" y="2638044"/>
                  </a:lnTo>
                  <a:lnTo>
                    <a:pt x="22556" y="2638044"/>
                  </a:lnTo>
                  <a:cubicBezTo>
                    <a:pt x="22556" y="2921000"/>
                    <a:pt x="227588" y="3150489"/>
                    <a:pt x="480776" y="3150489"/>
                  </a:cubicBezTo>
                  <a:lnTo>
                    <a:pt x="19012466" y="3150489"/>
                  </a:lnTo>
                  <a:cubicBezTo>
                    <a:pt x="19265654" y="3150489"/>
                    <a:pt x="19470686" y="2921000"/>
                    <a:pt x="19470686" y="2638044"/>
                  </a:cubicBezTo>
                  <a:lnTo>
                    <a:pt x="19470686" y="537845"/>
                  </a:lnTo>
                  <a:cubicBezTo>
                    <a:pt x="19470686" y="254889"/>
                    <a:pt x="19265654" y="25400"/>
                    <a:pt x="19012466" y="25400"/>
                  </a:cubicBezTo>
                  <a:lnTo>
                    <a:pt x="480776" y="25400"/>
                  </a:lnTo>
                  <a:lnTo>
                    <a:pt x="480776" y="12700"/>
                  </a:lnTo>
                  <a:lnTo>
                    <a:pt x="480776" y="25400"/>
                  </a:lnTo>
                  <a:cubicBezTo>
                    <a:pt x="227588" y="25400"/>
                    <a:pt x="22556" y="254889"/>
                    <a:pt x="22556" y="537845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19493259" cy="3185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objetivo es crear una </a:t>
              </a:r>
              <a:r>
                <a:rPr lang="en-US" sz="2799" b="1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plataforma digital basada en inteligencia artificial que permita a las empresas calcular, verificar y gestionar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su huella de carbono de manera automatizada y accesible, cumpliendo con normas vigentes.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plataforma brindará </a:t>
              </a:r>
              <a:r>
                <a:rPr lang="en-US" sz="2799" b="1" spc="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herramientas de análisis y automatización de cálculo, descargables y auditables</a:t>
              </a: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para ayudar a las empresas a conocer mejor su consumo.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34023" y="6739471"/>
            <a:ext cx="14619947" cy="2729357"/>
            <a:chOff x="0" y="0"/>
            <a:chExt cx="19493263" cy="3639143"/>
          </a:xfrm>
        </p:grpSpPr>
        <p:sp>
          <p:nvSpPr>
            <p:cNvPr id="12" name="Freeform 12"/>
            <p:cNvSpPr/>
            <p:nvPr/>
          </p:nvSpPr>
          <p:spPr>
            <a:xfrm>
              <a:off x="11278" y="14553"/>
              <a:ext cx="19470690" cy="3610091"/>
            </a:xfrm>
            <a:custGeom>
              <a:avLst/>
              <a:gdLst/>
              <a:ahLst/>
              <a:cxnLst/>
              <a:rect l="l" t="t" r="r" b="b"/>
              <a:pathLst>
                <a:path w="19470690" h="3610091">
                  <a:moveTo>
                    <a:pt x="0" y="601754"/>
                  </a:moveTo>
                  <a:cubicBezTo>
                    <a:pt x="0" y="269370"/>
                    <a:pt x="210220" y="0"/>
                    <a:pt x="469498" y="0"/>
                  </a:cubicBezTo>
                  <a:lnTo>
                    <a:pt x="19001193" y="0"/>
                  </a:lnTo>
                  <a:cubicBezTo>
                    <a:pt x="19260470" y="0"/>
                    <a:pt x="19470689" y="269370"/>
                    <a:pt x="19470689" y="601754"/>
                  </a:cubicBezTo>
                  <a:lnTo>
                    <a:pt x="19470689" y="3008336"/>
                  </a:lnTo>
                  <a:cubicBezTo>
                    <a:pt x="19470689" y="3340575"/>
                    <a:pt x="19260470" y="3610091"/>
                    <a:pt x="19001193" y="3610091"/>
                  </a:cubicBezTo>
                  <a:lnTo>
                    <a:pt x="469498" y="3610091"/>
                  </a:lnTo>
                  <a:cubicBezTo>
                    <a:pt x="210220" y="3610091"/>
                    <a:pt x="0" y="3340720"/>
                    <a:pt x="0" y="300833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9493246" cy="3639190"/>
            </a:xfrm>
            <a:custGeom>
              <a:avLst/>
              <a:gdLst/>
              <a:ahLst/>
              <a:cxnLst/>
              <a:rect l="l" t="t" r="r" b="b"/>
              <a:pathLst>
                <a:path w="19493246" h="3639190">
                  <a:moveTo>
                    <a:pt x="0" y="616307"/>
                  </a:moveTo>
                  <a:cubicBezTo>
                    <a:pt x="0" y="275774"/>
                    <a:pt x="215295" y="0"/>
                    <a:pt x="480776" y="0"/>
                  </a:cubicBezTo>
                  <a:lnTo>
                    <a:pt x="19012471" y="0"/>
                  </a:lnTo>
                  <a:lnTo>
                    <a:pt x="19012471" y="14553"/>
                  </a:lnTo>
                  <a:lnTo>
                    <a:pt x="19012471" y="0"/>
                  </a:lnTo>
                  <a:cubicBezTo>
                    <a:pt x="19277952" y="0"/>
                    <a:pt x="19493246" y="275774"/>
                    <a:pt x="19493246" y="616307"/>
                  </a:cubicBezTo>
                  <a:lnTo>
                    <a:pt x="19481967" y="616307"/>
                  </a:lnTo>
                  <a:lnTo>
                    <a:pt x="19493246" y="616307"/>
                  </a:lnTo>
                  <a:lnTo>
                    <a:pt x="19493246" y="3022889"/>
                  </a:lnTo>
                  <a:lnTo>
                    <a:pt x="19481967" y="3022889"/>
                  </a:lnTo>
                  <a:lnTo>
                    <a:pt x="19493246" y="3022889"/>
                  </a:lnTo>
                  <a:cubicBezTo>
                    <a:pt x="19493246" y="3363277"/>
                    <a:pt x="19277952" y="3639190"/>
                    <a:pt x="19012471" y="3639190"/>
                  </a:cubicBezTo>
                  <a:lnTo>
                    <a:pt x="19012471" y="3624644"/>
                  </a:lnTo>
                  <a:lnTo>
                    <a:pt x="19012471" y="3639190"/>
                  </a:lnTo>
                  <a:lnTo>
                    <a:pt x="480776" y="3639190"/>
                  </a:lnTo>
                  <a:lnTo>
                    <a:pt x="480776" y="3624644"/>
                  </a:lnTo>
                  <a:lnTo>
                    <a:pt x="480776" y="3639190"/>
                  </a:lnTo>
                  <a:cubicBezTo>
                    <a:pt x="215295" y="3639190"/>
                    <a:pt x="0" y="3363277"/>
                    <a:pt x="0" y="3022889"/>
                  </a:cubicBezTo>
                  <a:lnTo>
                    <a:pt x="0" y="616307"/>
                  </a:lnTo>
                  <a:lnTo>
                    <a:pt x="11278" y="616307"/>
                  </a:lnTo>
                  <a:lnTo>
                    <a:pt x="0" y="616307"/>
                  </a:lnTo>
                  <a:moveTo>
                    <a:pt x="22556" y="616307"/>
                  </a:moveTo>
                  <a:lnTo>
                    <a:pt x="22556" y="3022889"/>
                  </a:lnTo>
                  <a:lnTo>
                    <a:pt x="11278" y="3022889"/>
                  </a:lnTo>
                  <a:lnTo>
                    <a:pt x="22556" y="3022889"/>
                  </a:lnTo>
                  <a:cubicBezTo>
                    <a:pt x="22556" y="3347124"/>
                    <a:pt x="227588" y="3610091"/>
                    <a:pt x="480776" y="3610091"/>
                  </a:cubicBezTo>
                  <a:lnTo>
                    <a:pt x="19012471" y="3610091"/>
                  </a:lnTo>
                  <a:cubicBezTo>
                    <a:pt x="19265658" y="3610091"/>
                    <a:pt x="19470691" y="3347124"/>
                    <a:pt x="19470691" y="3022889"/>
                  </a:cubicBezTo>
                  <a:lnTo>
                    <a:pt x="19470691" y="616307"/>
                  </a:lnTo>
                  <a:cubicBezTo>
                    <a:pt x="19470691" y="292073"/>
                    <a:pt x="19265658" y="29105"/>
                    <a:pt x="19012471" y="29105"/>
                  </a:cubicBezTo>
                  <a:lnTo>
                    <a:pt x="480776" y="29105"/>
                  </a:lnTo>
                  <a:lnTo>
                    <a:pt x="480776" y="14553"/>
                  </a:lnTo>
                  <a:lnTo>
                    <a:pt x="480776" y="29105"/>
                  </a:lnTo>
                  <a:cubicBezTo>
                    <a:pt x="227588" y="29105"/>
                    <a:pt x="22556" y="292073"/>
                    <a:pt x="22556" y="616307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9493263" cy="3724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04519" lvl="1" indent="-302260" algn="just">
                <a:lnSpc>
                  <a:spcPts val="4199"/>
                </a:lnSpc>
                <a:buAutoNum type="arabicPeriod"/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Desarrollar una </a:t>
              </a:r>
              <a:r>
                <a:rPr lang="en-US" sz="2799" b="1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plataforma automatizada que calcule la huella de carbono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utilizando inteligencia artificial,  facilitando el proceso de carga de documentos.</a:t>
              </a:r>
            </a:p>
            <a:p>
              <a:pPr marL="604519" lvl="1" indent="-302260" algn="just">
                <a:lnSpc>
                  <a:spcPts val="4199"/>
                </a:lnSpc>
                <a:buAutoNum type="arabicPeriod"/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Mantener </a:t>
              </a:r>
              <a:r>
                <a:rPr lang="en-US" sz="2799" b="1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disponibles todos los documentos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para el calculo de la huella de carbono, en caso de auditorias de verificación.</a:t>
              </a:r>
            </a:p>
            <a:p>
              <a:pPr marL="604519" lvl="1" indent="-302260" algn="just">
                <a:lnSpc>
                  <a:spcPts val="4199"/>
                </a:lnSpc>
                <a:buAutoNum type="arabicPeriod"/>
              </a:pP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Permitir la </a:t>
              </a:r>
              <a:r>
                <a:rPr lang="en-US" sz="2799" b="1" spc="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exportación de bases de calculo</a:t>
              </a: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para la reportería de sustentabilidad empresarial. 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" y="2194702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Alcances y limitaciones del proyecto</a:t>
            </a:r>
          </a:p>
        </p:txBody>
      </p:sp>
      <p:sp>
        <p:nvSpPr>
          <p:cNvPr id="5" name="AutoShape 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912248" y="3051332"/>
            <a:ext cx="16463500" cy="5165715"/>
            <a:chOff x="0" y="0"/>
            <a:chExt cx="21951334" cy="6887620"/>
          </a:xfrm>
        </p:grpSpPr>
        <p:sp>
          <p:nvSpPr>
            <p:cNvPr id="7" name="Freeform 7"/>
            <p:cNvSpPr/>
            <p:nvPr/>
          </p:nvSpPr>
          <p:spPr>
            <a:xfrm>
              <a:off x="12700" y="27543"/>
              <a:ext cx="21925914" cy="6832636"/>
            </a:xfrm>
            <a:custGeom>
              <a:avLst/>
              <a:gdLst/>
              <a:ahLst/>
              <a:cxnLst/>
              <a:rect l="l" t="t" r="r" b="b"/>
              <a:pathLst>
                <a:path w="21925914" h="6832636">
                  <a:moveTo>
                    <a:pt x="0" y="1138911"/>
                  </a:moveTo>
                  <a:cubicBezTo>
                    <a:pt x="0" y="509824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509824"/>
                    <a:pt x="21925914" y="1138911"/>
                  </a:cubicBezTo>
                  <a:lnTo>
                    <a:pt x="21925914" y="5693726"/>
                  </a:lnTo>
                  <a:cubicBezTo>
                    <a:pt x="21925914" y="6322536"/>
                    <a:pt x="21689186" y="6832636"/>
                    <a:pt x="21397213" y="6832636"/>
                  </a:cubicBezTo>
                  <a:lnTo>
                    <a:pt x="528701" y="6832636"/>
                  </a:lnTo>
                  <a:cubicBezTo>
                    <a:pt x="236728" y="6832636"/>
                    <a:pt x="0" y="6322812"/>
                    <a:pt x="0" y="56937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1951314" cy="6887667"/>
            </a:xfrm>
            <a:custGeom>
              <a:avLst/>
              <a:gdLst/>
              <a:ahLst/>
              <a:cxnLst/>
              <a:rect l="l" t="t" r="r" b="b"/>
              <a:pathLst>
                <a:path w="21951314" h="6887667">
                  <a:moveTo>
                    <a:pt x="0" y="1166454"/>
                  </a:moveTo>
                  <a:cubicBezTo>
                    <a:pt x="0" y="521943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27543"/>
                  </a:lnTo>
                  <a:lnTo>
                    <a:pt x="21409913" y="0"/>
                  </a:lnTo>
                  <a:cubicBezTo>
                    <a:pt x="21708872" y="0"/>
                    <a:pt x="21951314" y="521943"/>
                    <a:pt x="21951314" y="1166454"/>
                  </a:cubicBezTo>
                  <a:lnTo>
                    <a:pt x="21938614" y="1166454"/>
                  </a:lnTo>
                  <a:lnTo>
                    <a:pt x="21951314" y="1166454"/>
                  </a:lnTo>
                  <a:lnTo>
                    <a:pt x="21951314" y="5721269"/>
                  </a:lnTo>
                  <a:lnTo>
                    <a:pt x="21938614" y="5721269"/>
                  </a:lnTo>
                  <a:lnTo>
                    <a:pt x="21951314" y="5721269"/>
                  </a:lnTo>
                  <a:cubicBezTo>
                    <a:pt x="21951314" y="6365503"/>
                    <a:pt x="21708872" y="6887667"/>
                    <a:pt x="21409913" y="6887667"/>
                  </a:cubicBezTo>
                  <a:lnTo>
                    <a:pt x="21409913" y="6860179"/>
                  </a:lnTo>
                  <a:lnTo>
                    <a:pt x="21409913" y="6887667"/>
                  </a:lnTo>
                  <a:lnTo>
                    <a:pt x="541401" y="6887667"/>
                  </a:lnTo>
                  <a:lnTo>
                    <a:pt x="541401" y="6860179"/>
                  </a:lnTo>
                  <a:lnTo>
                    <a:pt x="541401" y="6887667"/>
                  </a:lnTo>
                  <a:cubicBezTo>
                    <a:pt x="242443" y="6887667"/>
                    <a:pt x="0" y="6365503"/>
                    <a:pt x="0" y="5721269"/>
                  </a:cubicBezTo>
                  <a:lnTo>
                    <a:pt x="0" y="1166454"/>
                  </a:lnTo>
                  <a:lnTo>
                    <a:pt x="12700" y="1166454"/>
                  </a:lnTo>
                  <a:lnTo>
                    <a:pt x="0" y="1166454"/>
                  </a:lnTo>
                  <a:moveTo>
                    <a:pt x="25400" y="1166454"/>
                  </a:moveTo>
                  <a:lnTo>
                    <a:pt x="25400" y="5721269"/>
                  </a:lnTo>
                  <a:lnTo>
                    <a:pt x="12700" y="5721269"/>
                  </a:lnTo>
                  <a:lnTo>
                    <a:pt x="25400" y="5721269"/>
                  </a:lnTo>
                  <a:cubicBezTo>
                    <a:pt x="25400" y="6334930"/>
                    <a:pt x="256286" y="6832636"/>
                    <a:pt x="541401" y="6832636"/>
                  </a:cubicBezTo>
                  <a:lnTo>
                    <a:pt x="21409913" y="6832636"/>
                  </a:lnTo>
                  <a:cubicBezTo>
                    <a:pt x="21695028" y="6832636"/>
                    <a:pt x="21925914" y="6334931"/>
                    <a:pt x="21925914" y="5721269"/>
                  </a:cubicBezTo>
                  <a:lnTo>
                    <a:pt x="21925914" y="1166454"/>
                  </a:lnTo>
                  <a:cubicBezTo>
                    <a:pt x="21925914" y="552792"/>
                    <a:pt x="21695028" y="55086"/>
                    <a:pt x="21409913" y="55086"/>
                  </a:cubicBezTo>
                  <a:lnTo>
                    <a:pt x="541401" y="55086"/>
                  </a:lnTo>
                  <a:lnTo>
                    <a:pt x="541401" y="27543"/>
                  </a:lnTo>
                  <a:lnTo>
                    <a:pt x="541401" y="55086"/>
                  </a:lnTo>
                  <a:cubicBezTo>
                    <a:pt x="256286" y="55086"/>
                    <a:pt x="25400" y="552792"/>
                    <a:pt x="25400" y="1166454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1951334" cy="6897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Nuestro proyecto se limita al </a:t>
              </a:r>
              <a:r>
                <a:rPr lang="en-US" sz="2799" b="1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calculo de la huella de carbono para las empresas en territorio chileno,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basado en el </a:t>
              </a:r>
              <a:r>
                <a:rPr lang="en-US" sz="2799" b="1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GHG Protocol y la norma chilena NCh ISO 14.064. 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Para el calculo y definición de los alcances y categorías de clasificación de la huella de carbono empresarial, utilizamos los factores de emisión definidos en el </a:t>
              </a:r>
              <a:r>
                <a:rPr lang="en-US" sz="2799" b="1" spc="25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IPCC 2006, DEFRA</a:t>
              </a:r>
              <a:r>
                <a:rPr lang="en-US" sz="2799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y algunos factores de emisión locales según corresponda. </a:t>
              </a:r>
            </a:p>
            <a:p>
              <a:pPr algn="ctr">
                <a:lnSpc>
                  <a:spcPts val="3359"/>
                </a:lnSpc>
              </a:pPr>
              <a:endParaRPr lang="en-US" sz="2799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Solo se requiere el </a:t>
              </a:r>
              <a:r>
                <a:rPr lang="en-US" sz="2799" b="1" spc="26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almacenamiento, conversión y categorización de documentos para sustentar el calculo de la huella de carbono empresarial</a:t>
              </a:r>
              <a:r>
                <a:rPr lang="en-US" sz="2799" spc="26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, en esta primera etapa del proyecto no esta incluido la automatización de informes con recomendaciones a la medida con el uso de IA.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" y="2194702"/>
            <a:ext cx="18105118" cy="87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Competencias de carrera</a:t>
            </a:r>
          </a:p>
        </p:txBody>
      </p:sp>
      <p:sp>
        <p:nvSpPr>
          <p:cNvPr id="5" name="AutoShape 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912248" y="3051332"/>
            <a:ext cx="16463500" cy="5444943"/>
            <a:chOff x="0" y="0"/>
            <a:chExt cx="21951334" cy="7259924"/>
          </a:xfrm>
        </p:grpSpPr>
        <p:sp>
          <p:nvSpPr>
            <p:cNvPr id="7" name="Freeform 7"/>
            <p:cNvSpPr/>
            <p:nvPr/>
          </p:nvSpPr>
          <p:spPr>
            <a:xfrm>
              <a:off x="12700" y="29032"/>
              <a:ext cx="21925914" cy="7201968"/>
            </a:xfrm>
            <a:custGeom>
              <a:avLst/>
              <a:gdLst/>
              <a:ahLst/>
              <a:cxnLst/>
              <a:rect l="l" t="t" r="r" b="b"/>
              <a:pathLst>
                <a:path w="21925914" h="7201968">
                  <a:moveTo>
                    <a:pt x="0" y="1200473"/>
                  </a:moveTo>
                  <a:cubicBezTo>
                    <a:pt x="0" y="537382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537382"/>
                    <a:pt x="21925914" y="1200473"/>
                  </a:cubicBezTo>
                  <a:lnTo>
                    <a:pt x="21925914" y="6001494"/>
                  </a:lnTo>
                  <a:cubicBezTo>
                    <a:pt x="21925914" y="6664295"/>
                    <a:pt x="21689186" y="7201968"/>
                    <a:pt x="21397213" y="7201968"/>
                  </a:cubicBezTo>
                  <a:lnTo>
                    <a:pt x="528701" y="7201968"/>
                  </a:lnTo>
                  <a:cubicBezTo>
                    <a:pt x="236728" y="7201968"/>
                    <a:pt x="0" y="6664585"/>
                    <a:pt x="0" y="600149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1951314" cy="7259971"/>
            </a:xfrm>
            <a:custGeom>
              <a:avLst/>
              <a:gdLst/>
              <a:ahLst/>
              <a:cxnLst/>
              <a:rect l="l" t="t" r="r" b="b"/>
              <a:pathLst>
                <a:path w="21951314" h="7259971">
                  <a:moveTo>
                    <a:pt x="0" y="1229505"/>
                  </a:moveTo>
                  <a:cubicBezTo>
                    <a:pt x="0" y="550156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29032"/>
                  </a:lnTo>
                  <a:lnTo>
                    <a:pt x="21409913" y="0"/>
                  </a:lnTo>
                  <a:cubicBezTo>
                    <a:pt x="21708872" y="0"/>
                    <a:pt x="21951314" y="550156"/>
                    <a:pt x="21951314" y="1229505"/>
                  </a:cubicBezTo>
                  <a:lnTo>
                    <a:pt x="21938614" y="1229505"/>
                  </a:lnTo>
                  <a:lnTo>
                    <a:pt x="21951314" y="1229505"/>
                  </a:lnTo>
                  <a:lnTo>
                    <a:pt x="21951314" y="6030526"/>
                  </a:lnTo>
                  <a:lnTo>
                    <a:pt x="21938614" y="6030526"/>
                  </a:lnTo>
                  <a:lnTo>
                    <a:pt x="21951314" y="6030526"/>
                  </a:lnTo>
                  <a:cubicBezTo>
                    <a:pt x="21951314" y="6709585"/>
                    <a:pt x="21708872" y="7259971"/>
                    <a:pt x="21409913" y="7259971"/>
                  </a:cubicBezTo>
                  <a:lnTo>
                    <a:pt x="21409913" y="7231000"/>
                  </a:lnTo>
                  <a:lnTo>
                    <a:pt x="21409913" y="7259971"/>
                  </a:lnTo>
                  <a:lnTo>
                    <a:pt x="541401" y="7259971"/>
                  </a:lnTo>
                  <a:lnTo>
                    <a:pt x="541401" y="7231000"/>
                  </a:lnTo>
                  <a:lnTo>
                    <a:pt x="541401" y="7259971"/>
                  </a:lnTo>
                  <a:cubicBezTo>
                    <a:pt x="242443" y="7259971"/>
                    <a:pt x="0" y="6709585"/>
                    <a:pt x="0" y="6030526"/>
                  </a:cubicBezTo>
                  <a:lnTo>
                    <a:pt x="0" y="1229505"/>
                  </a:lnTo>
                  <a:lnTo>
                    <a:pt x="12700" y="1229505"/>
                  </a:lnTo>
                  <a:lnTo>
                    <a:pt x="0" y="1229505"/>
                  </a:lnTo>
                  <a:moveTo>
                    <a:pt x="25400" y="1229505"/>
                  </a:moveTo>
                  <a:lnTo>
                    <a:pt x="25400" y="6030526"/>
                  </a:lnTo>
                  <a:lnTo>
                    <a:pt x="12700" y="6030526"/>
                  </a:lnTo>
                  <a:lnTo>
                    <a:pt x="25400" y="6030526"/>
                  </a:lnTo>
                  <a:cubicBezTo>
                    <a:pt x="25400" y="6677359"/>
                    <a:pt x="256286" y="7201967"/>
                    <a:pt x="541401" y="7201967"/>
                  </a:cubicBezTo>
                  <a:lnTo>
                    <a:pt x="21409913" y="7201967"/>
                  </a:lnTo>
                  <a:cubicBezTo>
                    <a:pt x="21695028" y="7201967"/>
                    <a:pt x="21925914" y="6677360"/>
                    <a:pt x="21925914" y="6030527"/>
                  </a:cubicBezTo>
                  <a:lnTo>
                    <a:pt x="21925914" y="1229505"/>
                  </a:lnTo>
                  <a:cubicBezTo>
                    <a:pt x="21925914" y="582672"/>
                    <a:pt x="21695028" y="58064"/>
                    <a:pt x="21409913" y="58064"/>
                  </a:cubicBezTo>
                  <a:lnTo>
                    <a:pt x="541401" y="58064"/>
                  </a:lnTo>
                  <a:lnTo>
                    <a:pt x="541401" y="29032"/>
                  </a:lnTo>
                  <a:lnTo>
                    <a:pt x="541401" y="58064"/>
                  </a:lnTo>
                  <a:cubicBezTo>
                    <a:pt x="256286" y="58064"/>
                    <a:pt x="25400" y="582672"/>
                    <a:pt x="25400" y="1229505"/>
                  </a:cubicBezTo>
                  <a:close/>
                </a:path>
              </a:pathLst>
            </a:custGeom>
            <a:solidFill>
              <a:srgbClr val="5F713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1951334" cy="726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C2: Gestionar proyectos informaticos, ofreciendo alternativas para la toma de decisiones de acuerdo a los requerimiebtos de la organización.</a:t>
              </a:r>
            </a:p>
            <a:p>
              <a:pPr algn="l">
                <a:lnSpc>
                  <a:spcPts val="3240"/>
                </a:lnSpc>
              </a:pPr>
              <a:endPara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C3: Contruir modelos de datos para soportar los requerimientos de la organización de acuerdo a un diseño definido y escalable en el tiempo</a:t>
              </a:r>
            </a:p>
            <a:p>
              <a:pPr algn="l">
                <a:lnSpc>
                  <a:spcPts val="3240"/>
                </a:lnSpc>
              </a:pPr>
              <a:endPara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marL="582930" lvl="1" indent="-291465" algn="l">
                <a:lnSpc>
                  <a:spcPts val="3240"/>
                </a:lnSpc>
                <a:buFont typeface="Arial"/>
                <a:buChar char="•"/>
              </a:pPr>
              <a:r>
                <a:rPr lang="en-US" sz="2700" spc="2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C4: Desarrollar ua solución de software utilizando técnicas que permiten sistematizar el proceso de desarollo y manteniiento, asegurando el logro de los objetivos.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" y="2594719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Metodología de trabajo para el desarrollo del proyecto</a:t>
            </a:r>
          </a:p>
        </p:txBody>
      </p:sp>
      <p:sp>
        <p:nvSpPr>
          <p:cNvPr id="5" name="AutoShape 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912248" y="3777609"/>
            <a:ext cx="16463500" cy="4584048"/>
            <a:chOff x="0" y="0"/>
            <a:chExt cx="21951334" cy="611206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1951334" cy="6112064"/>
              <a:chOff x="0" y="0"/>
              <a:chExt cx="21951334" cy="611206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00" y="24442"/>
                <a:ext cx="21925914" cy="6063271"/>
              </a:xfrm>
              <a:custGeom>
                <a:avLst/>
                <a:gdLst/>
                <a:ahLst/>
                <a:cxnLst/>
                <a:rect l="l" t="t" r="r" b="b"/>
                <a:pathLst>
                  <a:path w="21925914" h="6063271">
                    <a:moveTo>
                      <a:pt x="0" y="1010667"/>
                    </a:moveTo>
                    <a:cubicBezTo>
                      <a:pt x="0" y="452417"/>
                      <a:pt x="236728" y="0"/>
                      <a:pt x="528701" y="0"/>
                    </a:cubicBezTo>
                    <a:lnTo>
                      <a:pt x="21397213" y="0"/>
                    </a:lnTo>
                    <a:cubicBezTo>
                      <a:pt x="21689186" y="0"/>
                      <a:pt x="21925914" y="452417"/>
                      <a:pt x="21925914" y="1010667"/>
                    </a:cubicBezTo>
                    <a:lnTo>
                      <a:pt x="21925914" y="5052604"/>
                    </a:lnTo>
                    <a:cubicBezTo>
                      <a:pt x="21925914" y="5610609"/>
                      <a:pt x="21689186" y="6063271"/>
                      <a:pt x="21397213" y="6063271"/>
                    </a:cubicBezTo>
                    <a:lnTo>
                      <a:pt x="528701" y="6063271"/>
                    </a:lnTo>
                    <a:cubicBezTo>
                      <a:pt x="236728" y="6063271"/>
                      <a:pt x="0" y="5610854"/>
                      <a:pt x="0" y="505260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21951314" cy="6112111"/>
              </a:xfrm>
              <a:custGeom>
                <a:avLst/>
                <a:gdLst/>
                <a:ahLst/>
                <a:cxnLst/>
                <a:rect l="l" t="t" r="r" b="b"/>
                <a:pathLst>
                  <a:path w="21951314" h="6112111">
                    <a:moveTo>
                      <a:pt x="0" y="1035109"/>
                    </a:moveTo>
                    <a:cubicBezTo>
                      <a:pt x="0" y="463172"/>
                      <a:pt x="242443" y="0"/>
                      <a:pt x="541401" y="0"/>
                    </a:cubicBezTo>
                    <a:lnTo>
                      <a:pt x="21409913" y="0"/>
                    </a:lnTo>
                    <a:lnTo>
                      <a:pt x="21409913" y="24442"/>
                    </a:lnTo>
                    <a:lnTo>
                      <a:pt x="21409913" y="0"/>
                    </a:lnTo>
                    <a:cubicBezTo>
                      <a:pt x="21708872" y="0"/>
                      <a:pt x="21951314" y="463172"/>
                      <a:pt x="21951314" y="1035109"/>
                    </a:cubicBezTo>
                    <a:lnTo>
                      <a:pt x="21938614" y="1035109"/>
                    </a:lnTo>
                    <a:lnTo>
                      <a:pt x="21951314" y="1035109"/>
                    </a:lnTo>
                    <a:lnTo>
                      <a:pt x="21951314" y="5077046"/>
                    </a:lnTo>
                    <a:lnTo>
                      <a:pt x="21938614" y="5077046"/>
                    </a:lnTo>
                    <a:lnTo>
                      <a:pt x="21951314" y="5077046"/>
                    </a:lnTo>
                    <a:cubicBezTo>
                      <a:pt x="21951314" y="5648739"/>
                      <a:pt x="21708872" y="6112111"/>
                      <a:pt x="21409913" y="6112111"/>
                    </a:cubicBezTo>
                    <a:lnTo>
                      <a:pt x="21409913" y="6087713"/>
                    </a:lnTo>
                    <a:lnTo>
                      <a:pt x="21409913" y="6112111"/>
                    </a:lnTo>
                    <a:lnTo>
                      <a:pt x="541401" y="6112111"/>
                    </a:lnTo>
                    <a:lnTo>
                      <a:pt x="541401" y="6087713"/>
                    </a:lnTo>
                    <a:lnTo>
                      <a:pt x="541401" y="6112111"/>
                    </a:lnTo>
                    <a:cubicBezTo>
                      <a:pt x="242443" y="6112111"/>
                      <a:pt x="0" y="5648739"/>
                      <a:pt x="0" y="5077046"/>
                    </a:cubicBezTo>
                    <a:lnTo>
                      <a:pt x="0" y="1035109"/>
                    </a:lnTo>
                    <a:lnTo>
                      <a:pt x="12700" y="1035109"/>
                    </a:lnTo>
                    <a:lnTo>
                      <a:pt x="0" y="1035109"/>
                    </a:lnTo>
                    <a:moveTo>
                      <a:pt x="25400" y="1035109"/>
                    </a:moveTo>
                    <a:lnTo>
                      <a:pt x="25400" y="5077046"/>
                    </a:lnTo>
                    <a:lnTo>
                      <a:pt x="12700" y="5077046"/>
                    </a:lnTo>
                    <a:lnTo>
                      <a:pt x="25400" y="5077046"/>
                    </a:lnTo>
                    <a:cubicBezTo>
                      <a:pt x="25400" y="5621608"/>
                      <a:pt x="256286" y="6063271"/>
                      <a:pt x="541401" y="6063271"/>
                    </a:cubicBezTo>
                    <a:lnTo>
                      <a:pt x="21409913" y="6063271"/>
                    </a:lnTo>
                    <a:cubicBezTo>
                      <a:pt x="21695028" y="6063271"/>
                      <a:pt x="21925914" y="5621608"/>
                      <a:pt x="21925914" y="5077046"/>
                    </a:cubicBezTo>
                    <a:lnTo>
                      <a:pt x="21925914" y="1035109"/>
                    </a:lnTo>
                    <a:cubicBezTo>
                      <a:pt x="21925914" y="490546"/>
                      <a:pt x="21695028" y="48884"/>
                      <a:pt x="21409913" y="48884"/>
                    </a:cubicBezTo>
                    <a:lnTo>
                      <a:pt x="541401" y="48884"/>
                    </a:lnTo>
                    <a:lnTo>
                      <a:pt x="541401" y="24442"/>
                    </a:lnTo>
                    <a:lnTo>
                      <a:pt x="541401" y="48884"/>
                    </a:lnTo>
                    <a:cubicBezTo>
                      <a:pt x="256286" y="48884"/>
                      <a:pt x="25400" y="490546"/>
                      <a:pt x="25400" y="1035109"/>
                    </a:cubicBezTo>
                    <a:close/>
                  </a:path>
                </a:pathLst>
              </a:custGeom>
              <a:solidFill>
                <a:srgbClr val="5F7138"/>
              </a:solidFill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21951334" cy="61215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just">
                  <a:lnSpc>
                    <a:spcPts val="3240"/>
                  </a:lnSpc>
                </a:pPr>
                <a:r>
                  <a:rPr lang="en-US" sz="2700" spc="25">
                    <a:solidFill>
                      <a:srgbClr val="000000"/>
                    </a:solidFill>
                    <a:latin typeface="TT Rounds Condensed"/>
                    <a:ea typeface="TT Rounds Condensed"/>
                    <a:cs typeface="TT Rounds Condensed"/>
                    <a:sym typeface="TT Rounds Condensed"/>
                  </a:rPr>
                  <a:t> </a:t>
                </a: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858007" y="316007"/>
              <a:ext cx="20235320" cy="547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La metodología seleccionada es </a:t>
              </a:r>
              <a:r>
                <a:rPr lang="en-US" sz="2700" b="1" spc="24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Scrum,</a:t>
              </a: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un marco ágil que facilita la entrega incremental de valor en un entorno de desarrollo colaborativo. Scrum es ideal dado que los requisitos pueden evolucionar, y permite un enfoque flexible y adaptativo.</a:t>
              </a:r>
            </a:p>
            <a:p>
              <a:pPr algn="ctr">
                <a:lnSpc>
                  <a:spcPts val="3240"/>
                </a:lnSpc>
              </a:pPr>
              <a:endPara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ctr">
                <a:lnSpc>
                  <a:spcPts val="3240"/>
                </a:lnSpc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desarrollo se lleva a cabo en </a:t>
              </a:r>
              <a:r>
                <a:rPr lang="en-US" sz="2700" b="1" spc="24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Sprints de 2 semanas</a:t>
              </a: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, donde se produce un incremento funcional del producto. Todo el equipo tiene visibilidad sobre el progreso y los obstáculos a través de </a:t>
              </a:r>
              <a:r>
                <a:rPr lang="en-US" sz="2700" b="1" spc="24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Jira.</a:t>
              </a:r>
            </a:p>
            <a:p>
              <a:pPr algn="ctr">
                <a:lnSpc>
                  <a:spcPts val="3240"/>
                </a:lnSpc>
              </a:pPr>
              <a:endParaRPr lang="en-US" sz="2700" b="1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endParaRPr>
            </a:p>
            <a:p>
              <a:pPr algn="ctr">
                <a:lnSpc>
                  <a:spcPts val="3240"/>
                </a:lnSpc>
              </a:pPr>
              <a:r>
                <a:rPr lang="en-US" sz="2700" spc="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Al final de cada Sprint, se revisa el trabajo completado y se adapta el plan para el siguiente Sprint, lo que permite ajustarse a cambios en los requisitos o circunstancias en base a comentarios del profesor.</a:t>
              </a:r>
            </a:p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endPara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876717" y="6612962"/>
            <a:ext cx="5515736" cy="2243180"/>
          </a:xfrm>
          <a:custGeom>
            <a:avLst/>
            <a:gdLst/>
            <a:ahLst/>
            <a:cxnLst/>
            <a:rect l="l" t="t" r="r" b="b"/>
            <a:pathLst>
              <a:path w="5515736" h="2243180">
                <a:moveTo>
                  <a:pt x="0" y="0"/>
                </a:moveTo>
                <a:lnTo>
                  <a:pt x="5515736" y="0"/>
                </a:lnTo>
                <a:lnTo>
                  <a:pt x="5515736" y="2243180"/>
                </a:lnTo>
                <a:lnTo>
                  <a:pt x="0" y="2243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2835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876717" y="3574780"/>
            <a:ext cx="5515736" cy="2931439"/>
          </a:xfrm>
          <a:custGeom>
            <a:avLst/>
            <a:gdLst/>
            <a:ahLst/>
            <a:cxnLst/>
            <a:rect l="l" t="t" r="r" b="b"/>
            <a:pathLst>
              <a:path w="5515736" h="2931439">
                <a:moveTo>
                  <a:pt x="0" y="0"/>
                </a:moveTo>
                <a:lnTo>
                  <a:pt x="5515736" y="0"/>
                </a:lnTo>
                <a:lnTo>
                  <a:pt x="5515736" y="2931438"/>
                </a:lnTo>
                <a:lnTo>
                  <a:pt x="0" y="293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28438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6716706" y="3831785"/>
            <a:ext cx="5684848" cy="2740450"/>
          </a:xfrm>
          <a:custGeom>
            <a:avLst/>
            <a:gdLst/>
            <a:ahLst/>
            <a:cxnLst/>
            <a:rect l="l" t="t" r="r" b="b"/>
            <a:pathLst>
              <a:path w="5684848" h="2740450">
                <a:moveTo>
                  <a:pt x="0" y="0"/>
                </a:moveTo>
                <a:lnTo>
                  <a:pt x="5684848" y="0"/>
                </a:lnTo>
                <a:lnTo>
                  <a:pt x="5684848" y="2740451"/>
                </a:lnTo>
                <a:lnTo>
                  <a:pt x="0" y="27404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2147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6716706" y="6572236"/>
            <a:ext cx="5112557" cy="2283907"/>
          </a:xfrm>
          <a:custGeom>
            <a:avLst/>
            <a:gdLst/>
            <a:ahLst/>
            <a:cxnLst/>
            <a:rect l="l" t="t" r="r" b="b"/>
            <a:pathLst>
              <a:path w="5112557" h="2283907">
                <a:moveTo>
                  <a:pt x="0" y="0"/>
                </a:moveTo>
                <a:lnTo>
                  <a:pt x="5112558" y="0"/>
                </a:lnTo>
                <a:lnTo>
                  <a:pt x="5112558" y="2283906"/>
                </a:lnTo>
                <a:lnTo>
                  <a:pt x="0" y="22839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46329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2401554" y="6583097"/>
            <a:ext cx="5626912" cy="2273045"/>
          </a:xfrm>
          <a:custGeom>
            <a:avLst/>
            <a:gdLst/>
            <a:ahLst/>
            <a:cxnLst/>
            <a:rect l="l" t="t" r="r" b="b"/>
            <a:pathLst>
              <a:path w="5626912" h="2273045">
                <a:moveTo>
                  <a:pt x="0" y="0"/>
                </a:moveTo>
                <a:lnTo>
                  <a:pt x="5626912" y="0"/>
                </a:lnTo>
                <a:lnTo>
                  <a:pt x="5626912" y="2273045"/>
                </a:lnTo>
                <a:lnTo>
                  <a:pt x="0" y="22730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12378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1" y="1779204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Cronograma para el desarrollo de CarbonIA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855964" y="9277350"/>
            <a:ext cx="14984634" cy="0"/>
          </a:xfrm>
          <a:prstGeom prst="line">
            <a:avLst/>
          </a:prstGeom>
          <a:ln w="38100" cap="flat">
            <a:solidFill>
              <a:srgbClr val="5F713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EscuelaIT Duoc UC - Escuela de Informática y Telecomunicaciones Duoc UC - Duoc  UC | LinkedIn"/>
          <p:cNvSpPr/>
          <p:nvPr/>
        </p:nvSpPr>
        <p:spPr>
          <a:xfrm>
            <a:off x="13158228" y="311325"/>
            <a:ext cx="4712109" cy="1178028"/>
          </a:xfrm>
          <a:custGeom>
            <a:avLst/>
            <a:gdLst/>
            <a:ahLst/>
            <a:cxnLst/>
            <a:rect l="l" t="t" r="r" b="b"/>
            <a:pathLst>
              <a:path w="4712109" h="1178028">
                <a:moveTo>
                  <a:pt x="0" y="0"/>
                </a:moveTo>
                <a:lnTo>
                  <a:pt x="4712109" y="0"/>
                </a:lnTo>
                <a:lnTo>
                  <a:pt x="4712109" y="1178028"/>
                </a:lnTo>
                <a:lnTo>
                  <a:pt x="0" y="117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AutoShape 3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2864371" y="2784599"/>
            <a:ext cx="12649912" cy="7175154"/>
          </a:xfrm>
          <a:custGeom>
            <a:avLst/>
            <a:gdLst/>
            <a:ahLst/>
            <a:cxnLst/>
            <a:rect l="l" t="t" r="r" b="b"/>
            <a:pathLst>
              <a:path w="12649912" h="7175154">
                <a:moveTo>
                  <a:pt x="0" y="0"/>
                </a:moveTo>
                <a:lnTo>
                  <a:pt x="12649912" y="0"/>
                </a:lnTo>
                <a:lnTo>
                  <a:pt x="12649912" y="7175153"/>
                </a:lnTo>
                <a:lnTo>
                  <a:pt x="0" y="7175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95722" y="589587"/>
            <a:ext cx="18105118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76717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Desarrollo de plataforma de gestión para huella de carbono empresarial “CarbonIA”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" y="2194702"/>
            <a:ext cx="18105118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spc="50">
                <a:solidFill>
                  <a:srgbClr val="5F7138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Arquitectura del software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865</Words>
  <Application>Microsoft Office PowerPoint</Application>
  <PresentationFormat>Personalizado</PresentationFormat>
  <Paragraphs>88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TT Rounds Condensed Bold</vt:lpstr>
      <vt:lpstr>TT Rounds Condensed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Presentación final (Lopez x2 Calderon)</dc:title>
  <cp:lastModifiedBy>NIBALDO . CALDERON PILQUIMAN</cp:lastModifiedBy>
  <cp:revision>4</cp:revision>
  <dcterms:created xsi:type="dcterms:W3CDTF">2006-08-16T00:00:00Z</dcterms:created>
  <dcterms:modified xsi:type="dcterms:W3CDTF">2024-09-07T00:14:21Z</dcterms:modified>
  <dc:identifier>DAGP8jAo00g</dc:identifier>
</cp:coreProperties>
</file>