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2"/>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37F74-89BE-7647-BF99-7FE246701396}" type="datetimeFigureOut">
              <a:rPr lang="en-US" smtClean="0"/>
              <a:t>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A5FE1-8566-D947-A837-5A1FE71FD9F9}" type="slidenum">
              <a:rPr lang="en-US" smtClean="0"/>
              <a:t>‹#›</a:t>
            </a:fld>
            <a:endParaRPr lang="en-US"/>
          </a:p>
        </p:txBody>
      </p:sp>
    </p:spTree>
    <p:extLst>
      <p:ext uri="{BB962C8B-B14F-4D97-AF65-F5344CB8AC3E}">
        <p14:creationId xmlns:p14="http://schemas.microsoft.com/office/powerpoint/2010/main" val="83665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0A5FE1-8566-D947-A837-5A1FE71FD9F9}" type="slidenum">
              <a:rPr lang="en-US" smtClean="0"/>
              <a:t>1</a:t>
            </a:fld>
            <a:endParaRPr lang="en-US"/>
          </a:p>
        </p:txBody>
      </p:sp>
    </p:spTree>
    <p:extLst>
      <p:ext uri="{BB962C8B-B14F-4D97-AF65-F5344CB8AC3E}">
        <p14:creationId xmlns:p14="http://schemas.microsoft.com/office/powerpoint/2010/main" val="322695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11/3/20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2159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11/3/20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623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11/3/20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53925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11/3/20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9433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11/3/20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5430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11/3/20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72811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11/3/20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5945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11/3/20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8008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11/3/20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5337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11/3/20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3314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11/3/20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9159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11/3/20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154012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5" r:id="rId6"/>
    <p:sldLayoutId id="2147483730" r:id="rId7"/>
    <p:sldLayoutId id="2147483731" r:id="rId8"/>
    <p:sldLayoutId id="2147483732" r:id="rId9"/>
    <p:sldLayoutId id="2147483734" r:id="rId10"/>
    <p:sldLayoutId id="214748373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7263F02-2B95-D84C-9E83-D7FDAD0A4CEA}"/>
              </a:ext>
            </a:extLst>
          </p:cNvPr>
          <p:cNvSpPr>
            <a:spLocks noGrp="1"/>
          </p:cNvSpPr>
          <p:nvPr>
            <p:ph type="ctrTitle"/>
          </p:nvPr>
        </p:nvSpPr>
        <p:spPr>
          <a:xfrm>
            <a:off x="735703" y="507238"/>
            <a:ext cx="3522504" cy="3845891"/>
          </a:xfrm>
        </p:spPr>
        <p:txBody>
          <a:bodyPr>
            <a:normAutofit/>
          </a:bodyPr>
          <a:lstStyle/>
          <a:p>
            <a:pPr algn="l"/>
            <a:r>
              <a:rPr lang="en-US" sz="2800" dirty="0"/>
              <a:t>Dig245 final project </a:t>
            </a:r>
          </a:p>
        </p:txBody>
      </p:sp>
      <p:sp>
        <p:nvSpPr>
          <p:cNvPr id="3" name="Subtitle 2">
            <a:extLst>
              <a:ext uri="{FF2B5EF4-FFF2-40B4-BE49-F238E27FC236}">
                <a16:creationId xmlns:a16="http://schemas.microsoft.com/office/drawing/2014/main" id="{2C5820ED-D6E7-0F42-A000-499AE74047B7}"/>
              </a:ext>
            </a:extLst>
          </p:cNvPr>
          <p:cNvSpPr>
            <a:spLocks noGrp="1"/>
          </p:cNvSpPr>
          <p:nvPr>
            <p:ph type="subTitle" idx="1"/>
          </p:nvPr>
        </p:nvSpPr>
        <p:spPr>
          <a:xfrm>
            <a:off x="735703" y="4445204"/>
            <a:ext cx="3522504" cy="1781123"/>
          </a:xfrm>
        </p:spPr>
        <p:txBody>
          <a:bodyPr>
            <a:normAutofit/>
          </a:bodyPr>
          <a:lstStyle/>
          <a:p>
            <a:pPr algn="l"/>
            <a:r>
              <a:rPr lang="en-US" dirty="0"/>
              <a:t>Jordan Reed</a:t>
            </a:r>
          </a:p>
        </p:txBody>
      </p:sp>
      <p:pic>
        <p:nvPicPr>
          <p:cNvPr id="4" name="Picture 3">
            <a:extLst>
              <a:ext uri="{FF2B5EF4-FFF2-40B4-BE49-F238E27FC236}">
                <a16:creationId xmlns:a16="http://schemas.microsoft.com/office/drawing/2014/main" id="{57B6EC7E-C5D6-4A35-932B-9231C8657942}"/>
              </a:ext>
            </a:extLst>
          </p:cNvPr>
          <p:cNvPicPr>
            <a:picLocks noChangeAspect="1"/>
          </p:cNvPicPr>
          <p:nvPr/>
        </p:nvPicPr>
        <p:blipFill rotWithShape="1">
          <a:blip r:embed="rId3"/>
          <a:srcRect l="25359" r="20891" b="-1"/>
          <a:stretch/>
        </p:blipFill>
        <p:spPr>
          <a:xfrm>
            <a:off x="5467894" y="590861"/>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ln w="25400">
            <a:noFill/>
          </a:ln>
        </p:spPr>
      </p:pic>
      <p:sp>
        <p:nvSpPr>
          <p:cNvPr id="18"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Graphic 212">
            <a:extLst>
              <a:ext uri="{FF2B5EF4-FFF2-40B4-BE49-F238E27FC236}">
                <a16:creationId xmlns:a16="http://schemas.microsoft.com/office/drawing/2014/main" id="{A499C65A-9B02-4D7F-BD68-CD38D8805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2"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0622" y="1755501"/>
            <a:ext cx="1598829" cy="531293"/>
            <a:chOff x="2504802" y="1755501"/>
            <a:chExt cx="1598829" cy="531293"/>
          </a:xfrm>
          <a:solidFill>
            <a:schemeClr val="tx1"/>
          </a:solidFill>
        </p:grpSpPr>
        <p:sp>
          <p:nvSpPr>
            <p:cNvPr id="23" name="Freeform: Shape 22">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6" name="Graphic 4">
            <a:extLst>
              <a:ext uri="{FF2B5EF4-FFF2-40B4-BE49-F238E27FC236}">
                <a16:creationId xmlns:a16="http://schemas.microsoft.com/office/drawing/2014/main" id="{1F4896D7-5AD0-4505-BCCD-82262CFEE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35286" y="3429061"/>
            <a:ext cx="1861484" cy="1861513"/>
            <a:chOff x="5734037" y="3067039"/>
            <a:chExt cx="724483" cy="724489"/>
          </a:xfrm>
          <a:solidFill>
            <a:schemeClr val="tx1"/>
          </a:solidFill>
        </p:grpSpPr>
        <p:sp>
          <p:nvSpPr>
            <p:cNvPr id="27" name="Freeform: Shape 26">
              <a:extLst>
                <a:ext uri="{FF2B5EF4-FFF2-40B4-BE49-F238E27FC236}">
                  <a16:creationId xmlns:a16="http://schemas.microsoft.com/office/drawing/2014/main" id="{83C04C31-4BBB-4AC5-A222-4E79BDDF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90890F0-A440-4A5F-89E2-860A6042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9BA7632-2294-4740-BB61-DFA5017B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025C556-497E-4B62-9131-98448B5A7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467884A-CD29-4BCE-A1A4-1E629953F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3A1BC11-A782-4A26-87D0-76C92BAB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787142E-1022-4109-9141-85FF9C22E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63BCB7E-36CC-4105-9CDA-BFB80F3FF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6EF2588-350F-4CCE-9BF8-799EC7196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A696712-7E60-48CD-A6F8-91754B090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244E95B-2BBF-4335-BEFC-BA135EF9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D692242-534C-4A58-90D7-43A781D23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C72B2EF-E5D1-46BF-B7FE-A9D174508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8805B31-6BA4-45FA-8180-436B2EC41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1B376A0-4543-4AE3-8071-5C746BADE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824AEB4-F797-4131-AD1A-BCB807B08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399A867-568D-43D3-8F17-6644C8D09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953DBA6-7A8F-4369-8F18-DC19A21B4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9167760-8210-45B7-96C9-462EB82D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B578C99-7B91-480A-B8CA-B9FB3AF17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DF91670-E084-4B4B-9F86-75DD43CB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FC99F2F-C73F-444D-B4BB-C02E463AB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F3FF604-A6A9-4EDC-868C-696B9212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8D6C5BB-BF17-4FE8-B611-578E8EBE9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80A8D66-3FA7-4C04-AEDC-D8F94AA4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DE9B826-6E87-4EF5-AA9D-F55BB3A21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AEEC53-BED0-4ACB-94B4-818158D7E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0709FE3-3633-4C01-AAD6-75ADD9395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0D68B00-260E-4EFC-A1FE-8B04EB5A7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60AF8DD-D1D2-43F3-83E5-ECF20A091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7B3F103-7F53-4D5E-B9A2-DE4F0B78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BBECD20-3735-4F14-8816-26D648091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00687DC-38D4-44B7-BA7D-D8A0BA155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3AFC6B0-2B60-47B1-B854-A02279C7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9963332-7F58-48B9-9BAB-87C986F3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42BD313-0F6E-4DC3-B8A8-861289801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253CE00-9D58-4821-B362-2552C433B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89086E-98CE-4697-8CE7-B2E7DB2E8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CE9357F-710D-4D3B-90C1-CF19E73F2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70ED7F2-AD38-47BC-B6A1-FF7E20AF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2600E9C-0B0F-45ED-A2CF-DE0240B2B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07D2066-6599-4BD0-9CD5-7289EB1B8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BF96C0D-1DEE-47F2-A950-16BC0896F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D254ABE-505D-4C6A-9267-BFB78FBB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22BBE38-BC6F-4DDE-BD6D-2B496CE4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46D1FA-C431-4F16-8BDD-71C614D79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F387987-DEF1-447C-BC86-281AC0B3D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808DF01-2715-4215-81F1-B8C178304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ED7F897-8A4F-4F3D-BFB1-738BCDCA9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B51B8B7-D508-44C3-AFC5-820557A94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FBC6B94-2A13-4303-AE51-334E386D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7897959-2F8E-4A05-9EA8-5B0329B57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522AB50-D351-40F4-8A88-E856C1F27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21AFD52-C13F-4A20-B1DB-13C1A9A3D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E789B3B-F514-4E02-8C1A-2F85817AA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E473BAC-3DA1-4D63-9D6C-2B993665F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F385DCF4-8F59-4838-B86C-2B3EF0BCE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3EC5A02E-609A-4C39-A35D-E8D038F7C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7AB67B18-1821-4367-A7B6-CC2FFF66D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CAC56E-4767-4984-9FE7-2C3CA57D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A1929ED-CEB2-4C49-B2ED-A206D3793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1D632F9-2F59-4C8D-B1BC-1CB0D15C3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3B9F80B-CAEF-442C-A218-E2B06954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26A626E-CC14-4106-8AD4-DB3D81CD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CD710B8-B5DF-495F-ACEA-CFB9308CB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550C81D-B0B8-4DB8-A12C-B62944D07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EB82E53-B337-43EB-BFF8-1466F1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1DCEF3A-2B54-4AA2-9BFD-57EA4A246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F122967-34EF-4575-8E59-75D77FCD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87EBF9D-3949-4CCE-BB87-978466834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8A1183F-B28F-4BAD-A14B-3940A6E92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A81851B7-6D8F-454C-BBAA-498426069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9759A7A-483F-4DB0-8677-C6AB61E19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DD1E55B-DE82-4811-BB33-1468396D2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4B0251C-DACC-4A24-83BA-3D95F8D19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647EF9B-D99D-48C1-B61E-19B85F471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B55DF3C-DDF0-4B01-849E-46A663465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09149238-5A44-4264-84E6-DD25E7C0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E6925C1-B440-4C1C-8829-2E6D9EE14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37B5BDB-32A7-4C47-A984-AF2316600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B5A7D9C-91C9-49A3-8AD5-DB49632FD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64B015D-AFCF-4AB2-AE58-A069B06DB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4407931-9375-400F-88AC-C63D4E9E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4278B7-45C8-46E4-885A-69208D59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A806AB0-FBD6-41CD-997C-A76266D37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19E2D6D-6D96-4348-954B-3657A0B0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794AABE-9C3E-4A8C-820F-0FDF65213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1DBEC39D-5464-46CA-B62B-24826F1F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1807973-667B-4780-B3AA-4ADC32DB3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70D793C-C9EE-467B-8385-42B6905A0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4695A53-78EB-4811-8BBC-4707F3016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576416F-0C2E-4D01-9357-5C73ADF85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091FE22-8667-4F89-A333-BA9A0917E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B779008-969D-4FA8-BB6C-3BBBCF919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DAF3B96-0DFB-44BA-959D-BF9643FFE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F66F5FF-98B2-4453-8175-EB602A6A0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51D9683-9D41-4058-B90B-99146FC2F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907098D-1005-4522-BA21-F1534CBA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5BFEF082-7E02-4ED8-B9D1-F0FC47FE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4429C269-222E-4EFB-97B9-08FA243CE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C460F7F-5702-4281-850B-59E4182A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A329057C-293F-4933-9DEA-2463E66D4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274CBA8-6253-4229-AC37-1D7126639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7ABAAD2-23FD-4AF4-8506-3CDDC5607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7A85620-3B33-477A-949C-3F221DCC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6247316E-E815-4CE3-9EC0-8DC8391EB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3D047E26-5A98-4B49-A453-C71D89450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40C95BF-A85B-4251-A817-35A7B4F7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EA4FDA2F-E340-40E6-8678-8F4F9EB3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94A3796-87FD-436D-8309-857F9B489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B20BE68-41F5-4E59-87CD-A8654B123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FD87938-B42E-45E5-ABB8-936E00A2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A46A837-6AA3-4099-8055-251ED6D7D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9D871B1-B4D0-4667-B5FA-21AE12E50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77E102A-1E9D-44C8-9DA0-1B4B61444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2DB4921-ECFC-42CD-B91B-56AB1FE26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156177C-2880-4AAF-BFC7-C3EA4AD09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7C807E0-34AB-4AC3-A674-D7E438C60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3AD80AB-575A-4D50-A561-CE310E06B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E4C11A99-7E93-4B54-B1CE-D90D4532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5A3E814-2D04-4881-B9E9-81ADDC0C9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73D9FB4-F4AF-4974-A734-C9300D210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81A1414-A8F5-43F1-BA51-B058EF2C0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41588DC-3C7F-4695-A42A-B5ABEA8B5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884DF6D-4C87-4B4A-A918-B3F3C8BE3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F26F2A0-B8D0-48D4-A9A9-BEB75CF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A9177E1-A6DC-4200-9D85-31A348E02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DA218E3-83A8-45E8-B2E3-4B693606C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1E51433-E260-493C-8A94-FCE7FD9BA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3A74FFD3-BE5F-435D-AC22-825B6E049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3420F88-93EB-4790-A2BD-EFF61E77B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875302B-159F-4E81-AD49-154BAA8F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E9966CE-BC06-4CEB-877D-34D9D1C2E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89924EA-8A9B-4ED5-8CF2-E184EE89D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00C1FB1-E227-40EE-A773-071D080B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4F26B5D-6E35-40E8-90DF-FD65CB33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59D8F05-F701-45A6-9377-454642C21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5F57ACF8-D510-4715-B964-20D980558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1053CDD-687F-481B-86FB-56DA74C5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6B24CA5-1578-43AE-8ED8-CB9F7EA62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A3208550-AB5B-4E2B-914A-270D30163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4120D7E-20EE-4413-A541-781EA4350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C0CC66E-BFF1-47FD-8C37-092016FBE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09D9AD44-3983-44A2-9DBA-6C5FF3C4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915592-B946-43D1-AE24-B72B17FC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AC48622-C7DC-416F-B14F-AB0C6A3EF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C122E9A7-0590-453C-AC3A-88265131C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78246847-0B72-46B3-9243-7A7B92E21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207FF669-6E9C-47DF-A1A0-667669279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06905CAD-DCDC-4965-969E-3BA793FCA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E82B7F4-81C1-4A48-A3C9-B9DE741C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53D306B7-0050-4206-8020-D3F81BC4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BE50823B-85BA-4734-A0E5-99F2D027C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F26CEA8-889B-4F33-AE59-91F66E160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E64E5726-D6A2-4541-9EB4-0D455BFB1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5A9478C-31E8-4C23-856A-5B4D6936B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D4D55AFD-7163-47DF-8918-6BCF397B5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0C5BF88-D776-4C9B-89BD-85EE0DCE8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0347C6-25EE-4289-B805-750B30ABB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C83C9E0-7820-4EA4-B9AA-AD6E0719F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E1B6DEA-553D-4733-9A45-3A28D118B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BE647149-B885-4A7D-B57E-A9762FF95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FFCDDD6-EA47-4BA4-914F-B4AD52A7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18C5FC42-4A56-48D7-9C6F-EE6973256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58746BA-672F-48B8-BA1D-E317498C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5C60814-753C-4243-BD88-443E240D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174EB8C9-709B-42D9-9948-434CAA5E0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86AB5B1-D0D7-4FE2-9A7D-BF9C01F7D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18E7606-3FC9-4354-BCF8-A980AE6DF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84164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F14E-6267-9A44-912B-3718FEE7216A}"/>
              </a:ext>
            </a:extLst>
          </p:cNvPr>
          <p:cNvSpPr>
            <a:spLocks noGrp="1"/>
          </p:cNvSpPr>
          <p:nvPr>
            <p:ph type="title"/>
          </p:nvPr>
        </p:nvSpPr>
        <p:spPr/>
        <p:txBody>
          <a:bodyPr/>
          <a:lstStyle/>
          <a:p>
            <a:r>
              <a:rPr lang="en-US" dirty="0"/>
              <a:t>Results page</a:t>
            </a:r>
          </a:p>
        </p:txBody>
      </p:sp>
      <p:sp>
        <p:nvSpPr>
          <p:cNvPr id="3" name="Content Placeholder 2">
            <a:extLst>
              <a:ext uri="{FF2B5EF4-FFF2-40B4-BE49-F238E27FC236}">
                <a16:creationId xmlns:a16="http://schemas.microsoft.com/office/drawing/2014/main" id="{74527A1E-E631-6440-B3E4-5370C289068A}"/>
              </a:ext>
            </a:extLst>
          </p:cNvPr>
          <p:cNvSpPr>
            <a:spLocks noGrp="1"/>
          </p:cNvSpPr>
          <p:nvPr>
            <p:ph idx="1"/>
          </p:nvPr>
        </p:nvSpPr>
        <p:spPr/>
        <p:txBody>
          <a:bodyPr/>
          <a:lstStyle/>
          <a:p>
            <a:r>
              <a:rPr lang="en-US" dirty="0"/>
              <a:t>Not sure on what this page will look like since I'm unsure how I will collect data.</a:t>
            </a:r>
          </a:p>
        </p:txBody>
      </p:sp>
      <p:sp>
        <p:nvSpPr>
          <p:cNvPr id="4" name="Rectangle 3">
            <a:extLst>
              <a:ext uri="{FF2B5EF4-FFF2-40B4-BE49-F238E27FC236}">
                <a16:creationId xmlns:a16="http://schemas.microsoft.com/office/drawing/2014/main" id="{6C50668A-E4AD-B54F-AD0E-921F70B391AC}"/>
              </a:ext>
            </a:extLst>
          </p:cNvPr>
          <p:cNvSpPr/>
          <p:nvPr/>
        </p:nvSpPr>
        <p:spPr>
          <a:xfrm>
            <a:off x="5409369" y="3244334"/>
            <a:ext cx="1373261" cy="369332"/>
          </a:xfrm>
          <a:prstGeom prst="rect">
            <a:avLst/>
          </a:prstGeom>
        </p:spPr>
        <p:txBody>
          <a:bodyPr wrap="none">
            <a:spAutoFit/>
          </a:bodyPr>
          <a:lstStyle/>
          <a:p>
            <a:r>
              <a:rPr lang="en-US" b="0" i="0" u="none" strike="noStrike">
                <a:solidFill>
                  <a:srgbClr val="212529"/>
                </a:solidFill>
                <a:effectLst/>
                <a:latin typeface="-apple-system"/>
              </a:rPr>
              <a:t>complement</a:t>
            </a:r>
            <a:endParaRPr lang="en-US"/>
          </a:p>
        </p:txBody>
      </p:sp>
    </p:spTree>
    <p:extLst>
      <p:ext uri="{BB962C8B-B14F-4D97-AF65-F5344CB8AC3E}">
        <p14:creationId xmlns:p14="http://schemas.microsoft.com/office/powerpoint/2010/main" val="362492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59E6-4852-5249-A0BB-8BFF7B2236C2}"/>
              </a:ext>
            </a:extLst>
          </p:cNvPr>
          <p:cNvSpPr>
            <a:spLocks noGrp="1"/>
          </p:cNvSpPr>
          <p:nvPr>
            <p:ph type="title"/>
          </p:nvPr>
        </p:nvSpPr>
        <p:spPr/>
        <p:txBody>
          <a:bodyPr/>
          <a:lstStyle/>
          <a:p>
            <a:r>
              <a:rPr lang="en-US" dirty="0"/>
              <a:t>Final project proposal</a:t>
            </a:r>
          </a:p>
        </p:txBody>
      </p:sp>
      <p:sp>
        <p:nvSpPr>
          <p:cNvPr id="3" name="Content Placeholder 2">
            <a:extLst>
              <a:ext uri="{FF2B5EF4-FFF2-40B4-BE49-F238E27FC236}">
                <a16:creationId xmlns:a16="http://schemas.microsoft.com/office/drawing/2014/main" id="{6C3CB462-4D1E-0D42-B159-C1D76DB7699B}"/>
              </a:ext>
            </a:extLst>
          </p:cNvPr>
          <p:cNvSpPr>
            <a:spLocks noGrp="1"/>
          </p:cNvSpPr>
          <p:nvPr>
            <p:ph idx="1"/>
          </p:nvPr>
        </p:nvSpPr>
        <p:spPr/>
        <p:txBody>
          <a:bodyPr/>
          <a:lstStyle/>
          <a:p>
            <a:pPr marL="0" indent="0">
              <a:buNone/>
            </a:pPr>
            <a:r>
              <a:rPr lang="en-US" dirty="0"/>
              <a:t>My proposal for the final project will focus on the usability of a website. I want to create two designs that encapsulate what good and bad usability is and how it affects the user. </a:t>
            </a:r>
          </a:p>
        </p:txBody>
      </p:sp>
    </p:spTree>
    <p:extLst>
      <p:ext uri="{BB962C8B-B14F-4D97-AF65-F5344CB8AC3E}">
        <p14:creationId xmlns:p14="http://schemas.microsoft.com/office/powerpoint/2010/main" val="308363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2D21-A697-5146-B498-167EE289F632}"/>
              </a:ext>
            </a:extLst>
          </p:cNvPr>
          <p:cNvSpPr>
            <a:spLocks noGrp="1"/>
          </p:cNvSpPr>
          <p:nvPr>
            <p:ph type="title"/>
          </p:nvPr>
        </p:nvSpPr>
        <p:spPr/>
        <p:txBody>
          <a:bodyPr/>
          <a:lstStyle/>
          <a:p>
            <a:r>
              <a:rPr lang="en-US" dirty="0"/>
              <a:t>Definition of bad design</a:t>
            </a:r>
          </a:p>
        </p:txBody>
      </p:sp>
      <p:sp>
        <p:nvSpPr>
          <p:cNvPr id="3" name="Content Placeholder 2">
            <a:extLst>
              <a:ext uri="{FF2B5EF4-FFF2-40B4-BE49-F238E27FC236}">
                <a16:creationId xmlns:a16="http://schemas.microsoft.com/office/drawing/2014/main" id="{0EECB7F1-CF32-524F-876B-26AD509B090C}"/>
              </a:ext>
            </a:extLst>
          </p:cNvPr>
          <p:cNvSpPr>
            <a:spLocks noGrp="1"/>
          </p:cNvSpPr>
          <p:nvPr>
            <p:ph idx="1"/>
          </p:nvPr>
        </p:nvSpPr>
        <p:spPr/>
        <p:txBody>
          <a:bodyPr/>
          <a:lstStyle/>
          <a:p>
            <a:pPr marL="0" indent="0">
              <a:buNone/>
            </a:pPr>
            <a:r>
              <a:rPr lang="en-US" dirty="0"/>
              <a:t>What I think would really show the user how bad a design can be I plan on incorporating the following.</a:t>
            </a:r>
          </a:p>
          <a:p>
            <a:r>
              <a:rPr lang="en-US" sz="2000" dirty="0"/>
              <a:t>Unappealing colors</a:t>
            </a:r>
          </a:p>
          <a:p>
            <a:r>
              <a:rPr lang="en-US" sz="2000" dirty="0"/>
              <a:t>Confusing organization</a:t>
            </a:r>
          </a:p>
          <a:p>
            <a:r>
              <a:rPr lang="en-US" sz="2000" dirty="0"/>
              <a:t>Dark Patterns</a:t>
            </a:r>
          </a:p>
          <a:p>
            <a:pPr lvl="1"/>
            <a:r>
              <a:rPr lang="en-US" sz="2000" dirty="0"/>
              <a:t>Pop ups </a:t>
            </a:r>
          </a:p>
          <a:p>
            <a:pPr lvl="1"/>
            <a:r>
              <a:rPr lang="en-US" sz="2000" dirty="0"/>
              <a:t>Misleading information/instructions</a:t>
            </a:r>
          </a:p>
          <a:p>
            <a:pPr lvl="1"/>
            <a:r>
              <a:rPr lang="en-US" sz="2000" dirty="0"/>
              <a:t>Etc.</a:t>
            </a:r>
          </a:p>
          <a:p>
            <a:r>
              <a:rPr lang="en-US" sz="2000" dirty="0"/>
              <a:t>Cluttered elements</a:t>
            </a:r>
          </a:p>
          <a:p>
            <a:pPr marL="0" indent="0">
              <a:buNone/>
            </a:pPr>
            <a:endParaRPr lang="en-US" sz="2000" dirty="0"/>
          </a:p>
        </p:txBody>
      </p:sp>
    </p:spTree>
    <p:extLst>
      <p:ext uri="{BB962C8B-B14F-4D97-AF65-F5344CB8AC3E}">
        <p14:creationId xmlns:p14="http://schemas.microsoft.com/office/powerpoint/2010/main" val="127600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15F1-0E89-4743-BA98-9158BECE25BE}"/>
              </a:ext>
            </a:extLst>
          </p:cNvPr>
          <p:cNvSpPr>
            <a:spLocks noGrp="1"/>
          </p:cNvSpPr>
          <p:nvPr>
            <p:ph type="title"/>
          </p:nvPr>
        </p:nvSpPr>
        <p:spPr/>
        <p:txBody>
          <a:bodyPr/>
          <a:lstStyle/>
          <a:p>
            <a:r>
              <a:rPr lang="en-US" dirty="0"/>
              <a:t>Definition of good design</a:t>
            </a:r>
          </a:p>
        </p:txBody>
      </p:sp>
      <p:sp>
        <p:nvSpPr>
          <p:cNvPr id="3" name="Content Placeholder 2">
            <a:extLst>
              <a:ext uri="{FF2B5EF4-FFF2-40B4-BE49-F238E27FC236}">
                <a16:creationId xmlns:a16="http://schemas.microsoft.com/office/drawing/2014/main" id="{3644D369-4F6B-6442-BBBE-54ADD1EE9174}"/>
              </a:ext>
            </a:extLst>
          </p:cNvPr>
          <p:cNvSpPr>
            <a:spLocks noGrp="1"/>
          </p:cNvSpPr>
          <p:nvPr>
            <p:ph idx="1"/>
          </p:nvPr>
        </p:nvSpPr>
        <p:spPr/>
        <p:txBody>
          <a:bodyPr/>
          <a:lstStyle/>
          <a:p>
            <a:pPr marL="0" indent="0">
              <a:buNone/>
            </a:pPr>
            <a:r>
              <a:rPr lang="en-US" dirty="0"/>
              <a:t>These following points is what I believe would convey good design and usability.</a:t>
            </a:r>
          </a:p>
          <a:p>
            <a:r>
              <a:rPr lang="en-US" dirty="0"/>
              <a:t>Well organized layout</a:t>
            </a:r>
          </a:p>
          <a:p>
            <a:r>
              <a:rPr lang="en-US" dirty="0"/>
              <a:t>Appealing color scheme</a:t>
            </a:r>
          </a:p>
          <a:p>
            <a:r>
              <a:rPr lang="en-US" dirty="0"/>
              <a:t>A minimalistic/modern look</a:t>
            </a:r>
          </a:p>
          <a:p>
            <a:r>
              <a:rPr lang="en-US" dirty="0"/>
              <a:t>Functional </a:t>
            </a:r>
          </a:p>
        </p:txBody>
      </p:sp>
    </p:spTree>
    <p:extLst>
      <p:ext uri="{BB962C8B-B14F-4D97-AF65-F5344CB8AC3E}">
        <p14:creationId xmlns:p14="http://schemas.microsoft.com/office/powerpoint/2010/main" val="351953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9B8B-D5A4-8645-9300-F90ED63A0D0B}"/>
              </a:ext>
            </a:extLst>
          </p:cNvPr>
          <p:cNvSpPr>
            <a:spLocks noGrp="1"/>
          </p:cNvSpPr>
          <p:nvPr>
            <p:ph type="title"/>
          </p:nvPr>
        </p:nvSpPr>
        <p:spPr/>
        <p:txBody>
          <a:bodyPr/>
          <a:lstStyle/>
          <a:p>
            <a:r>
              <a:rPr lang="en-US" dirty="0"/>
              <a:t>User interaction</a:t>
            </a:r>
          </a:p>
        </p:txBody>
      </p:sp>
      <p:sp>
        <p:nvSpPr>
          <p:cNvPr id="3" name="Content Placeholder 2">
            <a:extLst>
              <a:ext uri="{FF2B5EF4-FFF2-40B4-BE49-F238E27FC236}">
                <a16:creationId xmlns:a16="http://schemas.microsoft.com/office/drawing/2014/main" id="{864CA6C2-50DB-0248-A025-57FFFB5040A3}"/>
              </a:ext>
            </a:extLst>
          </p:cNvPr>
          <p:cNvSpPr>
            <a:spLocks noGrp="1"/>
          </p:cNvSpPr>
          <p:nvPr>
            <p:ph idx="1"/>
          </p:nvPr>
        </p:nvSpPr>
        <p:spPr/>
        <p:txBody>
          <a:bodyPr/>
          <a:lstStyle/>
          <a:p>
            <a:pPr marL="0" indent="0">
              <a:buNone/>
            </a:pPr>
            <a:r>
              <a:rPr lang="en-US" dirty="0"/>
              <a:t>To incorporate user interaction I will ask the user to select the elements in both of the designs and they will become highlighted and ask for what they do or do not like about the elements.</a:t>
            </a:r>
          </a:p>
          <a:p>
            <a:pPr marL="0" indent="0">
              <a:buNone/>
            </a:pPr>
            <a:r>
              <a:rPr lang="en-US" dirty="0"/>
              <a:t>When they are asked to put in what the did/didn’t like, I will probably have a drop down with prewritten options(positive/negative/neutral).</a:t>
            </a:r>
          </a:p>
        </p:txBody>
      </p:sp>
    </p:spTree>
    <p:extLst>
      <p:ext uri="{BB962C8B-B14F-4D97-AF65-F5344CB8AC3E}">
        <p14:creationId xmlns:p14="http://schemas.microsoft.com/office/powerpoint/2010/main" val="957776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68DC-C165-4C45-B614-ECA40D45229D}"/>
              </a:ext>
            </a:extLst>
          </p:cNvPr>
          <p:cNvSpPr>
            <a:spLocks noGrp="1"/>
          </p:cNvSpPr>
          <p:nvPr>
            <p:ph type="title"/>
          </p:nvPr>
        </p:nvSpPr>
        <p:spPr/>
        <p:txBody>
          <a:bodyPr/>
          <a:lstStyle/>
          <a:p>
            <a:r>
              <a:rPr lang="en-US" dirty="0"/>
              <a:t>Preliminary design</a:t>
            </a:r>
          </a:p>
        </p:txBody>
      </p:sp>
      <p:sp>
        <p:nvSpPr>
          <p:cNvPr id="3" name="Content Placeholder 2">
            <a:extLst>
              <a:ext uri="{FF2B5EF4-FFF2-40B4-BE49-F238E27FC236}">
                <a16:creationId xmlns:a16="http://schemas.microsoft.com/office/drawing/2014/main" id="{B1031E15-DC1E-9F42-B8D6-69B64BF2F235}"/>
              </a:ext>
            </a:extLst>
          </p:cNvPr>
          <p:cNvSpPr>
            <a:spLocks noGrp="1"/>
          </p:cNvSpPr>
          <p:nvPr>
            <p:ph idx="1"/>
          </p:nvPr>
        </p:nvSpPr>
        <p:spPr/>
        <p:txBody>
          <a:bodyPr/>
          <a:lstStyle/>
          <a:p>
            <a:pPr marL="0" indent="0">
              <a:buNone/>
            </a:pPr>
            <a:r>
              <a:rPr lang="en-US" dirty="0"/>
              <a:t>The general design that I am considering, would be a three-four pages. The pages would be the following</a:t>
            </a:r>
          </a:p>
          <a:p>
            <a:r>
              <a:rPr lang="en-US" dirty="0"/>
              <a:t>Intro page</a:t>
            </a:r>
          </a:p>
          <a:p>
            <a:r>
              <a:rPr lang="en-US" dirty="0"/>
              <a:t>Bad design page</a:t>
            </a:r>
          </a:p>
          <a:p>
            <a:r>
              <a:rPr lang="en-US" dirty="0"/>
              <a:t>Good design page</a:t>
            </a:r>
          </a:p>
          <a:p>
            <a:r>
              <a:rPr lang="en-US" dirty="0"/>
              <a:t>Results page(undecided)</a:t>
            </a:r>
          </a:p>
        </p:txBody>
      </p:sp>
    </p:spTree>
    <p:extLst>
      <p:ext uri="{BB962C8B-B14F-4D97-AF65-F5344CB8AC3E}">
        <p14:creationId xmlns:p14="http://schemas.microsoft.com/office/powerpoint/2010/main" val="164769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1EE8AD20-D46A-4CDA-ACE9-CDEE6F001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22">
            <a:extLst>
              <a:ext uri="{FF2B5EF4-FFF2-40B4-BE49-F238E27FC236}">
                <a16:creationId xmlns:a16="http://schemas.microsoft.com/office/drawing/2014/main" id="{9A19265B-5023-4F97-B3C5-6DC04937BD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5" name="Rectangle 24">
            <a:extLst>
              <a:ext uri="{FF2B5EF4-FFF2-40B4-BE49-F238E27FC236}">
                <a16:creationId xmlns:a16="http://schemas.microsoft.com/office/drawing/2014/main" id="{E167761E-9A06-42D7-A1E1-99C836918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7" name="Rectangle 26">
            <a:extLst>
              <a:ext uri="{FF2B5EF4-FFF2-40B4-BE49-F238E27FC236}">
                <a16:creationId xmlns:a16="http://schemas.microsoft.com/office/drawing/2014/main" id="{6E1810D1-939F-4DDF-9906-72FABD136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47FBA6C-82DB-4925-B184-33CC47C86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2FF29-FD3C-334E-AB6A-E9255AFBF633}"/>
              </a:ext>
            </a:extLst>
          </p:cNvPr>
          <p:cNvSpPr>
            <a:spLocks noGrp="1"/>
          </p:cNvSpPr>
          <p:nvPr>
            <p:ph type="title"/>
          </p:nvPr>
        </p:nvSpPr>
        <p:spPr>
          <a:xfrm>
            <a:off x="1521269" y="799275"/>
            <a:ext cx="4579668" cy="3028072"/>
          </a:xfrm>
        </p:spPr>
        <p:txBody>
          <a:bodyPr vert="horz" lIns="91440" tIns="45720" rIns="91440" bIns="45720" rtlCol="0" anchor="b">
            <a:normAutofit/>
          </a:bodyPr>
          <a:lstStyle/>
          <a:p>
            <a:pPr algn="ctr"/>
            <a:r>
              <a:rPr lang="en-US" sz="2000" b="1" cap="all" spc="1500">
                <a:ea typeface="Source Sans Pro SemiBold" panose="020B0603030403020204" pitchFamily="34" charset="0"/>
              </a:rPr>
              <a:t>Introduction page</a:t>
            </a:r>
          </a:p>
        </p:txBody>
      </p:sp>
      <p:grpSp>
        <p:nvGrpSpPr>
          <p:cNvPr id="31" name="Graphic 185">
            <a:extLst>
              <a:ext uri="{FF2B5EF4-FFF2-40B4-BE49-F238E27FC236}">
                <a16:creationId xmlns:a16="http://schemas.microsoft.com/office/drawing/2014/main" id="{0ECF8052-C3DA-4816-AE5E-732CDCFFDD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8345" y="1663988"/>
            <a:ext cx="843745" cy="375828"/>
            <a:chOff x="9841624" y="4115729"/>
            <a:chExt cx="602169" cy="268223"/>
          </a:xfrm>
          <a:solidFill>
            <a:schemeClr val="tx1"/>
          </a:solidFill>
        </p:grpSpPr>
        <p:sp>
          <p:nvSpPr>
            <p:cNvPr id="32" name="Freeform: Shape 31">
              <a:extLst>
                <a:ext uri="{FF2B5EF4-FFF2-40B4-BE49-F238E27FC236}">
                  <a16:creationId xmlns:a16="http://schemas.microsoft.com/office/drawing/2014/main" id="{F9E9B70F-47D9-47CF-8B0D-E5B282D6B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3" name="Freeform: Shape 32">
              <a:extLst>
                <a:ext uri="{FF2B5EF4-FFF2-40B4-BE49-F238E27FC236}">
                  <a16:creationId xmlns:a16="http://schemas.microsoft.com/office/drawing/2014/main" id="{F75EF19C-EB14-4387-8C4D-AF88C873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4" name="Freeform: Shape 33">
              <a:extLst>
                <a:ext uri="{FF2B5EF4-FFF2-40B4-BE49-F238E27FC236}">
                  <a16:creationId xmlns:a16="http://schemas.microsoft.com/office/drawing/2014/main" id="{A66EBC76-FA4E-4AF6-BFE7-FB8FABF3D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Freeform: Shape 34">
              <a:extLst>
                <a:ext uri="{FF2B5EF4-FFF2-40B4-BE49-F238E27FC236}">
                  <a16:creationId xmlns:a16="http://schemas.microsoft.com/office/drawing/2014/main" id="{230A0EA4-19B6-4636-835C-B99460956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Freeform: Shape 35">
              <a:extLst>
                <a:ext uri="{FF2B5EF4-FFF2-40B4-BE49-F238E27FC236}">
                  <a16:creationId xmlns:a16="http://schemas.microsoft.com/office/drawing/2014/main" id="{309F5BE7-809E-440D-9E1C-3AFCB358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8" name="Oval 37">
            <a:extLst>
              <a:ext uri="{FF2B5EF4-FFF2-40B4-BE49-F238E27FC236}">
                <a16:creationId xmlns:a16="http://schemas.microsoft.com/office/drawing/2014/main" id="{98713B11-DA30-489D-95C2-E053A2067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61"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0" name="Oval 39">
            <a:extLst>
              <a:ext uri="{FF2B5EF4-FFF2-40B4-BE49-F238E27FC236}">
                <a16:creationId xmlns:a16="http://schemas.microsoft.com/office/drawing/2014/main" id="{533FDFCA-FA81-4883-8308-C418ED25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61"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3B563765-A6D6-464C-BDA7-A0A2F40AF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99841"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44" name="Freeform: Shape 43">
            <a:extLst>
              <a:ext uri="{FF2B5EF4-FFF2-40B4-BE49-F238E27FC236}">
                <a16:creationId xmlns:a16="http://schemas.microsoft.com/office/drawing/2014/main" id="{487CDD03-1100-46B3-B04A-D66410E5B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Content Placeholder 4" descr="A picture containing diagram&#10;&#10;Description automatically generated">
            <a:extLst>
              <a:ext uri="{FF2B5EF4-FFF2-40B4-BE49-F238E27FC236}">
                <a16:creationId xmlns:a16="http://schemas.microsoft.com/office/drawing/2014/main" id="{28B0ACD0-A202-9F4A-8FFE-EFAF25F1DACD}"/>
              </a:ext>
            </a:extLst>
          </p:cNvPr>
          <p:cNvPicPr>
            <a:picLocks noGrp="1" noChangeAspect="1"/>
          </p:cNvPicPr>
          <p:nvPr>
            <p:ph idx="1"/>
          </p:nvPr>
        </p:nvPicPr>
        <p:blipFill>
          <a:blip r:embed="rId2"/>
          <a:stretch>
            <a:fillRect/>
          </a:stretch>
        </p:blipFill>
        <p:spPr>
          <a:xfrm>
            <a:off x="8120406" y="1957246"/>
            <a:ext cx="3155960" cy="4207948"/>
          </a:xfrm>
          <a:prstGeom prst="rect">
            <a:avLst/>
          </a:prstGeom>
          <a:ln w="28575">
            <a:noFill/>
          </a:ln>
        </p:spPr>
      </p:pic>
    </p:spTree>
    <p:extLst>
      <p:ext uri="{BB962C8B-B14F-4D97-AF65-F5344CB8AC3E}">
        <p14:creationId xmlns:p14="http://schemas.microsoft.com/office/powerpoint/2010/main" val="253665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5" name="Freeform: Shape 10">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11">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12">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13">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14">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0" name="Oval 16">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1" name="Rectangle 18">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20">
            <a:extLst>
              <a:ext uri="{FF2B5EF4-FFF2-40B4-BE49-F238E27FC236}">
                <a16:creationId xmlns:a16="http://schemas.microsoft.com/office/drawing/2014/main" id="{1EE8AD20-D46A-4CDA-ACE9-CDEE6F001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3" name="Freeform: Shape 22">
            <a:extLst>
              <a:ext uri="{FF2B5EF4-FFF2-40B4-BE49-F238E27FC236}">
                <a16:creationId xmlns:a16="http://schemas.microsoft.com/office/drawing/2014/main" id="{9A19265B-5023-4F97-B3C5-6DC04937BD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4" name="Rectangle 24">
            <a:extLst>
              <a:ext uri="{FF2B5EF4-FFF2-40B4-BE49-F238E27FC236}">
                <a16:creationId xmlns:a16="http://schemas.microsoft.com/office/drawing/2014/main" id="{E167761E-9A06-42D7-A1E1-99C836918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5" name="Rectangle 26">
            <a:extLst>
              <a:ext uri="{FF2B5EF4-FFF2-40B4-BE49-F238E27FC236}">
                <a16:creationId xmlns:a16="http://schemas.microsoft.com/office/drawing/2014/main" id="{6E1810D1-939F-4DDF-9906-72FABD136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28">
            <a:extLst>
              <a:ext uri="{FF2B5EF4-FFF2-40B4-BE49-F238E27FC236}">
                <a16:creationId xmlns:a16="http://schemas.microsoft.com/office/drawing/2014/main" id="{547FBA6C-82DB-4925-B184-33CC47C86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CC17D-B195-3441-B738-96C857920966}"/>
              </a:ext>
            </a:extLst>
          </p:cNvPr>
          <p:cNvSpPr>
            <a:spLocks noGrp="1"/>
          </p:cNvSpPr>
          <p:nvPr>
            <p:ph type="title"/>
          </p:nvPr>
        </p:nvSpPr>
        <p:spPr>
          <a:xfrm>
            <a:off x="1521269" y="799275"/>
            <a:ext cx="4579668" cy="3028072"/>
          </a:xfrm>
        </p:spPr>
        <p:txBody>
          <a:bodyPr vert="horz" lIns="91440" tIns="45720" rIns="91440" bIns="45720" rtlCol="0" anchor="b">
            <a:normAutofit/>
          </a:bodyPr>
          <a:lstStyle/>
          <a:p>
            <a:pPr algn="ctr"/>
            <a:r>
              <a:rPr lang="en-US" sz="6000" b="1" cap="all" spc="1500">
                <a:ea typeface="Source Sans Pro SemiBold" panose="020B0603030403020204" pitchFamily="34" charset="0"/>
              </a:rPr>
              <a:t>Bad design page</a:t>
            </a:r>
          </a:p>
        </p:txBody>
      </p:sp>
      <p:grpSp>
        <p:nvGrpSpPr>
          <p:cNvPr id="57" name="Graphic 185">
            <a:extLst>
              <a:ext uri="{FF2B5EF4-FFF2-40B4-BE49-F238E27FC236}">
                <a16:creationId xmlns:a16="http://schemas.microsoft.com/office/drawing/2014/main" id="{0ECF8052-C3DA-4816-AE5E-732CDCFFDD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8345" y="1663988"/>
            <a:ext cx="843745" cy="375828"/>
            <a:chOff x="9841624" y="4115729"/>
            <a:chExt cx="602169" cy="268223"/>
          </a:xfrm>
          <a:solidFill>
            <a:schemeClr val="tx1"/>
          </a:solidFill>
        </p:grpSpPr>
        <p:sp>
          <p:nvSpPr>
            <p:cNvPr id="58" name="Freeform: Shape 31">
              <a:extLst>
                <a:ext uri="{FF2B5EF4-FFF2-40B4-BE49-F238E27FC236}">
                  <a16:creationId xmlns:a16="http://schemas.microsoft.com/office/drawing/2014/main" id="{F9E9B70F-47D9-47CF-8B0D-E5B282D6B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3" name="Freeform: Shape 32">
              <a:extLst>
                <a:ext uri="{FF2B5EF4-FFF2-40B4-BE49-F238E27FC236}">
                  <a16:creationId xmlns:a16="http://schemas.microsoft.com/office/drawing/2014/main" id="{F75EF19C-EB14-4387-8C4D-AF88C873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59" name="Freeform: Shape 33">
              <a:extLst>
                <a:ext uri="{FF2B5EF4-FFF2-40B4-BE49-F238E27FC236}">
                  <a16:creationId xmlns:a16="http://schemas.microsoft.com/office/drawing/2014/main" id="{A66EBC76-FA4E-4AF6-BFE7-FB8FABF3D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Freeform: Shape 34">
              <a:extLst>
                <a:ext uri="{FF2B5EF4-FFF2-40B4-BE49-F238E27FC236}">
                  <a16:creationId xmlns:a16="http://schemas.microsoft.com/office/drawing/2014/main" id="{230A0EA4-19B6-4636-835C-B99460956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0" name="Freeform: Shape 35">
              <a:extLst>
                <a:ext uri="{FF2B5EF4-FFF2-40B4-BE49-F238E27FC236}">
                  <a16:creationId xmlns:a16="http://schemas.microsoft.com/office/drawing/2014/main" id="{309F5BE7-809E-440D-9E1C-3AFCB358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61" name="Oval 37">
            <a:extLst>
              <a:ext uri="{FF2B5EF4-FFF2-40B4-BE49-F238E27FC236}">
                <a16:creationId xmlns:a16="http://schemas.microsoft.com/office/drawing/2014/main" id="{98713B11-DA30-489D-95C2-E053A2067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61"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2" name="Oval 39">
            <a:extLst>
              <a:ext uri="{FF2B5EF4-FFF2-40B4-BE49-F238E27FC236}">
                <a16:creationId xmlns:a16="http://schemas.microsoft.com/office/drawing/2014/main" id="{533FDFCA-FA81-4883-8308-C418ED25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61"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3B563765-A6D6-464C-BDA7-A0A2F40AF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99841"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44" name="Freeform: Shape 43">
            <a:extLst>
              <a:ext uri="{FF2B5EF4-FFF2-40B4-BE49-F238E27FC236}">
                <a16:creationId xmlns:a16="http://schemas.microsoft.com/office/drawing/2014/main" id="{487CDD03-1100-46B3-B04A-D66410E5B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Content Placeholder 4" descr="Diagram, schematic&#10;&#10;Description automatically generated">
            <a:extLst>
              <a:ext uri="{FF2B5EF4-FFF2-40B4-BE49-F238E27FC236}">
                <a16:creationId xmlns:a16="http://schemas.microsoft.com/office/drawing/2014/main" id="{78E3252F-422A-844A-AD79-A431C8EB6E9F}"/>
              </a:ext>
            </a:extLst>
          </p:cNvPr>
          <p:cNvPicPr>
            <a:picLocks noGrp="1" noChangeAspect="1"/>
          </p:cNvPicPr>
          <p:nvPr>
            <p:ph idx="1"/>
          </p:nvPr>
        </p:nvPicPr>
        <p:blipFill>
          <a:blip r:embed="rId2"/>
          <a:stretch>
            <a:fillRect/>
          </a:stretch>
        </p:blipFill>
        <p:spPr>
          <a:xfrm>
            <a:off x="7131538" y="1957246"/>
            <a:ext cx="4144828" cy="4207948"/>
          </a:xfrm>
          <a:prstGeom prst="rect">
            <a:avLst/>
          </a:prstGeom>
          <a:ln w="28575">
            <a:noFill/>
          </a:ln>
        </p:spPr>
      </p:pic>
    </p:spTree>
    <p:extLst>
      <p:ext uri="{BB962C8B-B14F-4D97-AF65-F5344CB8AC3E}">
        <p14:creationId xmlns:p14="http://schemas.microsoft.com/office/powerpoint/2010/main" val="400039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1EE8AD20-D46A-4CDA-ACE9-CDEE6F001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22">
            <a:extLst>
              <a:ext uri="{FF2B5EF4-FFF2-40B4-BE49-F238E27FC236}">
                <a16:creationId xmlns:a16="http://schemas.microsoft.com/office/drawing/2014/main" id="{9A19265B-5023-4F97-B3C5-6DC04937BD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5" name="Rectangle 24">
            <a:extLst>
              <a:ext uri="{FF2B5EF4-FFF2-40B4-BE49-F238E27FC236}">
                <a16:creationId xmlns:a16="http://schemas.microsoft.com/office/drawing/2014/main" id="{E167761E-9A06-42D7-A1E1-99C836918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7" name="Rectangle 26">
            <a:extLst>
              <a:ext uri="{FF2B5EF4-FFF2-40B4-BE49-F238E27FC236}">
                <a16:creationId xmlns:a16="http://schemas.microsoft.com/office/drawing/2014/main" id="{6E1810D1-939F-4DDF-9906-72FABD136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47FBA6C-82DB-4925-B184-33CC47C86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0B99A-F5EB-E24E-A72C-A588066DAE80}"/>
              </a:ext>
            </a:extLst>
          </p:cNvPr>
          <p:cNvSpPr>
            <a:spLocks noGrp="1"/>
          </p:cNvSpPr>
          <p:nvPr>
            <p:ph type="title"/>
          </p:nvPr>
        </p:nvSpPr>
        <p:spPr>
          <a:xfrm>
            <a:off x="1521269" y="799275"/>
            <a:ext cx="4579668" cy="3028072"/>
          </a:xfrm>
        </p:spPr>
        <p:txBody>
          <a:bodyPr vert="horz" lIns="91440" tIns="45720" rIns="91440" bIns="45720" rtlCol="0" anchor="b">
            <a:normAutofit/>
          </a:bodyPr>
          <a:lstStyle/>
          <a:p>
            <a:pPr algn="ctr"/>
            <a:r>
              <a:rPr lang="en-US" sz="6000" b="1" cap="all" spc="1500">
                <a:ea typeface="Source Sans Pro SemiBold" panose="020B0603030403020204" pitchFamily="34" charset="0"/>
              </a:rPr>
              <a:t>Good design page</a:t>
            </a:r>
          </a:p>
        </p:txBody>
      </p:sp>
      <p:grpSp>
        <p:nvGrpSpPr>
          <p:cNvPr id="31" name="Graphic 185">
            <a:extLst>
              <a:ext uri="{FF2B5EF4-FFF2-40B4-BE49-F238E27FC236}">
                <a16:creationId xmlns:a16="http://schemas.microsoft.com/office/drawing/2014/main" id="{0ECF8052-C3DA-4816-AE5E-732CDCFFDD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8345" y="1663988"/>
            <a:ext cx="843745" cy="375828"/>
            <a:chOff x="9841624" y="4115729"/>
            <a:chExt cx="602169" cy="268223"/>
          </a:xfrm>
          <a:solidFill>
            <a:schemeClr val="tx1"/>
          </a:solidFill>
        </p:grpSpPr>
        <p:sp>
          <p:nvSpPr>
            <p:cNvPr id="32" name="Freeform: Shape 31">
              <a:extLst>
                <a:ext uri="{FF2B5EF4-FFF2-40B4-BE49-F238E27FC236}">
                  <a16:creationId xmlns:a16="http://schemas.microsoft.com/office/drawing/2014/main" id="{F9E9B70F-47D9-47CF-8B0D-E5B282D6B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3" name="Freeform: Shape 32">
              <a:extLst>
                <a:ext uri="{FF2B5EF4-FFF2-40B4-BE49-F238E27FC236}">
                  <a16:creationId xmlns:a16="http://schemas.microsoft.com/office/drawing/2014/main" id="{F75EF19C-EB14-4387-8C4D-AF88C873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4" name="Freeform: Shape 33">
              <a:extLst>
                <a:ext uri="{FF2B5EF4-FFF2-40B4-BE49-F238E27FC236}">
                  <a16:creationId xmlns:a16="http://schemas.microsoft.com/office/drawing/2014/main" id="{A66EBC76-FA4E-4AF6-BFE7-FB8FABF3D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Freeform: Shape 34">
              <a:extLst>
                <a:ext uri="{FF2B5EF4-FFF2-40B4-BE49-F238E27FC236}">
                  <a16:creationId xmlns:a16="http://schemas.microsoft.com/office/drawing/2014/main" id="{230A0EA4-19B6-4636-835C-B99460956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Freeform: Shape 35">
              <a:extLst>
                <a:ext uri="{FF2B5EF4-FFF2-40B4-BE49-F238E27FC236}">
                  <a16:creationId xmlns:a16="http://schemas.microsoft.com/office/drawing/2014/main" id="{309F5BE7-809E-440D-9E1C-3AFCB358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8" name="Oval 37">
            <a:extLst>
              <a:ext uri="{FF2B5EF4-FFF2-40B4-BE49-F238E27FC236}">
                <a16:creationId xmlns:a16="http://schemas.microsoft.com/office/drawing/2014/main" id="{98713B11-DA30-489D-95C2-E053A2067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61"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0" name="Oval 39">
            <a:extLst>
              <a:ext uri="{FF2B5EF4-FFF2-40B4-BE49-F238E27FC236}">
                <a16:creationId xmlns:a16="http://schemas.microsoft.com/office/drawing/2014/main" id="{533FDFCA-FA81-4883-8308-C418ED25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61"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3B563765-A6D6-464C-BDA7-A0A2F40AF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99841"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44" name="Freeform: Shape 43">
            <a:extLst>
              <a:ext uri="{FF2B5EF4-FFF2-40B4-BE49-F238E27FC236}">
                <a16:creationId xmlns:a16="http://schemas.microsoft.com/office/drawing/2014/main" id="{487CDD03-1100-46B3-B04A-D66410E5B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Content Placeholder 4" descr="Chart, box and whisker chart&#10;&#10;Description automatically generated">
            <a:extLst>
              <a:ext uri="{FF2B5EF4-FFF2-40B4-BE49-F238E27FC236}">
                <a16:creationId xmlns:a16="http://schemas.microsoft.com/office/drawing/2014/main" id="{D3D0A25D-8C22-C741-B2E2-839F65E629C6}"/>
              </a:ext>
            </a:extLst>
          </p:cNvPr>
          <p:cNvPicPr>
            <a:picLocks noGrp="1" noChangeAspect="1"/>
          </p:cNvPicPr>
          <p:nvPr>
            <p:ph idx="1"/>
          </p:nvPr>
        </p:nvPicPr>
        <p:blipFill>
          <a:blip r:embed="rId2"/>
          <a:stretch>
            <a:fillRect/>
          </a:stretch>
        </p:blipFill>
        <p:spPr>
          <a:xfrm>
            <a:off x="7068418" y="2115044"/>
            <a:ext cx="4207948" cy="4050149"/>
          </a:xfrm>
          <a:prstGeom prst="rect">
            <a:avLst/>
          </a:prstGeom>
          <a:ln w="28575">
            <a:noFill/>
          </a:ln>
        </p:spPr>
      </p:pic>
    </p:spTree>
    <p:extLst>
      <p:ext uri="{BB962C8B-B14F-4D97-AF65-F5344CB8AC3E}">
        <p14:creationId xmlns:p14="http://schemas.microsoft.com/office/powerpoint/2010/main" val="815357139"/>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250</Words>
  <Application>Microsoft Macintosh PowerPoint</Application>
  <PresentationFormat>Widescreen</PresentationFormat>
  <Paragraphs>35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Avenir Next LT Pro</vt:lpstr>
      <vt:lpstr>Calibri</vt:lpstr>
      <vt:lpstr>FunkyShapesVTI</vt:lpstr>
      <vt:lpstr>Dig245 final project </vt:lpstr>
      <vt:lpstr>Final project proposal</vt:lpstr>
      <vt:lpstr>Definition of bad design</vt:lpstr>
      <vt:lpstr>Definition of good design</vt:lpstr>
      <vt:lpstr>User interaction</vt:lpstr>
      <vt:lpstr>Preliminary design</vt:lpstr>
      <vt:lpstr>Introduction page</vt:lpstr>
      <vt:lpstr>Bad design page</vt:lpstr>
      <vt:lpstr>Good design page</vt:lpstr>
      <vt:lpstr>Results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Dig245 final project </dc:title>
  <dc:creator>Reed, Jordan</dc:creator>
  <cp:lastModifiedBy>Reed, Jordan</cp:lastModifiedBy>
  <cp:revision>2</cp:revision>
  <dcterms:created xsi:type="dcterms:W3CDTF">2020-11-04T18:59:29Z</dcterms:created>
  <dcterms:modified xsi:type="dcterms:W3CDTF">2020-11-05T14:49:38Z</dcterms:modified>
</cp:coreProperties>
</file>