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5B7A3-9FC2-4AE0-A550-BB45C9B8B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E3C4F1-E3E3-4421-B3D2-ABB4A8BC0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6739B-E1C4-4B37-A561-BE0EEC8B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72D00-4653-467E-AAB7-F1C2066C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D4B88-11BE-4D30-8945-B431D317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EAEE2-A81E-454F-8528-30F9713C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5B7E9-9AAE-4974-A6EF-53449B4D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F0C6A-73EA-4E2E-9D79-8AF7067B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AD112-ED16-40B4-B6F7-7F891532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4208F-2695-405C-B5D2-DA439B4E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D5B5CB-72CA-429B-9370-3EEA46A07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A30BD-37AD-475F-84DA-321C7E125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D72CB-6E5D-47F8-80FA-651C9241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E6A7A-F697-40E7-9732-C03FA46E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07EC1-F592-457D-8238-B35637F9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7ADB-06F8-4D92-AB96-42333CA1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0F76B-D5AD-45B5-AE61-FD208CB9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72FF7-34F2-4778-8AFC-3C2FBBF1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0BC64-FF7B-420F-839D-6A7F3B6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1FAC5-8765-4E33-9222-1134FA66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0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0599-B1B4-453E-8D62-31E63EC3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4B8EC-E3CC-4557-870E-CD2682CD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EDAAB-A0E5-4BE8-9E83-A1983163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1FDA1-28EE-4118-AF23-493C5F2A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CAB80-647F-4523-8CE0-749FF88F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9D3BB-95F0-4174-87E9-89890701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922BE-4E55-4F95-97F4-73DDF7418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CD49D-88BA-4D7C-AA11-ACA2991F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311CB-333E-4443-A550-296FD731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E6A5B-13B5-43D1-9531-ED786F2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0F1BD-EE35-4723-8E28-E30113D7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C7A3E-4341-48BF-AC7E-6DC021A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229A5-9EDA-4B87-BFA4-A093FB88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ED52D-E123-4DD7-BC25-B179AAD2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E43572-8025-4F33-9ECE-6AD2547AA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6B0AE8-FE8A-4062-950E-18B50971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2C784D-FCCA-4F4D-A93D-910B3829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B0F863-27D6-40DD-B50F-0F7D2340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7922A-80E7-4376-9391-BF640A9B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CA802-733D-44F8-9147-4468D85A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083D1C-AFDD-467D-996C-870826D0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EB9684-AAF4-46DF-A134-FB2323C3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CBBA38-79E6-417B-A274-1B84D58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1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6CDC91-4AEB-42FB-A004-7E386FFF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2485A-2286-4531-BF7F-A20C2D0B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63B47-17CE-46A6-9A27-491ABBD4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9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DE4D0-0791-45B7-AE59-A481DDB3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D4DFD-5EC6-4D4A-95C6-FAA2774A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AABD54-119E-4268-B1F1-70679EB1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9B600-942F-43AD-BDA6-B8B6C494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4F1F1-0B6F-4C12-BD72-A6CF65BA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490BE-FF3F-4A0E-8660-4B60B51C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98399-DE18-471A-9D36-E40B2E4F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724466-0CD3-48BC-9259-D42D53100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64DD6-F5A1-4DF6-911F-FC985C835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C233C-A744-468A-8FC9-5CCC0305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A30A6-9262-483A-B554-FB3F8EB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6F5E0-5489-447C-A558-57A24218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7C1856-16DD-47B5-ABD8-C5E3BC0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3215E-CC3F-40CD-BBBD-60A068A8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7C424-A0BF-47D2-8C7A-D25085637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ECFD-9A98-4CF7-9FF5-752103D5DCA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B0959-F1BB-4F32-A7C6-8638112A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C2A18-CE2E-4E13-9F84-D1385FDD4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4988-0550-418F-B1A2-E6AA30A84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95CDA4C-D9F7-408D-9BBC-C3795316D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468836"/>
              </p:ext>
            </p:extLst>
          </p:nvPr>
        </p:nvGraphicFramePr>
        <p:xfrm>
          <a:off x="1226128" y="605366"/>
          <a:ext cx="8541329" cy="369646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614527">
                  <a:extLst>
                    <a:ext uri="{9D8B030D-6E8A-4147-A177-3AD203B41FA5}">
                      <a16:colId xmlns:a16="http://schemas.microsoft.com/office/drawing/2014/main" val="3673514757"/>
                    </a:ext>
                  </a:extLst>
                </a:gridCol>
                <a:gridCol w="1232582">
                  <a:extLst>
                    <a:ext uri="{9D8B030D-6E8A-4147-A177-3AD203B41FA5}">
                      <a16:colId xmlns:a16="http://schemas.microsoft.com/office/drawing/2014/main" val="1957489118"/>
                    </a:ext>
                  </a:extLst>
                </a:gridCol>
                <a:gridCol w="1423555">
                  <a:extLst>
                    <a:ext uri="{9D8B030D-6E8A-4147-A177-3AD203B41FA5}">
                      <a16:colId xmlns:a16="http://schemas.microsoft.com/office/drawing/2014/main" val="3617569894"/>
                    </a:ext>
                  </a:extLst>
                </a:gridCol>
                <a:gridCol w="1423555">
                  <a:extLst>
                    <a:ext uri="{9D8B030D-6E8A-4147-A177-3AD203B41FA5}">
                      <a16:colId xmlns:a16="http://schemas.microsoft.com/office/drawing/2014/main" val="2303421678"/>
                    </a:ext>
                  </a:extLst>
                </a:gridCol>
                <a:gridCol w="1423555">
                  <a:extLst>
                    <a:ext uri="{9D8B030D-6E8A-4147-A177-3AD203B41FA5}">
                      <a16:colId xmlns:a16="http://schemas.microsoft.com/office/drawing/2014/main" val="4214471518"/>
                    </a:ext>
                  </a:extLst>
                </a:gridCol>
                <a:gridCol w="1423555">
                  <a:extLst>
                    <a:ext uri="{9D8B030D-6E8A-4147-A177-3AD203B41FA5}">
                      <a16:colId xmlns:a16="http://schemas.microsoft.com/office/drawing/2014/main" val="298090554"/>
                    </a:ext>
                  </a:extLst>
                </a:gridCol>
              </a:tblGrid>
              <a:tr h="436638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/>
                        <a:t>Pooling Strategy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CLS Token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Mean Pooling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79010"/>
                  </a:ext>
                </a:extLst>
              </a:tr>
              <a:tr h="46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Method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Model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Loss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Accuracy</a:t>
                      </a:r>
                      <a:endParaRPr lang="ko-KR" altLang="en-US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Loss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Accuracy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60533"/>
                  </a:ext>
                </a:extLst>
              </a:tr>
              <a:tr h="4656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Basis</a:t>
                      </a:r>
                    </a:p>
                    <a:p>
                      <a:pPr algn="ctr" latinLnBrk="1"/>
                      <a:r>
                        <a:rPr lang="en-US" altLang="ko-KR" sz="1250" b="1" dirty="0"/>
                        <a:t>(Model 1,2)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BERT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1.2795</a:t>
                      </a:r>
                      <a:endParaRPr lang="ko-KR" alt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0.76</a:t>
                      </a:r>
                      <a:endParaRPr lang="ko-KR" altLang="en-US" sz="1400" i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1.4613</a:t>
                      </a:r>
                      <a:endParaRPr lang="ko-KR" altLang="en-US" sz="14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ko-KR" altLang="en-US" sz="14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349831"/>
                  </a:ext>
                </a:extLst>
              </a:tr>
              <a:tr h="4656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err="1"/>
                        <a:t>RoBERTa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1.1100</a:t>
                      </a:r>
                      <a:endParaRPr lang="ko-KR" alt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0.77</a:t>
                      </a:r>
                      <a:endParaRPr lang="ko-KR" altLang="en-US" sz="1400" i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0000CC"/>
                          </a:solidFill>
                        </a:rPr>
                        <a:t>0.9220</a:t>
                      </a:r>
                      <a:endParaRPr lang="ko-KR" altLang="en-US" sz="1400" b="1" i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0.74</a:t>
                      </a:r>
                      <a:endParaRPr lang="ko-KR" altLang="en-US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64221"/>
                  </a:ext>
                </a:extLst>
              </a:tr>
              <a:tr h="4656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Contrastive</a:t>
                      </a:r>
                    </a:p>
                    <a:p>
                      <a:pPr algn="ctr" latinLnBrk="1"/>
                      <a:r>
                        <a:rPr lang="en-US" altLang="ko-KR" sz="1250" b="1" dirty="0"/>
                        <a:t>(Model 3,4)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BERT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FF0000"/>
                          </a:solidFill>
                        </a:rPr>
                        <a:t>0.8893</a:t>
                      </a:r>
                      <a:endParaRPr lang="ko-KR" altLang="en-US" sz="14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ko-KR" altLang="en-US" sz="14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1.2200</a:t>
                      </a:r>
                      <a:endParaRPr lang="ko-KR" altLang="en-US" sz="14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ko-KR" altLang="en-US" sz="14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119909"/>
                  </a:ext>
                </a:extLst>
              </a:tr>
              <a:tr h="4656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err="1"/>
                        <a:t>RoBERTa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0000CC"/>
                          </a:solidFill>
                        </a:rPr>
                        <a:t>0.9438</a:t>
                      </a:r>
                      <a:endParaRPr lang="ko-KR" altLang="en-US" sz="1400" b="1" i="0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0.76</a:t>
                      </a:r>
                      <a:endParaRPr lang="ko-KR" altLang="en-US" sz="1400" i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FF0000"/>
                          </a:solidFill>
                        </a:rPr>
                        <a:t>0.8096</a:t>
                      </a:r>
                      <a:endParaRPr lang="ko-KR" altLang="en-US" sz="14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0.76</a:t>
                      </a:r>
                      <a:endParaRPr lang="ko-KR" altLang="en-US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816061"/>
                  </a:ext>
                </a:extLst>
              </a:tr>
              <a:tr h="4656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Triplet</a:t>
                      </a:r>
                    </a:p>
                    <a:p>
                      <a:pPr algn="ctr" latinLnBrk="1"/>
                      <a:r>
                        <a:rPr lang="en-US" altLang="ko-KR" sz="1250" b="1" dirty="0"/>
                        <a:t>(Model 5,6)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/>
                        <a:t>BERT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0.9700</a:t>
                      </a:r>
                      <a:endParaRPr lang="ko-KR" alt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0000CC"/>
                          </a:solidFill>
                        </a:rPr>
                        <a:t>0.81</a:t>
                      </a:r>
                      <a:endParaRPr lang="ko-KR" altLang="en-US" sz="1400" b="1" i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1.3030</a:t>
                      </a:r>
                      <a:endParaRPr lang="ko-KR" altLang="en-US" sz="14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i="0" dirty="0">
                          <a:solidFill>
                            <a:srgbClr val="0000CC"/>
                          </a:solidFill>
                        </a:rPr>
                        <a:t>0.77</a:t>
                      </a:r>
                      <a:endParaRPr lang="ko-KR" altLang="en-US" sz="1400" b="1" i="0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678097"/>
                  </a:ext>
                </a:extLst>
              </a:tr>
              <a:tr h="4656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 err="1"/>
                        <a:t>RoBERTa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1.0089</a:t>
                      </a:r>
                      <a:endParaRPr lang="ko-KR" alt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0.75</a:t>
                      </a:r>
                      <a:endParaRPr lang="ko-KR" altLang="en-US" sz="1400" i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1.0469</a:t>
                      </a:r>
                      <a:endParaRPr lang="ko-KR" altLang="en-US" sz="140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/>
                        <a:t>0.75</a:t>
                      </a:r>
                      <a:endParaRPr lang="ko-KR" altLang="en-US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44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3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0720F6-08A6-400D-BD19-57E54FD8B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9147"/>
          <a:stretch/>
        </p:blipFill>
        <p:spPr>
          <a:xfrm>
            <a:off x="1181100" y="989445"/>
            <a:ext cx="9829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1BCB2E-02AB-4CDF-909F-77F25E604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7" r="9147"/>
          <a:stretch/>
        </p:blipFill>
        <p:spPr>
          <a:xfrm>
            <a:off x="1226127" y="1803400"/>
            <a:ext cx="9850582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3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고딕네오">
      <a:majorFont>
        <a:latin typeface="Microsoft GothicNeo"/>
        <a:ea typeface="Microsoft GothicNeo"/>
        <a:cs typeface=""/>
      </a:majorFont>
      <a:minorFont>
        <a:latin typeface="Microsoft GothicNeo"/>
        <a:ea typeface="Microsoft Gothic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57</Words>
  <Application>Microsoft Office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Microsoft GothicNeo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조상연(학부생-소프트웨어전공)</dc:creator>
  <cp:lastModifiedBy>조상연(학부생-소프트웨어전공)</cp:lastModifiedBy>
  <cp:revision>1</cp:revision>
  <dcterms:created xsi:type="dcterms:W3CDTF">2022-05-27T13:07:46Z</dcterms:created>
  <dcterms:modified xsi:type="dcterms:W3CDTF">2022-05-27T13:33:07Z</dcterms:modified>
</cp:coreProperties>
</file>