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5" r:id="rId1"/>
  </p:sldMasterIdLst>
  <p:notesMasterIdLst>
    <p:notesMasterId r:id="rId14"/>
  </p:notesMasterIdLst>
  <p:sldIdLst>
    <p:sldId id="256" r:id="rId2"/>
    <p:sldId id="272" r:id="rId3"/>
    <p:sldId id="273" r:id="rId4"/>
    <p:sldId id="274" r:id="rId5"/>
    <p:sldId id="275" r:id="rId6"/>
    <p:sldId id="281" r:id="rId7"/>
    <p:sldId id="276" r:id="rId8"/>
    <p:sldId id="277" r:id="rId9"/>
    <p:sldId id="278" r:id="rId10"/>
    <p:sldId id="279" r:id="rId11"/>
    <p:sldId id="280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rónimo" initials="J" lastIdx="6" clrIdx="0">
    <p:extLst>
      <p:ext uri="{19B8F6BF-5375-455C-9EA6-DF929625EA0E}">
        <p15:presenceInfo xmlns:p15="http://schemas.microsoft.com/office/powerpoint/2012/main" userId="c4c274cba0763b4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Estilo medio 1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Estilo medio 1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Estilo medio 3 - Énfasis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Estilo temático 1 - Énfasis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Estilo temático 1 - Énfasis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Estilo temático 1 - Énfasis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3" autoAdjust="0"/>
    <p:restoredTop sz="93881" autoAdjust="0"/>
  </p:normalViewPr>
  <p:slideViewPr>
    <p:cSldViewPr snapToGrid="0">
      <p:cViewPr varScale="1">
        <p:scale>
          <a:sx n="63" d="100"/>
          <a:sy n="63" d="100"/>
        </p:scale>
        <p:origin x="47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53CF7F-43A9-47D6-91FF-BA5180C0F220}" type="datetimeFigureOut">
              <a:rPr lang="es-AR" smtClean="0"/>
              <a:t>17/03/2022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B237E9-0EB9-40A2-9151-4E0F7C6C7D4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41281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172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852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4731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1644336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2758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3/17/2022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0039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3/17/2022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6706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7239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558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585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303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10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3/17/2022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780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3/17/2022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308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3/17/2022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473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3/17/2022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752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945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3/17/2022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4776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  <p:sldLayoutId id="2147483742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express-validator.github.io/docs/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eldevsin.site/los-middlewares-en-nodejs/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alidatorjs/validator.js#validators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CB01AB08-08CC-4D7B-8FA4-D52BACAFDBFD}"/>
              </a:ext>
            </a:extLst>
          </p:cNvPr>
          <p:cNvSpPr txBox="1"/>
          <p:nvPr/>
        </p:nvSpPr>
        <p:spPr>
          <a:xfrm>
            <a:off x="1992630" y="2836530"/>
            <a:ext cx="820674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500" dirty="0"/>
              <a:t>5.5 Middlewares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4460455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0D5D1307-3AEC-47E8-858B-7634325C14EE}"/>
              </a:ext>
            </a:extLst>
          </p:cNvPr>
          <p:cNvSpPr txBox="1"/>
          <p:nvPr/>
        </p:nvSpPr>
        <p:spPr>
          <a:xfrm>
            <a:off x="85344" y="428667"/>
            <a:ext cx="121066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400" dirty="0"/>
              <a:t>Express-</a:t>
            </a:r>
            <a:r>
              <a:rPr lang="es-AR" sz="4400" dirty="0" err="1"/>
              <a:t>Validator</a:t>
            </a:r>
            <a:endParaRPr lang="es-AR" sz="4400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D1A65BA-0CE6-428D-B299-A71EDE0E18BB}"/>
              </a:ext>
            </a:extLst>
          </p:cNvPr>
          <p:cNvSpPr txBox="1"/>
          <p:nvPr/>
        </p:nvSpPr>
        <p:spPr>
          <a:xfrm>
            <a:off x="188976" y="1582233"/>
            <a:ext cx="11814048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/>
              <a:t>En nuestra vista podemos usar </a:t>
            </a:r>
            <a:r>
              <a:rPr lang="es-AR" sz="2000" b="1" dirty="0" err="1"/>
              <a:t>locals</a:t>
            </a:r>
            <a:r>
              <a:rPr lang="es-AR" sz="2000" dirty="0"/>
              <a:t> (esto contiene todas las variables locales que le llegan a nuestro </a:t>
            </a:r>
            <a:r>
              <a:rPr lang="es-AR" sz="2000" dirty="0" err="1"/>
              <a:t>ejs</a:t>
            </a:r>
            <a:r>
              <a:rPr lang="es-AR" sz="2000" dirty="0"/>
              <a:t>), dentro de esta podemos acceder a cada una también.</a:t>
            </a:r>
          </a:p>
          <a:p>
            <a:endParaRPr lang="es-AR" sz="2000" dirty="0"/>
          </a:p>
          <a:p>
            <a:r>
              <a:rPr lang="es-AR" sz="2000" dirty="0"/>
              <a:t>Es decir si enviamos una </a:t>
            </a:r>
            <a:r>
              <a:rPr lang="es-AR" sz="2000" dirty="0" err="1"/>
              <a:t>key</a:t>
            </a:r>
            <a:r>
              <a:rPr lang="es-AR" sz="2000" dirty="0"/>
              <a:t> mensajes, podemos imprimir en </a:t>
            </a:r>
            <a:r>
              <a:rPr lang="es-AR" sz="2000" dirty="0" err="1"/>
              <a:t>ejs</a:t>
            </a:r>
            <a:r>
              <a:rPr lang="es-AR" sz="2000" dirty="0"/>
              <a:t> como mensajes o como </a:t>
            </a:r>
            <a:r>
              <a:rPr lang="es-AR" sz="2000" dirty="0" err="1"/>
              <a:t>locals.mensajes</a:t>
            </a:r>
            <a:r>
              <a:rPr lang="es-AR" sz="2000" dirty="0"/>
              <a:t>.</a:t>
            </a:r>
          </a:p>
          <a:p>
            <a:endParaRPr lang="es-AR" sz="2000" dirty="0"/>
          </a:p>
          <a:p>
            <a:r>
              <a:rPr lang="es-AR" sz="2000" dirty="0"/>
              <a:t>Para que nos puede servir </a:t>
            </a:r>
            <a:r>
              <a:rPr lang="es-AR" sz="2000" dirty="0" err="1"/>
              <a:t>locals</a:t>
            </a:r>
            <a:r>
              <a:rPr lang="es-AR" sz="2000" dirty="0"/>
              <a:t>? Para ver si hay variables definidas</a:t>
            </a:r>
          </a:p>
          <a:p>
            <a:endParaRPr lang="es-AR" sz="2000" dirty="0"/>
          </a:p>
          <a:p>
            <a:endParaRPr lang="es-AR" sz="2000" dirty="0"/>
          </a:p>
          <a:p>
            <a:r>
              <a:rPr lang="es-AR" sz="2000" dirty="0"/>
              <a:t>Recordar que en nuestra vista tenemos que ir verificando si se enviaron las variables correspondientes y verificar una por una para ver si se muestra un mensaje o no dado un error.</a:t>
            </a:r>
          </a:p>
          <a:p>
            <a:endParaRPr lang="es-AR" sz="2000" dirty="0"/>
          </a:p>
          <a:p>
            <a:r>
              <a:rPr lang="es-AR" sz="2000" dirty="0"/>
              <a:t>Ejemplo: &lt;% </a:t>
            </a:r>
            <a:r>
              <a:rPr lang="es-AR" sz="2000" dirty="0" err="1"/>
              <a:t>if</a:t>
            </a:r>
            <a:r>
              <a:rPr lang="es-AR" sz="2000" dirty="0"/>
              <a:t> (</a:t>
            </a:r>
            <a:r>
              <a:rPr lang="es-AR" sz="2000" dirty="0" err="1"/>
              <a:t>locals</a:t>
            </a:r>
            <a:r>
              <a:rPr lang="es-AR" sz="2000" dirty="0"/>
              <a:t> &amp;&amp; locals.errors.name) %&gt;</a:t>
            </a:r>
          </a:p>
          <a:p>
            <a:r>
              <a:rPr lang="es-AR" sz="2000" dirty="0"/>
              <a:t>&lt;</a:t>
            </a:r>
            <a:r>
              <a:rPr lang="es-AR" sz="2000" dirty="0" err="1"/>
              <a:t>span</a:t>
            </a:r>
            <a:r>
              <a:rPr lang="es-AR" sz="2000" dirty="0"/>
              <a:t>&gt; &lt;%= locals.name.msg %&gt; &lt;/</a:t>
            </a:r>
            <a:r>
              <a:rPr lang="es-AR" sz="2000" dirty="0" err="1"/>
              <a:t>span</a:t>
            </a:r>
            <a:r>
              <a:rPr lang="es-AR" sz="2000" dirty="0"/>
              <a:t>&gt;</a:t>
            </a:r>
          </a:p>
          <a:p>
            <a:r>
              <a:rPr lang="es-AR" sz="2000" dirty="0"/>
              <a:t>&lt;h1&gt; hola &lt;/h1&gt;</a:t>
            </a:r>
          </a:p>
          <a:p>
            <a:endParaRPr lang="es-AR" sz="2000" dirty="0"/>
          </a:p>
        </p:txBody>
      </p:sp>
    </p:spTree>
    <p:extLst>
      <p:ext uri="{BB962C8B-B14F-4D97-AF65-F5344CB8AC3E}">
        <p14:creationId xmlns:p14="http://schemas.microsoft.com/office/powerpoint/2010/main" val="17029165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0D5D1307-3AEC-47E8-858B-7634325C14EE}"/>
              </a:ext>
            </a:extLst>
          </p:cNvPr>
          <p:cNvSpPr txBox="1"/>
          <p:nvPr/>
        </p:nvSpPr>
        <p:spPr>
          <a:xfrm>
            <a:off x="85344" y="428667"/>
            <a:ext cx="121066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400" dirty="0"/>
              <a:t>Express-</a:t>
            </a:r>
            <a:r>
              <a:rPr lang="es-AR" sz="4400" dirty="0" err="1"/>
              <a:t>Validator</a:t>
            </a:r>
            <a:endParaRPr lang="es-AR" sz="4400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D1A65BA-0CE6-428D-B299-A71EDE0E18BB}"/>
              </a:ext>
            </a:extLst>
          </p:cNvPr>
          <p:cNvSpPr txBox="1"/>
          <p:nvPr/>
        </p:nvSpPr>
        <p:spPr>
          <a:xfrm>
            <a:off x="231648" y="1797784"/>
            <a:ext cx="1181404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/>
              <a:t>Para validaciones con archivos hacemos validaciones custom</a:t>
            </a:r>
          </a:p>
          <a:p>
            <a:endParaRPr lang="es-AR" sz="2000" dirty="0"/>
          </a:p>
          <a:p>
            <a:r>
              <a:rPr lang="es-AR" sz="2000" dirty="0">
                <a:hlinkClick r:id="rId2"/>
              </a:rPr>
              <a:t>https://express-validator.github.io/docs/</a:t>
            </a:r>
            <a:endParaRPr lang="es-AR" sz="2000" dirty="0"/>
          </a:p>
          <a:p>
            <a:endParaRPr lang="es-AR" sz="2000" dirty="0"/>
          </a:p>
          <a:p>
            <a:r>
              <a:rPr lang="es-AR" sz="2000" dirty="0"/>
              <a:t>Para visualizar un ejemplo del tema ver el video de validación completa con </a:t>
            </a:r>
            <a:r>
              <a:rPr lang="es-AR" sz="2000" dirty="0" err="1"/>
              <a:t>express</a:t>
            </a:r>
            <a:r>
              <a:rPr lang="es-AR" sz="2000" dirty="0"/>
              <a:t>. </a:t>
            </a:r>
          </a:p>
          <a:p>
            <a:endParaRPr lang="es-AR" sz="2000" dirty="0"/>
          </a:p>
          <a:p>
            <a:r>
              <a:rPr lang="es-AR" sz="2000" dirty="0"/>
              <a:t>Recordar para capturar la información que viaja por formulario tener en app.js</a:t>
            </a:r>
          </a:p>
          <a:p>
            <a:endParaRPr lang="es-AR" sz="2000" dirty="0"/>
          </a:p>
          <a:p>
            <a:r>
              <a:rPr lang="es-AR" sz="2000" b="1" dirty="0" err="1">
                <a:effectLst/>
                <a:latin typeface="Consolas" panose="020B0609020204030204" pitchFamily="49" charset="0"/>
              </a:rPr>
              <a:t>app.use</a:t>
            </a:r>
            <a:r>
              <a:rPr lang="es-AR" sz="2000" b="1" dirty="0">
                <a:effectLst/>
                <a:latin typeface="Consolas" panose="020B0609020204030204" pitchFamily="49" charset="0"/>
              </a:rPr>
              <a:t>(</a:t>
            </a:r>
            <a:r>
              <a:rPr lang="es-AR" sz="2000" b="1" dirty="0" err="1">
                <a:effectLst/>
                <a:latin typeface="Consolas" panose="020B0609020204030204" pitchFamily="49" charset="0"/>
              </a:rPr>
              <a:t>express.urlencoded</a:t>
            </a:r>
            <a:r>
              <a:rPr lang="es-AR" sz="2000" b="1" dirty="0">
                <a:effectLst/>
                <a:latin typeface="Consolas" panose="020B0609020204030204" pitchFamily="49" charset="0"/>
              </a:rPr>
              <a:t>({ extended: false }));</a:t>
            </a:r>
          </a:p>
          <a:p>
            <a:endParaRPr lang="es-AR" sz="2000" dirty="0"/>
          </a:p>
        </p:txBody>
      </p:sp>
    </p:spTree>
    <p:extLst>
      <p:ext uri="{BB962C8B-B14F-4D97-AF65-F5344CB8AC3E}">
        <p14:creationId xmlns:p14="http://schemas.microsoft.com/office/powerpoint/2010/main" val="20790561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0D5D1307-3AEC-47E8-858B-7634325C14EE}"/>
              </a:ext>
            </a:extLst>
          </p:cNvPr>
          <p:cNvSpPr txBox="1"/>
          <p:nvPr/>
        </p:nvSpPr>
        <p:spPr>
          <a:xfrm>
            <a:off x="3554838" y="440859"/>
            <a:ext cx="53993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400" dirty="0"/>
              <a:t>Ejercitación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117875D-12D2-4C0E-A6AB-77BB83521674}"/>
              </a:ext>
            </a:extLst>
          </p:cNvPr>
          <p:cNvSpPr txBox="1"/>
          <p:nvPr/>
        </p:nvSpPr>
        <p:spPr>
          <a:xfrm>
            <a:off x="188976" y="2151352"/>
            <a:ext cx="11814048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500" dirty="0"/>
              <a:t>En el último proyecto que realizamos:</a:t>
            </a:r>
          </a:p>
          <a:p>
            <a:endParaRPr lang="es-AR" sz="2500" dirty="0"/>
          </a:p>
          <a:p>
            <a:endParaRPr lang="es-AR" sz="2500" dirty="0"/>
          </a:p>
          <a:p>
            <a:r>
              <a:rPr lang="es-AR" sz="2500" dirty="0"/>
              <a:t>1 – Crear un middleware con un archivo de guardado</a:t>
            </a:r>
          </a:p>
          <a:p>
            <a:endParaRPr lang="es-AR" sz="2500" dirty="0"/>
          </a:p>
          <a:p>
            <a:r>
              <a:rPr lang="es-AR" sz="2500" dirty="0"/>
              <a:t>2 – Realizar 2 validaciones en un formulario</a:t>
            </a:r>
          </a:p>
          <a:p>
            <a:endParaRPr lang="es-AR" sz="2500" dirty="0"/>
          </a:p>
          <a:p>
            <a:r>
              <a:rPr lang="es-AR" sz="2500" dirty="0"/>
              <a:t>3 – Crear un middleware de comprobación de usuario</a:t>
            </a:r>
          </a:p>
          <a:p>
            <a:endParaRPr lang="es-AR" sz="2500" dirty="0"/>
          </a:p>
          <a:p>
            <a:endParaRPr lang="es-AR" sz="2500" dirty="0"/>
          </a:p>
        </p:txBody>
      </p:sp>
    </p:spTree>
    <p:extLst>
      <p:ext uri="{BB962C8B-B14F-4D97-AF65-F5344CB8AC3E}">
        <p14:creationId xmlns:p14="http://schemas.microsoft.com/office/powerpoint/2010/main" val="226820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CB01AB08-08CC-4D7B-8FA4-D52BACAFDBFD}"/>
              </a:ext>
            </a:extLst>
          </p:cNvPr>
          <p:cNvSpPr txBox="1"/>
          <p:nvPr/>
        </p:nvSpPr>
        <p:spPr>
          <a:xfrm>
            <a:off x="344424" y="266596"/>
            <a:ext cx="11503152" cy="6324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500" dirty="0"/>
              <a:t>¿Qué es Middleware?</a:t>
            </a:r>
          </a:p>
          <a:p>
            <a:pPr algn="ctr"/>
            <a:br>
              <a:rPr lang="es-AR" sz="2400" dirty="0"/>
            </a:br>
            <a:endParaRPr lang="es-AR" sz="2400" dirty="0"/>
          </a:p>
          <a:p>
            <a:pPr algn="ctr"/>
            <a:r>
              <a:rPr lang="es-AR" sz="2400" dirty="0"/>
              <a:t>Es una función intermediaria de comunicación.</a:t>
            </a:r>
          </a:p>
          <a:p>
            <a:pPr algn="ctr"/>
            <a:endParaRPr lang="es-AR" sz="2400" dirty="0"/>
          </a:p>
          <a:p>
            <a:pPr algn="ctr"/>
            <a:r>
              <a:rPr lang="es-AR" sz="2400" dirty="0"/>
              <a:t>Procesa tareas especificas con fin de simplificar el trabajo y mejorar la organización en un proyecto.</a:t>
            </a:r>
          </a:p>
          <a:p>
            <a:pPr algn="ctr"/>
            <a:endParaRPr lang="es-AR" sz="2400" dirty="0"/>
          </a:p>
          <a:p>
            <a:pPr algn="ctr"/>
            <a:r>
              <a:rPr lang="es-AR" sz="2400" dirty="0"/>
              <a:t>Lo utilizaremos como un nexo entre el </a:t>
            </a:r>
            <a:r>
              <a:rPr lang="es-AR" sz="2400" dirty="0" err="1"/>
              <a:t>router</a:t>
            </a:r>
            <a:r>
              <a:rPr lang="es-AR" sz="2400" dirty="0"/>
              <a:t> y el </a:t>
            </a:r>
            <a:r>
              <a:rPr lang="es-AR" sz="2400" dirty="0" err="1"/>
              <a:t>controller</a:t>
            </a:r>
            <a:r>
              <a:rPr lang="es-AR" sz="2400" dirty="0"/>
              <a:t>.</a:t>
            </a:r>
          </a:p>
          <a:p>
            <a:pPr algn="ctr"/>
            <a:endParaRPr lang="es-AR" sz="2400" dirty="0"/>
          </a:p>
          <a:p>
            <a:pPr algn="ctr"/>
            <a:r>
              <a:rPr lang="es-AR" sz="2400" dirty="0"/>
              <a:t>Contiene lógica que podremos utilizar previa al controlador.</a:t>
            </a:r>
          </a:p>
          <a:p>
            <a:pPr algn="ctr"/>
            <a:endParaRPr lang="es-AR" sz="2400" dirty="0"/>
          </a:p>
          <a:p>
            <a:pPr algn="ctr"/>
            <a:r>
              <a:rPr lang="es-AR" sz="2400" dirty="0"/>
              <a:t>Los middlewares a nivel aplicación son los que se ejecutan SIEMPRE</a:t>
            </a:r>
          </a:p>
          <a:p>
            <a:pPr algn="ctr"/>
            <a:r>
              <a:rPr lang="es-AR" sz="2400" dirty="0"/>
              <a:t>(algunos ya los venimos utilizando en el </a:t>
            </a:r>
            <a:r>
              <a:rPr lang="es-AR" sz="2400" dirty="0" err="1"/>
              <a:t>entry</a:t>
            </a:r>
            <a:r>
              <a:rPr lang="es-AR" sz="2400" dirty="0"/>
              <a:t> </a:t>
            </a:r>
            <a:r>
              <a:rPr lang="es-AR" sz="2400" dirty="0" err="1"/>
              <a:t>point</a:t>
            </a:r>
            <a:r>
              <a:rPr lang="es-AR" sz="2400" dirty="0"/>
              <a:t>)</a:t>
            </a:r>
          </a:p>
          <a:p>
            <a:pPr algn="ctr"/>
            <a:endParaRPr lang="es-AR" sz="2400" dirty="0"/>
          </a:p>
          <a:p>
            <a:pPr algn="ctr"/>
            <a:r>
              <a:rPr lang="es-AR" sz="2400" dirty="0"/>
              <a:t>Los middlewares los podemos almacenar en una carpeta independiente</a:t>
            </a:r>
          </a:p>
        </p:txBody>
      </p:sp>
    </p:spTree>
    <p:extLst>
      <p:ext uri="{BB962C8B-B14F-4D97-AF65-F5344CB8AC3E}">
        <p14:creationId xmlns:p14="http://schemas.microsoft.com/office/powerpoint/2010/main" val="4087089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0D5D1307-3AEC-47E8-858B-7634325C14EE}"/>
              </a:ext>
            </a:extLst>
          </p:cNvPr>
          <p:cNvSpPr txBox="1"/>
          <p:nvPr/>
        </p:nvSpPr>
        <p:spPr>
          <a:xfrm>
            <a:off x="85344" y="428667"/>
            <a:ext cx="121066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400" dirty="0"/>
              <a:t>Middleware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D1A65BA-0CE6-428D-B299-A71EDE0E18BB}"/>
              </a:ext>
            </a:extLst>
          </p:cNvPr>
          <p:cNvSpPr txBox="1"/>
          <p:nvPr/>
        </p:nvSpPr>
        <p:spPr>
          <a:xfrm>
            <a:off x="231648" y="1812842"/>
            <a:ext cx="1181404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100" dirty="0"/>
              <a:t>// definiendo el middleware</a:t>
            </a:r>
          </a:p>
          <a:p>
            <a:endParaRPr lang="es-AR" sz="2100" dirty="0"/>
          </a:p>
          <a:p>
            <a:r>
              <a:rPr lang="es-AR" sz="2100" b="1" dirty="0" err="1">
                <a:effectLst/>
                <a:latin typeface="Consolas" panose="020B0609020204030204" pitchFamily="49" charset="0"/>
              </a:rPr>
              <a:t>function</a:t>
            </a:r>
            <a:r>
              <a:rPr lang="es-AR" sz="2100" b="1" dirty="0">
                <a:effectLst/>
                <a:latin typeface="Consolas" panose="020B0609020204030204" pitchFamily="49" charset="0"/>
              </a:rPr>
              <a:t> </a:t>
            </a:r>
            <a:r>
              <a:rPr lang="es-AR" sz="2100" b="1" dirty="0" err="1">
                <a:effectLst/>
                <a:latin typeface="Consolas" panose="020B0609020204030204" pitchFamily="49" charset="0"/>
              </a:rPr>
              <a:t>ErrorMiddleware</a:t>
            </a:r>
            <a:r>
              <a:rPr lang="es-AR" sz="2100" b="1" dirty="0">
                <a:effectLst/>
                <a:latin typeface="Consolas" panose="020B0609020204030204" pitchFamily="49" charset="0"/>
              </a:rPr>
              <a:t>(</a:t>
            </a:r>
            <a:r>
              <a:rPr lang="es-AR" sz="2100" b="1" dirty="0" err="1">
                <a:effectLst/>
                <a:latin typeface="Consolas" panose="020B0609020204030204" pitchFamily="49" charset="0"/>
              </a:rPr>
              <a:t>req</a:t>
            </a:r>
            <a:r>
              <a:rPr lang="es-AR" sz="2100" b="1" dirty="0">
                <a:effectLst/>
                <a:latin typeface="Consolas" panose="020B0609020204030204" pitchFamily="49" charset="0"/>
              </a:rPr>
              <a:t>, res, </a:t>
            </a:r>
            <a:r>
              <a:rPr lang="es-AR" sz="2100" b="1" dirty="0" err="1">
                <a:effectLst/>
                <a:latin typeface="Consolas" panose="020B0609020204030204" pitchFamily="49" charset="0"/>
              </a:rPr>
              <a:t>next</a:t>
            </a:r>
            <a:r>
              <a:rPr lang="es-AR" sz="2100" b="1" dirty="0"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s-AR" sz="2100" b="1" dirty="0">
                <a:effectLst/>
                <a:latin typeface="Consolas" panose="020B0609020204030204" pitchFamily="49" charset="0"/>
              </a:rPr>
              <a:t>    console.log("Error");</a:t>
            </a:r>
          </a:p>
          <a:p>
            <a:r>
              <a:rPr lang="es-AR" sz="2100" b="1" dirty="0">
                <a:effectLst/>
                <a:latin typeface="Consolas" panose="020B0609020204030204" pitchFamily="49" charset="0"/>
              </a:rPr>
              <a:t>    </a:t>
            </a:r>
            <a:r>
              <a:rPr lang="es-AR" sz="2100" b="1" dirty="0" err="1">
                <a:effectLst/>
                <a:latin typeface="Consolas" panose="020B0609020204030204" pitchFamily="49" charset="0"/>
              </a:rPr>
              <a:t>next</a:t>
            </a:r>
            <a:r>
              <a:rPr lang="es-AR" sz="2100" b="1" dirty="0"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s-AR" sz="2100" b="1" dirty="0">
                <a:effectLst/>
                <a:latin typeface="Consolas" panose="020B0609020204030204" pitchFamily="49" charset="0"/>
              </a:rPr>
              <a:t>}; </a:t>
            </a:r>
          </a:p>
          <a:p>
            <a:br>
              <a:rPr lang="es-AR" sz="2100" b="1" dirty="0">
                <a:effectLst/>
                <a:latin typeface="Consolas" panose="020B0609020204030204" pitchFamily="49" charset="0"/>
              </a:rPr>
            </a:br>
            <a:r>
              <a:rPr lang="es-AR" sz="2100" b="1" dirty="0" err="1">
                <a:effectLst/>
                <a:latin typeface="Consolas" panose="020B0609020204030204" pitchFamily="49" charset="0"/>
              </a:rPr>
              <a:t>module.exports</a:t>
            </a:r>
            <a:r>
              <a:rPr lang="es-AR" sz="2100" b="1" dirty="0">
                <a:effectLst/>
                <a:latin typeface="Consolas" panose="020B0609020204030204" pitchFamily="49" charset="0"/>
              </a:rPr>
              <a:t> = </a:t>
            </a:r>
            <a:r>
              <a:rPr lang="es-AR" sz="2100" b="1" dirty="0" err="1">
                <a:effectLst/>
                <a:latin typeface="Consolas" panose="020B0609020204030204" pitchFamily="49" charset="0"/>
              </a:rPr>
              <a:t>ErrorMiddleware</a:t>
            </a:r>
            <a:r>
              <a:rPr lang="es-AR" sz="2100" b="1" dirty="0">
                <a:effectLst/>
                <a:latin typeface="Consolas" panose="020B0609020204030204" pitchFamily="49" charset="0"/>
              </a:rPr>
              <a:t>;</a:t>
            </a:r>
          </a:p>
          <a:p>
            <a:endParaRPr lang="es-AR" sz="2100" dirty="0"/>
          </a:p>
          <a:p>
            <a:endParaRPr lang="es-AR" sz="2100" dirty="0"/>
          </a:p>
          <a:p>
            <a:r>
              <a:rPr lang="es-AR" sz="2100" dirty="0"/>
              <a:t>En el middleware usamos el </a:t>
            </a:r>
            <a:r>
              <a:rPr lang="es-AR" sz="2100" dirty="0" err="1"/>
              <a:t>callback</a:t>
            </a:r>
            <a:r>
              <a:rPr lang="es-AR" sz="2100" dirty="0"/>
              <a:t> </a:t>
            </a:r>
            <a:r>
              <a:rPr lang="es-AR" sz="2100" b="1" dirty="0" err="1"/>
              <a:t>next</a:t>
            </a:r>
            <a:r>
              <a:rPr lang="es-AR" sz="2100" b="1" dirty="0"/>
              <a:t>() </a:t>
            </a:r>
            <a:r>
              <a:rPr lang="es-AR" sz="2100" dirty="0"/>
              <a:t>para ejecutar el próximo paso, el cual podría direccionar a otro middleware o bien al controlador.</a:t>
            </a:r>
          </a:p>
        </p:txBody>
      </p:sp>
    </p:spTree>
    <p:extLst>
      <p:ext uri="{BB962C8B-B14F-4D97-AF65-F5344CB8AC3E}">
        <p14:creationId xmlns:p14="http://schemas.microsoft.com/office/powerpoint/2010/main" val="1688734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0D5D1307-3AEC-47E8-858B-7634325C14EE}"/>
              </a:ext>
            </a:extLst>
          </p:cNvPr>
          <p:cNvSpPr txBox="1"/>
          <p:nvPr/>
        </p:nvSpPr>
        <p:spPr>
          <a:xfrm>
            <a:off x="85344" y="428667"/>
            <a:ext cx="121066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400" dirty="0"/>
              <a:t>Middleware a nivel aplicación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D1A65BA-0CE6-428D-B299-A71EDE0E18BB}"/>
              </a:ext>
            </a:extLst>
          </p:cNvPr>
          <p:cNvSpPr txBox="1"/>
          <p:nvPr/>
        </p:nvSpPr>
        <p:spPr>
          <a:xfrm>
            <a:off x="231648" y="1812842"/>
            <a:ext cx="11814048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100" dirty="0"/>
              <a:t>// definiendo el middleware en el </a:t>
            </a:r>
            <a:r>
              <a:rPr lang="es-AR" sz="2100" dirty="0" err="1"/>
              <a:t>entry</a:t>
            </a:r>
            <a:r>
              <a:rPr lang="es-AR" sz="2100" dirty="0"/>
              <a:t> </a:t>
            </a:r>
            <a:r>
              <a:rPr lang="es-AR" sz="2100" dirty="0" err="1"/>
              <a:t>point</a:t>
            </a:r>
            <a:r>
              <a:rPr lang="es-AR" sz="2100" dirty="0"/>
              <a:t> (app.js)</a:t>
            </a:r>
          </a:p>
          <a:p>
            <a:endParaRPr lang="es-AR" sz="2100" b="1" dirty="0"/>
          </a:p>
          <a:p>
            <a:r>
              <a:rPr lang="es-AR" sz="2100" b="1" dirty="0" err="1"/>
              <a:t>let</a:t>
            </a:r>
            <a:r>
              <a:rPr lang="es-AR" sz="2100" b="1" dirty="0"/>
              <a:t> </a:t>
            </a:r>
            <a:r>
              <a:rPr lang="es-AR" sz="2100" b="1" dirty="0" err="1"/>
              <a:t>ErrorMiddleware</a:t>
            </a:r>
            <a:r>
              <a:rPr lang="es-AR" sz="2100" b="1" dirty="0"/>
              <a:t> = </a:t>
            </a:r>
            <a:r>
              <a:rPr lang="es-AR" sz="2100" b="1" dirty="0" err="1"/>
              <a:t>require</a:t>
            </a:r>
            <a:r>
              <a:rPr lang="es-AR" sz="2100" b="1" dirty="0"/>
              <a:t>('./middlewares/</a:t>
            </a:r>
            <a:r>
              <a:rPr lang="es-AR" sz="2100" b="1" dirty="0" err="1"/>
              <a:t>ErrorMiddleware</a:t>
            </a:r>
            <a:r>
              <a:rPr lang="es-AR" sz="2100" b="1" dirty="0"/>
              <a:t>');</a:t>
            </a:r>
          </a:p>
          <a:p>
            <a:endParaRPr lang="es-AR" sz="2100" b="1" dirty="0"/>
          </a:p>
          <a:p>
            <a:r>
              <a:rPr lang="es-AR" sz="2100" b="1" dirty="0" err="1"/>
              <a:t>app.use</a:t>
            </a:r>
            <a:r>
              <a:rPr lang="es-AR" sz="2100" b="1" dirty="0"/>
              <a:t>(</a:t>
            </a:r>
            <a:r>
              <a:rPr lang="es-AR" sz="2100" b="1" dirty="0" err="1"/>
              <a:t>ErrorMiddleware</a:t>
            </a:r>
            <a:r>
              <a:rPr lang="es-AR" sz="2100" b="1" dirty="0"/>
              <a:t>);</a:t>
            </a:r>
          </a:p>
          <a:p>
            <a:endParaRPr lang="es-AR" sz="2100" dirty="0"/>
          </a:p>
          <a:p>
            <a:endParaRPr lang="es-AR" sz="2100" dirty="0"/>
          </a:p>
          <a:p>
            <a:r>
              <a:rPr lang="es-AR" sz="2100" dirty="0"/>
              <a:t>Este middleware se va a ejecutar en toda la aplicación, independientemente la ruta </a:t>
            </a:r>
            <a:r>
              <a:rPr lang="es-AR" sz="2100"/>
              <a:t>que ingresemos.</a:t>
            </a:r>
            <a:endParaRPr lang="es-AR" sz="2100" dirty="0"/>
          </a:p>
          <a:p>
            <a:endParaRPr lang="es-AR" sz="2100" dirty="0"/>
          </a:p>
          <a:p>
            <a:r>
              <a:rPr lang="es-AR" sz="2100" dirty="0"/>
              <a:t>Ta lo hemos estado utilizando anteriormente en nuestro </a:t>
            </a:r>
            <a:r>
              <a:rPr lang="es-AR" sz="2100" dirty="0" err="1"/>
              <a:t>entry</a:t>
            </a:r>
            <a:r>
              <a:rPr lang="es-AR" sz="2100" dirty="0"/>
              <a:t> </a:t>
            </a:r>
            <a:r>
              <a:rPr lang="es-AR" sz="2100" dirty="0" err="1"/>
              <a:t>point</a:t>
            </a:r>
            <a:r>
              <a:rPr lang="es-AR" sz="21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55100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0D5D1307-3AEC-47E8-858B-7634325C14EE}"/>
              </a:ext>
            </a:extLst>
          </p:cNvPr>
          <p:cNvSpPr txBox="1"/>
          <p:nvPr/>
        </p:nvSpPr>
        <p:spPr>
          <a:xfrm>
            <a:off x="85344" y="428667"/>
            <a:ext cx="121066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400" dirty="0"/>
              <a:t>Middleware a nivel rutas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D1A65BA-0CE6-428D-B299-A71EDE0E18BB}"/>
              </a:ext>
            </a:extLst>
          </p:cNvPr>
          <p:cNvSpPr txBox="1"/>
          <p:nvPr/>
        </p:nvSpPr>
        <p:spPr>
          <a:xfrm>
            <a:off x="231648" y="1812842"/>
            <a:ext cx="1181404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100" dirty="0"/>
              <a:t>// definiendo el middleware en el </a:t>
            </a:r>
            <a:r>
              <a:rPr lang="es-AR" sz="2100" dirty="0" err="1"/>
              <a:t>router</a:t>
            </a:r>
            <a:endParaRPr lang="es-AR" sz="2100" dirty="0"/>
          </a:p>
          <a:p>
            <a:endParaRPr lang="es-AR" sz="2100" dirty="0"/>
          </a:p>
          <a:p>
            <a:r>
              <a:rPr lang="es-AR" sz="2100" b="1" dirty="0" err="1"/>
              <a:t>let</a:t>
            </a:r>
            <a:r>
              <a:rPr lang="es-AR" sz="2100" b="1" dirty="0"/>
              <a:t> </a:t>
            </a:r>
            <a:r>
              <a:rPr lang="es-AR" sz="2100" b="1" dirty="0" err="1"/>
              <a:t>ErrorMiddleware</a:t>
            </a:r>
            <a:r>
              <a:rPr lang="es-AR" sz="2100" b="1" dirty="0"/>
              <a:t> = </a:t>
            </a:r>
            <a:r>
              <a:rPr lang="es-AR" sz="2100" b="1" dirty="0" err="1"/>
              <a:t>require</a:t>
            </a:r>
            <a:r>
              <a:rPr lang="es-AR" sz="2100" b="1" dirty="0"/>
              <a:t>('./middlewares/</a:t>
            </a:r>
            <a:r>
              <a:rPr lang="es-AR" sz="2100" b="1" dirty="0" err="1"/>
              <a:t>ErrorMiddleware</a:t>
            </a:r>
            <a:r>
              <a:rPr lang="es-AR" sz="2100" b="1" dirty="0"/>
              <a:t>’);</a:t>
            </a:r>
          </a:p>
          <a:p>
            <a:endParaRPr lang="es-AR" sz="2100" b="1" dirty="0"/>
          </a:p>
          <a:p>
            <a:r>
              <a:rPr lang="es-AR" sz="2100" b="1" dirty="0" err="1"/>
              <a:t>router.post</a:t>
            </a:r>
            <a:r>
              <a:rPr lang="es-AR" sz="2100" b="1" dirty="0"/>
              <a:t>('/</a:t>
            </a:r>
            <a:r>
              <a:rPr lang="es-AR" sz="2100" b="1" dirty="0" err="1"/>
              <a:t>register</a:t>
            </a:r>
            <a:r>
              <a:rPr lang="es-AR" sz="2100" b="1" dirty="0"/>
              <a:t>', </a:t>
            </a:r>
            <a:r>
              <a:rPr lang="es-AR" sz="2100" b="1" dirty="0" err="1"/>
              <a:t>ErrorMiddleware</a:t>
            </a:r>
            <a:r>
              <a:rPr lang="es-AR" sz="2100" b="1" dirty="0"/>
              <a:t>, </a:t>
            </a:r>
            <a:r>
              <a:rPr lang="es-AR" sz="2100" b="1" dirty="0" err="1"/>
              <a:t>usersController.register</a:t>
            </a:r>
            <a:r>
              <a:rPr lang="es-AR" sz="2100" b="1" dirty="0"/>
              <a:t>);</a:t>
            </a:r>
          </a:p>
          <a:p>
            <a:endParaRPr lang="es-AR" sz="2100" dirty="0"/>
          </a:p>
          <a:p>
            <a:endParaRPr lang="es-AR" sz="2100" dirty="0"/>
          </a:p>
          <a:p>
            <a:r>
              <a:rPr lang="es-AR" sz="2100" dirty="0"/>
              <a:t>Este middleware se va a ejecutar únicamente en la ruta que definimos</a:t>
            </a:r>
          </a:p>
          <a:p>
            <a:endParaRPr lang="es-AR" sz="2100" dirty="0"/>
          </a:p>
          <a:p>
            <a:endParaRPr lang="es-AR" sz="1700" dirty="0"/>
          </a:p>
          <a:p>
            <a:r>
              <a:rPr lang="es-AR" sz="1700" dirty="0"/>
              <a:t>Para guardar variables en el middleware hacemos </a:t>
            </a:r>
          </a:p>
          <a:p>
            <a:endParaRPr lang="es-AR" sz="1700" dirty="0"/>
          </a:p>
          <a:p>
            <a:r>
              <a:rPr lang="es-AR" sz="1700" b="1" dirty="0" err="1"/>
              <a:t>res.locals.nombreVariable</a:t>
            </a:r>
            <a:r>
              <a:rPr lang="es-AR" sz="1700" b="1" dirty="0"/>
              <a:t> = valor;   </a:t>
            </a:r>
            <a:r>
              <a:rPr lang="es-AR" sz="1700" dirty="0"/>
              <a:t>o   </a:t>
            </a:r>
            <a:r>
              <a:rPr lang="es-AR" sz="1700" b="1" dirty="0" err="1"/>
              <a:t>req.nombreVariable</a:t>
            </a:r>
            <a:r>
              <a:rPr lang="es-AR" sz="1700" b="1" dirty="0"/>
              <a:t> = valor; </a:t>
            </a:r>
          </a:p>
          <a:p>
            <a:endParaRPr lang="es-AR" sz="1700" b="1" dirty="0"/>
          </a:p>
          <a:p>
            <a:r>
              <a:rPr lang="es-AR" sz="1700" dirty="0"/>
              <a:t>Se llaman de la misma forma que lo definiste y existen solamente en el tiempo de petición.</a:t>
            </a:r>
          </a:p>
          <a:p>
            <a:r>
              <a:rPr lang="es-AR" sz="1700" dirty="0"/>
              <a:t>Puede funcionar sin el </a:t>
            </a:r>
            <a:r>
              <a:rPr lang="es-AR" sz="1700" dirty="0" err="1"/>
              <a:t>locals</a:t>
            </a:r>
            <a:r>
              <a:rPr lang="es-AR" sz="17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80568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0D5D1307-3AEC-47E8-858B-7634325C14EE}"/>
              </a:ext>
            </a:extLst>
          </p:cNvPr>
          <p:cNvSpPr txBox="1"/>
          <p:nvPr/>
        </p:nvSpPr>
        <p:spPr>
          <a:xfrm>
            <a:off x="85344" y="428667"/>
            <a:ext cx="121066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400" dirty="0"/>
              <a:t>Middleware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D1A65BA-0CE6-428D-B299-A71EDE0E18BB}"/>
              </a:ext>
            </a:extLst>
          </p:cNvPr>
          <p:cNvSpPr txBox="1"/>
          <p:nvPr/>
        </p:nvSpPr>
        <p:spPr>
          <a:xfrm>
            <a:off x="377952" y="2736502"/>
            <a:ext cx="1181404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/>
              <a:t>Más información:</a:t>
            </a:r>
          </a:p>
          <a:p>
            <a:endParaRPr lang="es-AR" sz="2800" dirty="0"/>
          </a:p>
          <a:p>
            <a:r>
              <a:rPr lang="es-AR" sz="2800" dirty="0">
                <a:hlinkClick r:id="rId2"/>
              </a:rPr>
              <a:t>https://eldevsin.site/los-middlewares-en-nodejs/</a:t>
            </a:r>
            <a:r>
              <a:rPr lang="es-AR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45112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0D5D1307-3AEC-47E8-858B-7634325C14EE}"/>
              </a:ext>
            </a:extLst>
          </p:cNvPr>
          <p:cNvSpPr txBox="1"/>
          <p:nvPr/>
        </p:nvSpPr>
        <p:spPr>
          <a:xfrm>
            <a:off x="85344" y="428667"/>
            <a:ext cx="121066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400" dirty="0"/>
              <a:t>Express-</a:t>
            </a:r>
            <a:r>
              <a:rPr lang="es-AR" sz="4400" dirty="0" err="1"/>
              <a:t>Validator</a:t>
            </a:r>
            <a:endParaRPr lang="es-AR" sz="4400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D1A65BA-0CE6-428D-B299-A71EDE0E18BB}"/>
              </a:ext>
            </a:extLst>
          </p:cNvPr>
          <p:cNvSpPr txBox="1"/>
          <p:nvPr/>
        </p:nvSpPr>
        <p:spPr>
          <a:xfrm>
            <a:off x="231648" y="1642154"/>
            <a:ext cx="1181404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R"/>
            </a:pPr>
            <a:r>
              <a:rPr lang="es-AR" sz="2000" dirty="0" err="1"/>
              <a:t>npm</a:t>
            </a:r>
            <a:r>
              <a:rPr lang="es-AR" sz="2000" dirty="0"/>
              <a:t> </a:t>
            </a:r>
            <a:r>
              <a:rPr lang="es-AR" sz="2000" dirty="0" err="1"/>
              <a:t>install</a:t>
            </a:r>
            <a:r>
              <a:rPr lang="es-AR" sz="2000" dirty="0"/>
              <a:t> </a:t>
            </a:r>
            <a:r>
              <a:rPr lang="es-AR" sz="2000" dirty="0" err="1"/>
              <a:t>express-validator</a:t>
            </a:r>
            <a:endParaRPr lang="es-AR" sz="2000" dirty="0"/>
          </a:p>
          <a:p>
            <a:pPr marL="457200" indent="-457200">
              <a:buAutoNum type="arabicParenR"/>
            </a:pPr>
            <a:endParaRPr lang="es-AR" sz="2000" dirty="0"/>
          </a:p>
          <a:p>
            <a:pPr marL="457200" indent="-457200">
              <a:buAutoNum type="arabicParenR"/>
            </a:pPr>
            <a:r>
              <a:rPr lang="es-AR" sz="2000" dirty="0"/>
              <a:t>En nuestro formulario acordarnos de introducirle el </a:t>
            </a:r>
            <a:r>
              <a:rPr lang="es-AR" sz="2000" dirty="0" err="1"/>
              <a:t>name</a:t>
            </a:r>
            <a:r>
              <a:rPr lang="es-AR" sz="2000" dirty="0"/>
              <a:t> a cada elemento de entrada</a:t>
            </a:r>
          </a:p>
          <a:p>
            <a:pPr marL="457200" indent="-457200">
              <a:buAutoNum type="arabicParenR"/>
            </a:pPr>
            <a:endParaRPr lang="es-AR" sz="2000" dirty="0"/>
          </a:p>
          <a:p>
            <a:pPr marL="457200" indent="-457200">
              <a:buAutoNum type="arabicParenR"/>
            </a:pPr>
            <a:r>
              <a:rPr lang="es-AR" sz="2000" dirty="0"/>
              <a:t>Importar el método </a:t>
            </a:r>
            <a:r>
              <a:rPr lang="es-AR" sz="2000" dirty="0" err="1"/>
              <a:t>check</a:t>
            </a:r>
            <a:r>
              <a:rPr lang="es-AR" sz="2000" dirty="0"/>
              <a:t> o </a:t>
            </a:r>
            <a:r>
              <a:rPr lang="es-AR" sz="2000" dirty="0" err="1"/>
              <a:t>body</a:t>
            </a:r>
            <a:r>
              <a:rPr lang="es-AR" sz="2000" dirty="0"/>
              <a:t>. Podremos importarlo en el </a:t>
            </a:r>
            <a:r>
              <a:rPr lang="es-AR" sz="2000" dirty="0" err="1"/>
              <a:t>router</a:t>
            </a:r>
            <a:endParaRPr lang="es-AR" sz="2000" dirty="0"/>
          </a:p>
          <a:p>
            <a:pPr marL="457200" indent="-457200">
              <a:buAutoNum type="arabicParenR"/>
            </a:pPr>
            <a:endParaRPr lang="es-AR" sz="2000" dirty="0"/>
          </a:p>
          <a:p>
            <a:r>
              <a:rPr lang="es-AR" sz="2000" dirty="0"/>
              <a:t>	</a:t>
            </a:r>
            <a:r>
              <a:rPr lang="es-AR" sz="2000" b="1" dirty="0" err="1"/>
              <a:t>const</a:t>
            </a:r>
            <a:r>
              <a:rPr lang="es-AR" sz="2000" b="1" dirty="0"/>
              <a:t> { </a:t>
            </a:r>
            <a:r>
              <a:rPr lang="es-AR" sz="2000" b="1" dirty="0" err="1"/>
              <a:t>check</a:t>
            </a:r>
            <a:r>
              <a:rPr lang="es-AR" sz="2000" b="1" dirty="0"/>
              <a:t> } = </a:t>
            </a:r>
            <a:r>
              <a:rPr lang="es-AR" sz="2000" b="1" dirty="0" err="1"/>
              <a:t>require</a:t>
            </a:r>
            <a:r>
              <a:rPr lang="es-AR" sz="2000" b="1" dirty="0"/>
              <a:t>('</a:t>
            </a:r>
            <a:r>
              <a:rPr lang="es-AR" sz="2000" b="1" dirty="0" err="1"/>
              <a:t>express-validator</a:t>
            </a:r>
            <a:r>
              <a:rPr lang="es-AR" sz="2000" b="1"/>
              <a:t>')</a:t>
            </a:r>
            <a:endParaRPr lang="es-AR" sz="2000" b="1" dirty="0"/>
          </a:p>
          <a:p>
            <a:endParaRPr lang="es-AR" sz="2000" b="1" dirty="0"/>
          </a:p>
          <a:p>
            <a:pPr lvl="1"/>
            <a:r>
              <a:rPr lang="es-AR" b="0" i="0" dirty="0" err="1">
                <a:effectLst/>
                <a:latin typeface="Whitney"/>
              </a:rPr>
              <a:t>check</a:t>
            </a:r>
            <a:r>
              <a:rPr lang="es-AR" b="0" i="0" dirty="0">
                <a:effectLst/>
                <a:latin typeface="Whitney"/>
              </a:rPr>
              <a:t> comprueba todo: cuerpo, cookies, encabezados, parámetros, consulta.</a:t>
            </a:r>
          </a:p>
          <a:p>
            <a:pPr lvl="1"/>
            <a:r>
              <a:rPr lang="es-AR" b="0" i="0" dirty="0">
                <a:effectLst/>
                <a:latin typeface="Whitney"/>
              </a:rPr>
              <a:t>Si precisas solo el cuerpo (lo que le enviaste en el formulario por ejemplo) es recomendable usar </a:t>
            </a:r>
            <a:r>
              <a:rPr lang="es-AR" b="0" i="0" dirty="0" err="1">
                <a:effectLst/>
                <a:latin typeface="Whitney"/>
              </a:rPr>
              <a:t>body</a:t>
            </a:r>
            <a:endParaRPr lang="es-AR" b="1" dirty="0"/>
          </a:p>
          <a:p>
            <a:endParaRPr lang="es-AR" sz="2000" b="1" dirty="0"/>
          </a:p>
          <a:p>
            <a:pPr marL="457200" indent="-457200">
              <a:buAutoNum type="arabicParenR" startAt="4"/>
            </a:pPr>
            <a:r>
              <a:rPr lang="es-AR" sz="2000" dirty="0"/>
              <a:t>Creo un arreglo de validaciones</a:t>
            </a:r>
          </a:p>
          <a:p>
            <a:pPr marL="457200" indent="-457200">
              <a:buAutoNum type="arabicParenR" startAt="4"/>
            </a:pPr>
            <a:endParaRPr lang="es-AR" sz="2000" dirty="0"/>
          </a:p>
          <a:p>
            <a:r>
              <a:rPr lang="es-AR" sz="2000" dirty="0"/>
              <a:t>       </a:t>
            </a:r>
            <a:r>
              <a:rPr lang="es-AR" sz="2000" b="1" dirty="0" err="1"/>
              <a:t>let</a:t>
            </a:r>
            <a:r>
              <a:rPr lang="es-AR" sz="2000" b="1" dirty="0"/>
              <a:t> validaciones = [];  </a:t>
            </a:r>
          </a:p>
        </p:txBody>
      </p:sp>
    </p:spTree>
    <p:extLst>
      <p:ext uri="{BB962C8B-B14F-4D97-AF65-F5344CB8AC3E}">
        <p14:creationId xmlns:p14="http://schemas.microsoft.com/office/powerpoint/2010/main" val="1300329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0D5D1307-3AEC-47E8-858B-7634325C14EE}"/>
              </a:ext>
            </a:extLst>
          </p:cNvPr>
          <p:cNvSpPr txBox="1"/>
          <p:nvPr/>
        </p:nvSpPr>
        <p:spPr>
          <a:xfrm>
            <a:off x="85344" y="428667"/>
            <a:ext cx="121066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400" dirty="0"/>
              <a:t>Express-</a:t>
            </a:r>
            <a:r>
              <a:rPr lang="es-AR" sz="4400" dirty="0" err="1"/>
              <a:t>Validator</a:t>
            </a:r>
            <a:endParaRPr lang="es-AR" sz="4400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D1A65BA-0CE6-428D-B299-A71EDE0E18BB}"/>
              </a:ext>
            </a:extLst>
          </p:cNvPr>
          <p:cNvSpPr txBox="1"/>
          <p:nvPr/>
        </p:nvSpPr>
        <p:spPr>
          <a:xfrm>
            <a:off x="188976" y="1350585"/>
            <a:ext cx="11814048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/>
              <a:t>5)   Completo mi arreglo</a:t>
            </a:r>
          </a:p>
          <a:p>
            <a:endParaRPr lang="es-AR" sz="2000" dirty="0"/>
          </a:p>
          <a:p>
            <a:r>
              <a:rPr lang="es-AR" sz="2000" dirty="0"/>
              <a:t>       </a:t>
            </a:r>
            <a:r>
              <a:rPr lang="es-AR" sz="2000" b="1" dirty="0" err="1"/>
              <a:t>let</a:t>
            </a:r>
            <a:r>
              <a:rPr lang="es-AR" sz="2000" b="1" dirty="0"/>
              <a:t> validaciones = [</a:t>
            </a:r>
          </a:p>
          <a:p>
            <a:r>
              <a:rPr lang="es-AR" sz="2000" b="1" dirty="0"/>
              <a:t>	</a:t>
            </a:r>
            <a:r>
              <a:rPr lang="es-AR" sz="2000" b="1" dirty="0" err="1"/>
              <a:t>check</a:t>
            </a:r>
            <a:r>
              <a:rPr lang="es-AR" sz="2000" b="1" dirty="0"/>
              <a:t>('</a:t>
            </a:r>
            <a:r>
              <a:rPr lang="es-AR" sz="2000" b="1" dirty="0" err="1"/>
              <a:t>name</a:t>
            </a:r>
            <a:r>
              <a:rPr lang="es-AR" sz="2000" b="1" dirty="0"/>
              <a:t>').</a:t>
            </a:r>
            <a:r>
              <a:rPr lang="es-AR" sz="2000" b="1" dirty="0" err="1"/>
              <a:t>notEmpty</a:t>
            </a:r>
            <a:r>
              <a:rPr lang="es-AR" sz="2000" b="1" dirty="0"/>
              <a:t>().</a:t>
            </a:r>
            <a:r>
              <a:rPr lang="es-AR" sz="2000" b="1" dirty="0" err="1"/>
              <a:t>withMessage</a:t>
            </a:r>
            <a:r>
              <a:rPr lang="es-AR" sz="2000" b="1" dirty="0"/>
              <a:t>('Campo </a:t>
            </a:r>
            <a:r>
              <a:rPr lang="es-AR" sz="2000" b="1" dirty="0" err="1"/>
              <a:t>vacio</a:t>
            </a:r>
            <a:r>
              <a:rPr lang="es-AR" sz="2000" b="1" dirty="0"/>
              <a:t>').</a:t>
            </a:r>
            <a:r>
              <a:rPr lang="es-AR" sz="2000" b="1" dirty="0" err="1"/>
              <a:t>bail</a:t>
            </a:r>
            <a:r>
              <a:rPr lang="es-AR" sz="2000" b="1" dirty="0"/>
              <a:t>(),</a:t>
            </a:r>
          </a:p>
          <a:p>
            <a:r>
              <a:rPr lang="es-AR" sz="2000" b="1" dirty="0"/>
              <a:t>	</a:t>
            </a:r>
            <a:r>
              <a:rPr lang="es-AR" sz="2000" b="1" dirty="0" err="1"/>
              <a:t>check</a:t>
            </a:r>
            <a:r>
              <a:rPr lang="es-AR" sz="2000" b="1" dirty="0"/>
              <a:t>('apellido').</a:t>
            </a:r>
            <a:r>
              <a:rPr lang="es-AR" sz="2000" b="1" dirty="0" err="1"/>
              <a:t>isLength</a:t>
            </a:r>
            <a:r>
              <a:rPr lang="es-AR" sz="2000" b="1" dirty="0"/>
              <a:t>({ min: 5, max:10 }).</a:t>
            </a:r>
            <a:r>
              <a:rPr lang="es-AR" sz="2000" b="1" dirty="0" err="1"/>
              <a:t>withMessage</a:t>
            </a:r>
            <a:r>
              <a:rPr lang="es-AR" sz="2000" b="1" dirty="0"/>
              <a:t>('Caracteres mal empleados'),</a:t>
            </a:r>
          </a:p>
          <a:p>
            <a:r>
              <a:rPr lang="es-AR" sz="2000" b="1" dirty="0"/>
              <a:t>	</a:t>
            </a:r>
            <a:r>
              <a:rPr lang="es-AR" sz="2000" b="1" dirty="0" err="1"/>
              <a:t>check</a:t>
            </a:r>
            <a:r>
              <a:rPr lang="es-AR" sz="2000" b="1" dirty="0"/>
              <a:t>('email').</a:t>
            </a:r>
            <a:r>
              <a:rPr lang="es-AR" sz="2000" b="1" dirty="0" err="1"/>
              <a:t>isEmail</a:t>
            </a:r>
            <a:endParaRPr lang="es-AR" sz="2000" b="1" dirty="0"/>
          </a:p>
          <a:p>
            <a:r>
              <a:rPr lang="es-AR" sz="2000" b="1" dirty="0"/>
              <a:t>];  </a:t>
            </a:r>
          </a:p>
          <a:p>
            <a:endParaRPr lang="es-AR" sz="2000" b="1" dirty="0"/>
          </a:p>
          <a:p>
            <a:r>
              <a:rPr lang="es-AR" sz="2000" dirty="0"/>
              <a:t>Verifico (basado en el </a:t>
            </a:r>
            <a:r>
              <a:rPr lang="es-AR" sz="2000" dirty="0" err="1"/>
              <a:t>name</a:t>
            </a:r>
            <a:r>
              <a:rPr lang="es-AR" sz="2000" dirty="0"/>
              <a:t> del elemento del formulario) una validación</a:t>
            </a:r>
          </a:p>
          <a:p>
            <a:r>
              <a:rPr lang="es-AR" sz="2000" dirty="0" err="1"/>
              <a:t>bail</a:t>
            </a:r>
            <a:r>
              <a:rPr lang="es-AR" sz="2000" dirty="0"/>
              <a:t> sirve para cortar y que no </a:t>
            </a:r>
            <a:r>
              <a:rPr lang="es-AR" sz="2000" dirty="0" err="1"/>
              <a:t>continue</a:t>
            </a:r>
            <a:r>
              <a:rPr lang="es-AR" sz="2000" dirty="0"/>
              <a:t> revisando</a:t>
            </a:r>
            <a:endParaRPr lang="es-AR" sz="2000" b="1" dirty="0"/>
          </a:p>
          <a:p>
            <a:endParaRPr lang="es-AR" sz="2000" b="1" dirty="0"/>
          </a:p>
          <a:p>
            <a:r>
              <a:rPr lang="es-AR" sz="2000" dirty="0"/>
              <a:t>6) Completo en mi ruta agregando el arreglo</a:t>
            </a:r>
          </a:p>
          <a:p>
            <a:endParaRPr lang="es-AR" sz="2000" dirty="0"/>
          </a:p>
          <a:p>
            <a:r>
              <a:rPr lang="es-AR" sz="2000" dirty="0"/>
              <a:t> </a:t>
            </a:r>
            <a:r>
              <a:rPr lang="es-AR" sz="2000" b="1" dirty="0" err="1"/>
              <a:t>router.post</a:t>
            </a:r>
            <a:r>
              <a:rPr lang="es-AR" sz="2000" b="1" dirty="0"/>
              <a:t>('/</a:t>
            </a:r>
            <a:r>
              <a:rPr lang="es-AR" sz="2000" b="1" dirty="0" err="1"/>
              <a:t>register</a:t>
            </a:r>
            <a:r>
              <a:rPr lang="es-AR" sz="2000" b="1" dirty="0"/>
              <a:t>', validaciones, </a:t>
            </a:r>
            <a:r>
              <a:rPr lang="es-AR" sz="2000" b="1" dirty="0" err="1"/>
              <a:t>usersController.register</a:t>
            </a:r>
            <a:r>
              <a:rPr lang="es-AR" sz="2000" b="1" dirty="0"/>
              <a:t>);</a:t>
            </a:r>
          </a:p>
          <a:p>
            <a:endParaRPr lang="es-AR" sz="2000" dirty="0"/>
          </a:p>
          <a:p>
            <a:r>
              <a:rPr lang="es-AR" sz="2000" dirty="0"/>
              <a:t>Lista de validaciones de </a:t>
            </a:r>
            <a:r>
              <a:rPr lang="es-AR" sz="2000" dirty="0" err="1"/>
              <a:t>express-validator</a:t>
            </a:r>
            <a:r>
              <a:rPr lang="es-AR" sz="2000" dirty="0"/>
              <a:t>: </a:t>
            </a:r>
            <a:r>
              <a:rPr lang="es-AR" sz="2000" b="1" dirty="0">
                <a:hlinkClick r:id="rId2"/>
              </a:rPr>
              <a:t>https://github.com/validatorjs/validator.js#validators</a:t>
            </a:r>
            <a:r>
              <a:rPr lang="es-AR" sz="20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40919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0D5D1307-3AEC-47E8-858B-7634325C14EE}"/>
              </a:ext>
            </a:extLst>
          </p:cNvPr>
          <p:cNvSpPr txBox="1"/>
          <p:nvPr/>
        </p:nvSpPr>
        <p:spPr>
          <a:xfrm>
            <a:off x="85344" y="136059"/>
            <a:ext cx="121066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400" dirty="0"/>
              <a:t>Express-</a:t>
            </a:r>
            <a:r>
              <a:rPr lang="es-AR" sz="4400" dirty="0" err="1"/>
              <a:t>Validator</a:t>
            </a:r>
            <a:endParaRPr lang="es-AR" sz="4400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D1A65BA-0CE6-428D-B299-A71EDE0E18BB}"/>
              </a:ext>
            </a:extLst>
          </p:cNvPr>
          <p:cNvSpPr txBox="1"/>
          <p:nvPr/>
        </p:nvSpPr>
        <p:spPr>
          <a:xfrm>
            <a:off x="231648" y="905500"/>
            <a:ext cx="11814048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/>
              <a:t>//En el controlador importamos</a:t>
            </a:r>
          </a:p>
          <a:p>
            <a:endParaRPr lang="es-AR" sz="2000" dirty="0"/>
          </a:p>
          <a:p>
            <a:r>
              <a:rPr lang="es-AR" sz="2000" b="1" dirty="0" err="1"/>
              <a:t>const</a:t>
            </a:r>
            <a:r>
              <a:rPr lang="es-AR" sz="2000" b="1" dirty="0"/>
              <a:t> { </a:t>
            </a:r>
            <a:r>
              <a:rPr lang="es-AR" sz="2000" b="1" dirty="0" err="1"/>
              <a:t>validationResult</a:t>
            </a:r>
            <a:r>
              <a:rPr lang="es-AR" sz="2000" b="1" dirty="0"/>
              <a:t> } = </a:t>
            </a:r>
            <a:r>
              <a:rPr lang="es-AR" sz="2000" b="1" dirty="0" err="1"/>
              <a:t>require</a:t>
            </a:r>
            <a:r>
              <a:rPr lang="es-AR" sz="2000" b="1" dirty="0"/>
              <a:t>('</a:t>
            </a:r>
            <a:r>
              <a:rPr lang="es-AR" sz="2000" b="1" dirty="0" err="1"/>
              <a:t>express-validator</a:t>
            </a:r>
            <a:r>
              <a:rPr lang="es-AR" sz="2000" b="1" dirty="0"/>
              <a:t>')</a:t>
            </a:r>
          </a:p>
          <a:p>
            <a:endParaRPr lang="es-AR" sz="2000" b="1" dirty="0"/>
          </a:p>
          <a:p>
            <a:r>
              <a:rPr lang="es-AR" sz="2000" dirty="0"/>
              <a:t>//en el método hacemos</a:t>
            </a:r>
          </a:p>
          <a:p>
            <a:endParaRPr lang="es-AR" sz="2000" dirty="0"/>
          </a:p>
          <a:p>
            <a:r>
              <a:rPr lang="es-AR" sz="2000" b="1" dirty="0" err="1"/>
              <a:t>register</a:t>
            </a:r>
            <a:r>
              <a:rPr lang="es-AR" sz="2000" b="1" dirty="0"/>
              <a:t>: (</a:t>
            </a:r>
            <a:r>
              <a:rPr lang="es-AR" sz="2000" b="1" dirty="0" err="1"/>
              <a:t>req,res</a:t>
            </a:r>
            <a:r>
              <a:rPr lang="es-AR" sz="2000" b="1" dirty="0"/>
              <a:t>) =&gt; {</a:t>
            </a:r>
          </a:p>
          <a:p>
            <a:r>
              <a:rPr lang="es-AR" sz="2000" b="1" dirty="0"/>
              <a:t>	</a:t>
            </a:r>
            <a:r>
              <a:rPr lang="es-AR" sz="2000" b="1" dirty="0" err="1"/>
              <a:t>let</a:t>
            </a:r>
            <a:r>
              <a:rPr lang="es-AR" sz="2000" b="1" dirty="0"/>
              <a:t> </a:t>
            </a:r>
            <a:r>
              <a:rPr lang="es-AR" sz="2000" b="1" dirty="0" err="1"/>
              <a:t>errors</a:t>
            </a:r>
            <a:r>
              <a:rPr lang="es-AR" sz="2000" b="1" dirty="0"/>
              <a:t> = </a:t>
            </a:r>
            <a:r>
              <a:rPr lang="es-AR" sz="2000" b="1" dirty="0" err="1"/>
              <a:t>validationResult</a:t>
            </a:r>
            <a:r>
              <a:rPr lang="es-AR" sz="2000" b="1" dirty="0"/>
              <a:t>(</a:t>
            </a:r>
            <a:r>
              <a:rPr lang="es-AR" sz="2000" b="1" dirty="0" err="1"/>
              <a:t>req</a:t>
            </a:r>
            <a:r>
              <a:rPr lang="es-AR" sz="2000" b="1" dirty="0"/>
              <a:t>);</a:t>
            </a:r>
          </a:p>
          <a:p>
            <a:r>
              <a:rPr lang="es-AR" sz="2000" b="1" dirty="0"/>
              <a:t>	</a:t>
            </a:r>
            <a:r>
              <a:rPr lang="es-AR" sz="2000" b="1" dirty="0" err="1"/>
              <a:t>if</a:t>
            </a:r>
            <a:r>
              <a:rPr lang="es-AR" sz="2000" b="1" dirty="0"/>
              <a:t> ( </a:t>
            </a:r>
            <a:r>
              <a:rPr lang="es-AR" sz="2000" b="1" dirty="0" err="1"/>
              <a:t>errors.isEmpty</a:t>
            </a:r>
            <a:r>
              <a:rPr lang="es-AR" sz="2000" b="1" dirty="0"/>
              <a:t>() ) {</a:t>
            </a:r>
          </a:p>
          <a:p>
            <a:r>
              <a:rPr lang="es-AR" sz="2000" b="1" dirty="0"/>
              <a:t>		lógica…</a:t>
            </a:r>
          </a:p>
          <a:p>
            <a:r>
              <a:rPr lang="es-AR" sz="2000" b="1" dirty="0"/>
              <a:t>	}</a:t>
            </a:r>
          </a:p>
          <a:p>
            <a:r>
              <a:rPr lang="es-AR" sz="2000" b="1" dirty="0"/>
              <a:t>	</a:t>
            </a:r>
            <a:r>
              <a:rPr lang="es-AR" sz="2000" b="1" dirty="0" err="1"/>
              <a:t>else</a:t>
            </a:r>
            <a:r>
              <a:rPr lang="es-AR" sz="2000" b="1" dirty="0"/>
              <a:t>{</a:t>
            </a:r>
          </a:p>
          <a:p>
            <a:r>
              <a:rPr lang="es-AR" sz="2000" b="1" dirty="0"/>
              <a:t>		</a:t>
            </a:r>
            <a:r>
              <a:rPr lang="es-AR" sz="2000" b="1" dirty="0" err="1"/>
              <a:t>res.render</a:t>
            </a:r>
            <a:r>
              <a:rPr lang="es-AR" sz="2000" b="1" dirty="0"/>
              <a:t>('</a:t>
            </a:r>
            <a:r>
              <a:rPr lang="es-AR" sz="2000" b="1" dirty="0" err="1"/>
              <a:t>user</a:t>
            </a:r>
            <a:r>
              <a:rPr lang="es-AR" sz="2000" b="1" dirty="0"/>
              <a:t>/</a:t>
            </a:r>
            <a:r>
              <a:rPr lang="es-AR" sz="2000" b="1" dirty="0" err="1"/>
              <a:t>create</a:t>
            </a:r>
            <a:r>
              <a:rPr lang="es-AR" sz="2000" b="1" dirty="0"/>
              <a:t>', {</a:t>
            </a:r>
            <a:r>
              <a:rPr lang="es-AR" sz="2000" b="1" dirty="0" err="1"/>
              <a:t>errors</a:t>
            </a:r>
            <a:r>
              <a:rPr lang="es-AR" sz="2000" b="1" dirty="0"/>
              <a:t>: </a:t>
            </a:r>
            <a:r>
              <a:rPr lang="es-AR" sz="2000" b="1" dirty="0" err="1"/>
              <a:t>errors.array</a:t>
            </a:r>
            <a:r>
              <a:rPr lang="es-AR" sz="2000" b="1" dirty="0"/>
              <a:t>() } ); </a:t>
            </a:r>
            <a:r>
              <a:rPr lang="es-AR" sz="2000" dirty="0"/>
              <a:t>//dentro del </a:t>
            </a:r>
            <a:r>
              <a:rPr lang="es-AR" sz="2000" dirty="0" err="1"/>
              <a:t>key</a:t>
            </a:r>
            <a:r>
              <a:rPr lang="es-AR" sz="2000" dirty="0"/>
              <a:t> </a:t>
            </a:r>
            <a:r>
              <a:rPr lang="es-AR" sz="2000" dirty="0" err="1"/>
              <a:t>msg</a:t>
            </a:r>
            <a:r>
              <a:rPr lang="es-AR" sz="2000" dirty="0"/>
              <a:t> tiene el mensaje</a:t>
            </a:r>
          </a:p>
          <a:p>
            <a:r>
              <a:rPr lang="es-AR" sz="2000" b="1" dirty="0"/>
              <a:t>	}</a:t>
            </a:r>
          </a:p>
          <a:p>
            <a:r>
              <a:rPr lang="es-AR" sz="2000" b="1" dirty="0"/>
              <a:t>},</a:t>
            </a:r>
          </a:p>
          <a:p>
            <a:endParaRPr lang="es-AR" sz="2000" b="1" dirty="0"/>
          </a:p>
          <a:p>
            <a:r>
              <a:rPr lang="es-AR" sz="2000" dirty="0"/>
              <a:t>// También se puede hacer {</a:t>
            </a:r>
            <a:r>
              <a:rPr lang="es-AR" sz="2000" dirty="0" err="1"/>
              <a:t>errors</a:t>
            </a:r>
            <a:r>
              <a:rPr lang="es-AR" sz="2000" dirty="0"/>
              <a:t>: </a:t>
            </a:r>
            <a:r>
              <a:rPr lang="es-AR" sz="2000" dirty="0" err="1"/>
              <a:t>errors.mapped</a:t>
            </a:r>
            <a:r>
              <a:rPr lang="es-AR" sz="2000" dirty="0"/>
              <a:t>() } como segundo parámetro</a:t>
            </a:r>
          </a:p>
          <a:p>
            <a:r>
              <a:rPr lang="es-AR" sz="2000" dirty="0"/>
              <a:t>// El método array te lo manda en forma de arreglo y accedes por el índice </a:t>
            </a:r>
          </a:p>
          <a:p>
            <a:r>
              <a:rPr lang="es-AR" sz="2000" dirty="0"/>
              <a:t>// Los dos métodos te lo formatean para accesibilidad y seguridad</a:t>
            </a:r>
          </a:p>
          <a:p>
            <a:r>
              <a:rPr lang="es-AR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21278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21029</TotalTime>
  <Words>857</Words>
  <Application>Microsoft Office PowerPoint</Application>
  <PresentationFormat>Panorámica</PresentationFormat>
  <Paragraphs>143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9" baseType="lpstr">
      <vt:lpstr>Arial</vt:lpstr>
      <vt:lpstr>Calibri</vt:lpstr>
      <vt:lpstr>Century Gothic</vt:lpstr>
      <vt:lpstr>Consolas</vt:lpstr>
      <vt:lpstr>Whitney</vt:lpstr>
      <vt:lpstr>Wingdings 3</vt:lpstr>
      <vt:lpstr>Ion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Jerónimo</dc:creator>
  <cp:lastModifiedBy>Jeronimo Sola Marelli</cp:lastModifiedBy>
  <cp:revision>1028</cp:revision>
  <dcterms:created xsi:type="dcterms:W3CDTF">2021-03-08T01:52:35Z</dcterms:created>
  <dcterms:modified xsi:type="dcterms:W3CDTF">2022-03-17T14:51:04Z</dcterms:modified>
</cp:coreProperties>
</file>