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  <p:embeddedFont>
      <p:font typeface="KoPub바탕체 Medium" charset="-127"/>
      <p:regular r:id="rId12"/>
    </p:embeddedFont>
    <p:embeddedFont>
      <p:font typeface="KoPub바탕체 Bold" charset="-127"/>
      <p:bold r:id="rId13"/>
    </p:embeddedFont>
    <p:embeddedFont>
      <p:font typeface="10X10 Bold" charset="-127"/>
      <p:regular r:id="rId14"/>
    </p:embeddedFont>
    <p:embeddedFont>
      <p:font typeface="Billabong" pitchFamily="82" charset="0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4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9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0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6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5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4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1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6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1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1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3C54-247A-4982-BC4A-3490785E9C40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796E2-7AD5-49C4-816E-179221FEE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hyperlink" Target="http://pf.kakao.com/_klMyC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1.jpg"/><Relationship Id="rId10" Type="http://schemas.openxmlformats.org/officeDocument/2006/relationships/image" Target="../media/image3.png"/><Relationship Id="rId4" Type="http://schemas.openxmlformats.org/officeDocument/2006/relationships/hyperlink" Target="http://intec.icehs.kr/main.do" TargetMode="External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5.xml"/><Relationship Id="rId7" Type="http://schemas.openxmlformats.org/officeDocument/2006/relationships/slide" Target="slide3.xml"/><Relationship Id="rId12" Type="http://schemas.openxmlformats.org/officeDocument/2006/relationships/image" Target="../media/image5.PNG"/><Relationship Id="rId2" Type="http://schemas.openxmlformats.org/officeDocument/2006/relationships/hyperlink" Target="http://pf.kakao.com/_klMyC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6.xml"/><Relationship Id="rId5" Type="http://schemas.openxmlformats.org/officeDocument/2006/relationships/image" Target="../media/image1.jpg"/><Relationship Id="rId10" Type="http://schemas.openxmlformats.org/officeDocument/2006/relationships/image" Target="../media/image4.png"/><Relationship Id="rId4" Type="http://schemas.openxmlformats.org/officeDocument/2006/relationships/hyperlink" Target="http://intec.icehs.kr/main.do" TargetMode="External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intec.icehs.kr/main.do" TargetMode="External"/><Relationship Id="rId7" Type="http://schemas.openxmlformats.org/officeDocument/2006/relationships/slide" Target="slide2.xml"/><Relationship Id="rId2" Type="http://schemas.openxmlformats.org/officeDocument/2006/relationships/hyperlink" Target="http://pf.kakao.com/_klMyC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3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hyperlink" Target="http://pf.kakao.com/_klMyC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1.jpg"/><Relationship Id="rId10" Type="http://schemas.openxmlformats.org/officeDocument/2006/relationships/image" Target="../media/image3.png"/><Relationship Id="rId4" Type="http://schemas.openxmlformats.org/officeDocument/2006/relationships/hyperlink" Target="http://intec.icehs.kr/main.do" TargetMode="External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hyperlink" Target="http://pf.kakao.com/_klMyC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952000" y="764704"/>
            <a:ext cx="3384376" cy="774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952000" y="764704"/>
            <a:ext cx="3384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43808" y="260648"/>
            <a:ext cx="3603232" cy="6405746"/>
            <a:chOff x="2843808" y="260648"/>
            <a:chExt cx="3603232" cy="6405746"/>
          </a:xfrm>
        </p:grpSpPr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2843808" y="260648"/>
              <a:ext cx="3603232" cy="6405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52000" y="548680"/>
              <a:ext cx="3384376" cy="5616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995936" y="332656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1295" y="375940"/>
              <a:ext cx="864096" cy="72008"/>
              <a:chOff x="3563888" y="1556792"/>
              <a:chExt cx="864096" cy="72008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3563888" y="1556792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3563888" y="1556792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4355976" y="1556792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635896" y="1628800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모서리가 둥근 직사각형 25"/>
            <p:cNvSpPr/>
            <p:nvPr/>
          </p:nvSpPr>
          <p:spPr>
            <a:xfrm>
              <a:off x="4283968" y="6309320"/>
              <a:ext cx="792088" cy="2160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5719" y="536526"/>
              <a:ext cx="7264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오후 </a:t>
              </a:r>
              <a:r>
                <a:rPr lang="en-US" altLang="ko-KR" sz="1000" dirty="0" smtClean="0"/>
                <a:t>7:01</a:t>
              </a:r>
              <a:endParaRPr lang="ko-KR" altLang="en-US" sz="1000" dirty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387050" y="548680"/>
              <a:ext cx="409086" cy="230832"/>
              <a:chOff x="5292080" y="548680"/>
              <a:chExt cx="409086" cy="230832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5292080" y="597600"/>
                <a:ext cx="73668" cy="123078"/>
                <a:chOff x="3635896" y="1224000"/>
                <a:chExt cx="218046" cy="364294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3635896" y="1224000"/>
                  <a:ext cx="216024" cy="364294"/>
                  <a:chOff x="3635896" y="1224000"/>
                  <a:chExt cx="216024" cy="364294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3635896" y="1268760"/>
                    <a:ext cx="216024" cy="31953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3689902" y="1224000"/>
                    <a:ext cx="108012" cy="72008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3667394" y="1274400"/>
                    <a:ext cx="153017" cy="5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직사각형 35"/>
                <p:cNvSpPr/>
                <p:nvPr/>
              </p:nvSpPr>
              <p:spPr>
                <a:xfrm>
                  <a:off x="3652341" y="1329288"/>
                  <a:ext cx="201601" cy="25320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5292080" y="548680"/>
                <a:ext cx="4090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78%</a:t>
                </a:r>
                <a:endParaRPr lang="ko-KR" altLang="en-US" sz="900" dirty="0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3131840" y="2022687"/>
            <a:ext cx="3024336" cy="2194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059832" y="158134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오늘의 급식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25005" y="2766574"/>
            <a:ext cx="1266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흰</a:t>
            </a:r>
            <a:r>
              <a:rPr lang="ko-KR" altLang="en-US" dirty="0" err="1">
                <a:latin typeface="KoPub바탕체 Medium" pitchFamily="2" charset="-127"/>
                <a:ea typeface="KoPub바탕체 Medium" pitchFamily="2" charset="-127"/>
              </a:rPr>
              <a:t>쌀</a:t>
            </a:r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밥</a:t>
            </a:r>
            <a:endParaRPr lang="en-US" altLang="ko-KR" dirty="0" smtClean="0">
              <a:latin typeface="KoPub바탕체 Medium" pitchFamily="2" charset="-127"/>
              <a:ea typeface="KoPub바탕체 Medium" pitchFamily="2" charset="-127"/>
            </a:endParaRPr>
          </a:p>
          <a:p>
            <a:pPr algn="ctr"/>
            <a:r>
              <a:rPr lang="ko-KR" altLang="en-US" dirty="0" smtClean="0">
                <a:latin typeface="KoPub바탕체 Medium" pitchFamily="2" charset="-127"/>
                <a:ea typeface="KoPub바탕체 Medium" pitchFamily="2" charset="-127"/>
              </a:rPr>
              <a:t>배추김치</a:t>
            </a:r>
            <a:endParaRPr lang="en-US" altLang="ko-KR" dirty="0" smtClean="0">
              <a:latin typeface="KoPub바탕체 Medium" pitchFamily="2" charset="-127"/>
              <a:ea typeface="KoPub바탕체 Medium" pitchFamily="2" charset="-127"/>
            </a:endParaRPr>
          </a:p>
          <a:p>
            <a:pPr algn="ctr"/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조승섭찜</a:t>
            </a:r>
            <a:endParaRPr lang="en-US" altLang="ko-KR" dirty="0" smtClean="0">
              <a:latin typeface="KoPub바탕체 Medium" pitchFamily="2" charset="-127"/>
              <a:ea typeface="KoPub바탕체 Medium" pitchFamily="2" charset="-127"/>
            </a:endParaRPr>
          </a:p>
          <a:p>
            <a:pPr algn="ctr"/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허성진구이</a:t>
            </a:r>
            <a:endParaRPr lang="ko-KR" altLang="en-US" dirty="0">
              <a:latin typeface="KoPub바탕체 Medium" pitchFamily="2" charset="-127"/>
              <a:ea typeface="KoPub바탕체 Medium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3968" y="219864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바탕체 Bold" pitchFamily="2" charset="-127"/>
                <a:ea typeface="KoPub바탕체 Bold" pitchFamily="2" charset="-127"/>
              </a:rPr>
              <a:t>중</a:t>
            </a:r>
            <a:r>
              <a:rPr lang="ko-KR" altLang="en-US" sz="2000" dirty="0" smtClean="0">
                <a:latin typeface="KoPub바탕체 Bold" pitchFamily="2" charset="-127"/>
                <a:ea typeface="KoPub바탕체 Bold" pitchFamily="2" charset="-127"/>
              </a:rPr>
              <a:t>식</a:t>
            </a:r>
            <a:endParaRPr lang="ko-KR" altLang="en-US" sz="2000" dirty="0">
              <a:latin typeface="KoPub바탕체 Bold" pitchFamily="2" charset="-127"/>
              <a:ea typeface="KoPub바탕체 Bold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128224" y="5270952"/>
            <a:ext cx="3027951" cy="606320"/>
            <a:chOff x="3099763" y="4431680"/>
            <a:chExt cx="3068219" cy="631112"/>
          </a:xfrm>
        </p:grpSpPr>
        <p:sp>
          <p:nvSpPr>
            <p:cNvPr id="4" name="직사각형 3">
              <a:hlinkClick r:id="rId2"/>
            </p:cNvPr>
            <p:cNvSpPr/>
            <p:nvPr/>
          </p:nvSpPr>
          <p:spPr>
            <a:xfrm>
              <a:off x="3685324" y="4473792"/>
              <a:ext cx="2482658" cy="546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10X10 Bold" pitchFamily="50" charset="-127"/>
                  <a:ea typeface="10X10 Bold" pitchFamily="50" charset="-127"/>
                </a:rPr>
                <a:t>카카오톡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10X10 Bold" pitchFamily="50" charset="-127"/>
                  <a:ea typeface="10X10 Bold" pitchFamily="50" charset="-127"/>
                </a:rPr>
                <a:t> 플러스친구 추가하기</a:t>
              </a:r>
              <a:endParaRPr lang="ko-KR" altLang="en-US" sz="1400" dirty="0">
                <a:solidFill>
                  <a:schemeClr val="tx1"/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099763" y="4431680"/>
              <a:ext cx="625516" cy="631112"/>
              <a:chOff x="3131840" y="3573016"/>
              <a:chExt cx="713695" cy="720080"/>
            </a:xfrm>
          </p:grpSpPr>
          <p:sp>
            <p:nvSpPr>
              <p:cNvPr id="46" name="직사각형 45">
                <a:hlinkClick r:id="rId2"/>
              </p:cNvPr>
              <p:cNvSpPr/>
              <p:nvPr/>
            </p:nvSpPr>
            <p:spPr>
              <a:xfrm>
                <a:off x="3131840" y="3573016"/>
                <a:ext cx="713695" cy="7200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형 설명선 46">
                <a:hlinkClick r:id="rId2"/>
              </p:cNvPr>
              <p:cNvSpPr/>
              <p:nvPr/>
            </p:nvSpPr>
            <p:spPr>
              <a:xfrm>
                <a:off x="3281896" y="3738145"/>
                <a:ext cx="413581" cy="346374"/>
              </a:xfrm>
              <a:prstGeom prst="wedgeEllipseCallout">
                <a:avLst>
                  <a:gd name="adj1" fmla="val -38558"/>
                  <a:gd name="adj2" fmla="val 688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131837" y="4340869"/>
            <a:ext cx="650377" cy="656196"/>
            <a:chOff x="3131838" y="4446404"/>
            <a:chExt cx="713695" cy="720080"/>
          </a:xfrm>
        </p:grpSpPr>
        <p:sp>
          <p:nvSpPr>
            <p:cNvPr id="50" name="직사각형 49">
              <a:hlinkClick r:id="rId3" action="ppaction://hlinksldjump"/>
            </p:cNvPr>
            <p:cNvSpPr/>
            <p:nvPr/>
          </p:nvSpPr>
          <p:spPr>
            <a:xfrm>
              <a:off x="3131838" y="4446404"/>
              <a:ext cx="71369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3214283" y="4635564"/>
              <a:ext cx="548807" cy="431163"/>
              <a:chOff x="4658352" y="4735819"/>
              <a:chExt cx="636652" cy="50017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658352" y="47907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832775" y="501997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078980" y="4735819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4802326" y="4905378"/>
                <a:ext cx="147209" cy="2291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53" idx="3"/>
                <a:endCxn id="54" idx="3"/>
              </p:cNvCxnSpPr>
              <p:nvPr/>
            </p:nvCxnSpPr>
            <p:spPr>
              <a:xfrm flipV="1">
                <a:off x="4864411" y="4920207"/>
                <a:ext cx="246204" cy="2841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136676" y="2012646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왼쪽으로 </a:t>
            </a:r>
            <a:r>
              <a:rPr lang="ko-KR" altLang="en-US" dirty="0" err="1" smtClean="0"/>
              <a:t>스와이프해서</a:t>
            </a:r>
            <a:r>
              <a:rPr lang="ko-KR" altLang="en-US" dirty="0" smtClean="0"/>
              <a:t> 조식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08104" y="1996807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오른쪽으로 </a:t>
            </a:r>
            <a:r>
              <a:rPr lang="ko-KR" altLang="en-US" dirty="0" err="1" smtClean="0"/>
              <a:t>스와이프해서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석식</a:t>
            </a:r>
            <a:r>
              <a:rPr lang="ko-KR" altLang="en-US" dirty="0" smtClean="0"/>
              <a:t>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495" y="4346938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공유하기버튼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, SNS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" name="직사각형 7">
            <a:hlinkClick r:id="rId4"/>
          </p:cNvPr>
          <p:cNvSpPr/>
          <p:nvPr/>
        </p:nvSpPr>
        <p:spPr>
          <a:xfrm>
            <a:off x="3911101" y="4340869"/>
            <a:ext cx="662434" cy="66243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8905" y="4800236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인마고 홈페이지 </a:t>
            </a:r>
            <a:r>
              <a:rPr lang="ko-KR" altLang="en-US" sz="1400" dirty="0" err="1" smtClean="0"/>
              <a:t>바로가기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02422" y="4340869"/>
            <a:ext cx="662434" cy="662434"/>
            <a:chOff x="4491840" y="3599226"/>
            <a:chExt cx="581543" cy="581543"/>
          </a:xfrm>
        </p:grpSpPr>
        <p:sp>
          <p:nvSpPr>
            <p:cNvPr id="49" name="직사각형 48"/>
            <p:cNvSpPr/>
            <p:nvPr/>
          </p:nvSpPr>
          <p:spPr>
            <a:xfrm>
              <a:off x="4491840" y="3599226"/>
              <a:ext cx="581543" cy="581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웃는 얼굴 12">
              <a:hlinkClick r:id="rId6" action="ppaction://hlinksldjump"/>
            </p:cNvPr>
            <p:cNvSpPr/>
            <p:nvPr/>
          </p:nvSpPr>
          <p:spPr>
            <a:xfrm>
              <a:off x="4578054" y="3686374"/>
              <a:ext cx="409113" cy="409113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20551" y="428641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개발자 정보 보기 버튼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0299" y="517798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플친</a:t>
            </a:r>
            <a:r>
              <a:rPr lang="ko-KR" altLang="en-US" dirty="0" smtClean="0"/>
              <a:t> 추가하는 버튼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493742" y="4340869"/>
            <a:ext cx="662434" cy="662434"/>
            <a:chOff x="5169946" y="3600158"/>
            <a:chExt cx="581543" cy="581543"/>
          </a:xfrm>
        </p:grpSpPr>
        <p:sp>
          <p:nvSpPr>
            <p:cNvPr id="51" name="직사각형 50">
              <a:hlinkClick r:id="rId7" action="ppaction://hlinksldjump"/>
            </p:cNvPr>
            <p:cNvSpPr/>
            <p:nvPr/>
          </p:nvSpPr>
          <p:spPr>
            <a:xfrm>
              <a:off x="5169946" y="3600158"/>
              <a:ext cx="581543" cy="581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UEBQ09WN\gear-1119298_960_720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135" y="3669347"/>
              <a:ext cx="443165" cy="44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5884970" y="48494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설정버튼</a:t>
            </a:r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3598407" y="782747"/>
            <a:ext cx="2121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210 햇살 R" pitchFamily="18" charset="-127"/>
                <a:ea typeface="210 햇살 R" pitchFamily="18" charset="-127"/>
              </a:rPr>
              <a:t>“</a:t>
            </a:r>
            <a:r>
              <a:rPr lang="ko-KR" altLang="en-US" sz="4400" dirty="0" smtClean="0">
                <a:latin typeface="210 햇살 R" pitchFamily="18" charset="-127"/>
                <a:ea typeface="210 햇살 R" pitchFamily="18" charset="-127"/>
              </a:rPr>
              <a:t>인마고</a:t>
            </a:r>
            <a:r>
              <a:rPr lang="en-US" altLang="ko-KR" sz="4400" dirty="0" smtClean="0">
                <a:latin typeface="210 햇살 R" pitchFamily="18" charset="-127"/>
                <a:ea typeface="210 햇살 R" pitchFamily="18" charset="-127"/>
              </a:rPr>
              <a:t>_</a:t>
            </a:r>
            <a:r>
              <a:rPr lang="en-US" altLang="ko-KR" sz="4400" dirty="0" err="1" smtClean="0">
                <a:latin typeface="210 햇살 R" pitchFamily="18" charset="-127"/>
                <a:ea typeface="210 햇살 R" pitchFamily="18" charset="-127"/>
              </a:rPr>
              <a:t>BaB</a:t>
            </a:r>
            <a:r>
              <a:rPr lang="en-US" altLang="ko-KR" sz="4400" dirty="0" smtClean="0">
                <a:latin typeface="210 햇살 R" pitchFamily="18" charset="-127"/>
                <a:ea typeface="210 햇살 R" pitchFamily="18" charset="-127"/>
              </a:rPr>
              <a:t>”</a:t>
            </a:r>
            <a:endParaRPr lang="ko-KR" altLang="en-US" sz="4400" dirty="0">
              <a:latin typeface="210 햇살 R" pitchFamily="18" charset="-127"/>
              <a:ea typeface="210 햇살 R" pitchFamily="18" charset="-127"/>
            </a:endParaRPr>
          </a:p>
        </p:txBody>
      </p:sp>
      <p:pic>
        <p:nvPicPr>
          <p:cNvPr id="1026" name="Picture 2" descr="C:\Users\Administrator\AppData\Local\Microsoft\Windows\Temporary Internet Files\Content.IE5\0KDZOBNC\calendar-460676_640[1]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00" y="1592030"/>
            <a:ext cx="338209" cy="34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24959" y="13547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월별급식보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355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952000" y="764704"/>
            <a:ext cx="3384376" cy="787484"/>
            <a:chOff x="2952000" y="764704"/>
            <a:chExt cx="3384376" cy="787484"/>
          </a:xfrm>
        </p:grpSpPr>
        <p:sp>
          <p:nvSpPr>
            <p:cNvPr id="27" name="직사각형 26"/>
            <p:cNvSpPr/>
            <p:nvPr/>
          </p:nvSpPr>
          <p:spPr>
            <a:xfrm>
              <a:off x="2952000" y="764704"/>
              <a:ext cx="3384376" cy="7747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98407" y="782747"/>
              <a:ext cx="21210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atin typeface="210 햇살 R" pitchFamily="18" charset="-127"/>
                  <a:ea typeface="210 햇살 R" pitchFamily="18" charset="-127"/>
                </a:rPr>
                <a:t>“</a:t>
              </a:r>
              <a:r>
                <a:rPr lang="ko-KR" altLang="en-US" sz="4400" dirty="0" smtClean="0">
                  <a:latin typeface="210 햇살 R" pitchFamily="18" charset="-127"/>
                  <a:ea typeface="210 햇살 R" pitchFamily="18" charset="-127"/>
                </a:rPr>
                <a:t>인마고</a:t>
              </a:r>
              <a:r>
                <a:rPr lang="en-US" altLang="ko-KR" sz="4400" dirty="0" smtClean="0">
                  <a:latin typeface="210 햇살 R" pitchFamily="18" charset="-127"/>
                  <a:ea typeface="210 햇살 R" pitchFamily="18" charset="-127"/>
                </a:rPr>
                <a:t>_</a:t>
              </a:r>
              <a:r>
                <a:rPr lang="en-US" altLang="ko-KR" sz="4400" dirty="0" err="1" smtClean="0">
                  <a:latin typeface="210 햇살 R" pitchFamily="18" charset="-127"/>
                  <a:ea typeface="210 햇살 R" pitchFamily="18" charset="-127"/>
                </a:rPr>
                <a:t>BaB</a:t>
              </a:r>
              <a:r>
                <a:rPr lang="en-US" altLang="ko-KR" sz="4400" dirty="0" smtClean="0">
                  <a:latin typeface="210 햇살 R" pitchFamily="18" charset="-127"/>
                  <a:ea typeface="210 햇살 R" pitchFamily="18" charset="-127"/>
                </a:rPr>
                <a:t>”</a:t>
              </a:r>
              <a:endParaRPr lang="ko-KR" altLang="en-US" sz="4400" dirty="0">
                <a:latin typeface="210 햇살 R" pitchFamily="18" charset="-127"/>
                <a:ea typeface="210 햇살 R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843808" y="260648"/>
            <a:ext cx="3603232" cy="6405746"/>
            <a:chOff x="2843808" y="260648"/>
            <a:chExt cx="3603232" cy="6405746"/>
          </a:xfrm>
        </p:grpSpPr>
        <p:grpSp>
          <p:nvGrpSpPr>
            <p:cNvPr id="6" name="그룹 5"/>
            <p:cNvGrpSpPr/>
            <p:nvPr/>
          </p:nvGrpSpPr>
          <p:grpSpPr>
            <a:xfrm>
              <a:off x="2843808" y="260648"/>
              <a:ext cx="3603232" cy="6405746"/>
              <a:chOff x="2843808" y="260648"/>
              <a:chExt cx="3603232" cy="6405746"/>
            </a:xfrm>
          </p:grpSpPr>
          <p:sp>
            <p:nvSpPr>
              <p:cNvPr id="7" name="직사각형 6"/>
              <p:cNvSpPr>
                <a:spLocks noChangeAspect="1"/>
              </p:cNvSpPr>
              <p:nvPr/>
            </p:nvSpPr>
            <p:spPr>
              <a:xfrm>
                <a:off x="2843808" y="260648"/>
                <a:ext cx="3603232" cy="6405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952000" y="548680"/>
                <a:ext cx="3384376" cy="5616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3995936" y="332656"/>
                <a:ext cx="144016" cy="14401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4281295" y="375940"/>
                <a:ext cx="864096" cy="72008"/>
                <a:chOff x="3563888" y="1556792"/>
                <a:chExt cx="864096" cy="72008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>
                  <a:off x="3563888" y="1556792"/>
                  <a:ext cx="72008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3563888" y="1556792"/>
                  <a:ext cx="8640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>
                  <a:off x="4355976" y="1556792"/>
                  <a:ext cx="72008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3635896" y="1628800"/>
                  <a:ext cx="7200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모서리가 둥근 직사각형 10"/>
              <p:cNvSpPr/>
              <p:nvPr/>
            </p:nvSpPr>
            <p:spPr>
              <a:xfrm>
                <a:off x="4283968" y="6309320"/>
                <a:ext cx="792088" cy="21602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45719" y="536526"/>
                <a:ext cx="7264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오후 </a:t>
                </a:r>
                <a:r>
                  <a:rPr lang="en-US" altLang="ko-KR" sz="1000" dirty="0" smtClean="0"/>
                  <a:t>7:01</a:t>
                </a:r>
                <a:endParaRPr lang="ko-KR" altLang="en-US" sz="1000" dirty="0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5387050" y="548680"/>
                <a:ext cx="409086" cy="230832"/>
                <a:chOff x="5292080" y="548680"/>
                <a:chExt cx="409086" cy="230832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5292080" y="597600"/>
                  <a:ext cx="73668" cy="123078"/>
                  <a:chOff x="3635896" y="1224000"/>
                  <a:chExt cx="218046" cy="364294"/>
                </a:xfrm>
              </p:grpSpPr>
              <p:grpSp>
                <p:nvGrpSpPr>
                  <p:cNvPr id="16" name="그룹 15"/>
                  <p:cNvGrpSpPr/>
                  <p:nvPr/>
                </p:nvGrpSpPr>
                <p:grpSpPr>
                  <a:xfrm>
                    <a:off x="3635896" y="1224000"/>
                    <a:ext cx="216024" cy="364294"/>
                    <a:chOff x="3635896" y="1224000"/>
                    <a:chExt cx="216024" cy="364294"/>
                  </a:xfrm>
                </p:grpSpPr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3635896" y="1268760"/>
                      <a:ext cx="216024" cy="319534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9" name="직사각형 18"/>
                    <p:cNvSpPr/>
                    <p:nvPr/>
                  </p:nvSpPr>
                  <p:spPr>
                    <a:xfrm>
                      <a:off x="3689902" y="1224000"/>
                      <a:ext cx="108012" cy="720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" name="직사각형 19"/>
                    <p:cNvSpPr/>
                    <p:nvPr/>
                  </p:nvSpPr>
                  <p:spPr>
                    <a:xfrm>
                      <a:off x="3667394" y="1274400"/>
                      <a:ext cx="153017" cy="583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652341" y="1329288"/>
                    <a:ext cx="201601" cy="25320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5292080" y="548680"/>
                  <a:ext cx="4090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/>
                    <a:t>78%</a:t>
                  </a:r>
                  <a:endParaRPr lang="ko-KR" altLang="en-US" sz="900" dirty="0"/>
                </a:p>
              </p:txBody>
            </p:sp>
          </p:grpSp>
        </p:grpSp>
        <p:cxnSp>
          <p:nvCxnSpPr>
            <p:cNvPr id="25" name="직선 연결선 24"/>
            <p:cNvCxnSpPr/>
            <p:nvPr/>
          </p:nvCxnSpPr>
          <p:spPr>
            <a:xfrm>
              <a:off x="2952000" y="764704"/>
              <a:ext cx="33843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059832" y="158134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이</a:t>
            </a:r>
            <a:r>
              <a:rPr lang="ko-KR" altLang="en-US" dirty="0">
                <a:latin typeface="10X10 Bold" pitchFamily="50" charset="-127"/>
                <a:ea typeface="10X10 Bold" pitchFamily="50" charset="-127"/>
              </a:rPr>
              <a:t>달</a:t>
            </a:r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의 급식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128224" y="5270952"/>
            <a:ext cx="3027951" cy="606320"/>
            <a:chOff x="3099763" y="4431680"/>
            <a:chExt cx="3068219" cy="631112"/>
          </a:xfrm>
        </p:grpSpPr>
        <p:sp>
          <p:nvSpPr>
            <p:cNvPr id="32" name="직사각형 31">
              <a:hlinkClick r:id="rId2"/>
            </p:cNvPr>
            <p:cNvSpPr/>
            <p:nvPr/>
          </p:nvSpPr>
          <p:spPr>
            <a:xfrm>
              <a:off x="3685324" y="4473792"/>
              <a:ext cx="2482658" cy="546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10X10 Bold" pitchFamily="50" charset="-127"/>
                  <a:ea typeface="10X10 Bold" pitchFamily="50" charset="-127"/>
                </a:rPr>
                <a:t>카카오톡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10X10 Bold" pitchFamily="50" charset="-127"/>
                  <a:ea typeface="10X10 Bold" pitchFamily="50" charset="-127"/>
                </a:rPr>
                <a:t> 플러스친구 추가하기</a:t>
              </a:r>
              <a:endParaRPr lang="ko-KR" altLang="en-US" sz="1400" dirty="0">
                <a:solidFill>
                  <a:schemeClr val="tx1"/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3099763" y="4431680"/>
              <a:ext cx="625516" cy="631112"/>
              <a:chOff x="3131840" y="3573016"/>
              <a:chExt cx="713695" cy="720080"/>
            </a:xfrm>
          </p:grpSpPr>
          <p:sp>
            <p:nvSpPr>
              <p:cNvPr id="34" name="직사각형 33">
                <a:hlinkClick r:id="rId2"/>
              </p:cNvPr>
              <p:cNvSpPr/>
              <p:nvPr/>
            </p:nvSpPr>
            <p:spPr>
              <a:xfrm>
                <a:off x="3131840" y="3573016"/>
                <a:ext cx="713695" cy="7200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형 설명선 34">
                <a:hlinkClick r:id="rId2"/>
              </p:cNvPr>
              <p:cNvSpPr/>
              <p:nvPr/>
            </p:nvSpPr>
            <p:spPr>
              <a:xfrm>
                <a:off x="3281896" y="3738145"/>
                <a:ext cx="413581" cy="346374"/>
              </a:xfrm>
              <a:prstGeom prst="wedgeEllipseCallout">
                <a:avLst>
                  <a:gd name="adj1" fmla="val -38558"/>
                  <a:gd name="adj2" fmla="val 688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3131837" y="4340869"/>
            <a:ext cx="650377" cy="656196"/>
            <a:chOff x="3131838" y="4446404"/>
            <a:chExt cx="713695" cy="720080"/>
          </a:xfrm>
        </p:grpSpPr>
        <p:sp>
          <p:nvSpPr>
            <p:cNvPr id="37" name="직사각형 36">
              <a:hlinkClick r:id="rId3" action="ppaction://hlinksldjump"/>
            </p:cNvPr>
            <p:cNvSpPr/>
            <p:nvPr/>
          </p:nvSpPr>
          <p:spPr>
            <a:xfrm>
              <a:off x="3131838" y="4446404"/>
              <a:ext cx="71369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14283" y="4635564"/>
              <a:ext cx="548807" cy="431163"/>
              <a:chOff x="4658352" y="4735819"/>
              <a:chExt cx="636652" cy="5001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658352" y="47907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832775" y="501997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5078980" y="4735819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4802326" y="4905378"/>
                <a:ext cx="147209" cy="2291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40" idx="3"/>
                <a:endCxn id="41" idx="3"/>
              </p:cNvCxnSpPr>
              <p:nvPr/>
            </p:nvCxnSpPr>
            <p:spPr>
              <a:xfrm flipV="1">
                <a:off x="4864411" y="4920207"/>
                <a:ext cx="246204" cy="2841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직사각형 43">
            <a:hlinkClick r:id="rId4"/>
          </p:cNvPr>
          <p:cNvSpPr/>
          <p:nvPr/>
        </p:nvSpPr>
        <p:spPr>
          <a:xfrm>
            <a:off x="3911101" y="4340869"/>
            <a:ext cx="662434" cy="66243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702422" y="4340869"/>
            <a:ext cx="662434" cy="662434"/>
            <a:chOff x="4491840" y="3599226"/>
            <a:chExt cx="581543" cy="581543"/>
          </a:xfrm>
        </p:grpSpPr>
        <p:sp>
          <p:nvSpPr>
            <p:cNvPr id="46" name="직사각형 45"/>
            <p:cNvSpPr/>
            <p:nvPr/>
          </p:nvSpPr>
          <p:spPr>
            <a:xfrm>
              <a:off x="4491840" y="3599226"/>
              <a:ext cx="581543" cy="581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웃는 얼굴 46">
              <a:hlinkClick r:id="rId6" action="ppaction://hlinksldjump"/>
            </p:cNvPr>
            <p:cNvSpPr/>
            <p:nvPr/>
          </p:nvSpPr>
          <p:spPr>
            <a:xfrm>
              <a:off x="4578054" y="3686374"/>
              <a:ext cx="409113" cy="409113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493742" y="4340869"/>
            <a:ext cx="662434" cy="662434"/>
            <a:chOff x="5169946" y="3600158"/>
            <a:chExt cx="581543" cy="581543"/>
          </a:xfrm>
        </p:grpSpPr>
        <p:sp>
          <p:nvSpPr>
            <p:cNvPr id="49" name="직사각형 48">
              <a:hlinkClick r:id="rId7" action="ppaction://hlinksldjump"/>
            </p:cNvPr>
            <p:cNvSpPr/>
            <p:nvPr/>
          </p:nvSpPr>
          <p:spPr>
            <a:xfrm>
              <a:off x="5169946" y="3600158"/>
              <a:ext cx="581543" cy="581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0" name="Picture 3" descr="C:\Users\Administrator\AppData\Local\Microsoft\Windows\Temporary Internet Files\Content.IE5\UEBQ09WN\gear-1119298_960_720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135" y="3669347"/>
              <a:ext cx="443165" cy="44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직사각형 50"/>
          <p:cNvSpPr/>
          <p:nvPr/>
        </p:nvSpPr>
        <p:spPr>
          <a:xfrm>
            <a:off x="3131840" y="2022687"/>
            <a:ext cx="3024336" cy="2194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istrator\AppData\Local\Microsoft\Windows\Temporary Internet Files\Content.IE5\M32DTQ77\icon-157349_960_720[1]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08162"/>
            <a:ext cx="288300" cy="32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824959" y="13547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</a:t>
            </a:r>
            <a:r>
              <a:rPr lang="ko-KR" altLang="en-US" dirty="0" smtClean="0"/>
              <a:t>별급식보기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20495" y="4346938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공유하기버튼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, SNS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598905" y="4800236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인마고 홈페이지 </a:t>
            </a:r>
            <a:r>
              <a:rPr lang="ko-KR" altLang="en-US" sz="1400" dirty="0" err="1" smtClean="0"/>
              <a:t>바로가기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620551" y="428641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개발자 정보 보기 버튼</a:t>
            </a:r>
            <a:endParaRPr lang="ko-KR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430299" y="517798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플친</a:t>
            </a:r>
            <a:r>
              <a:rPr lang="ko-KR" altLang="en-US" dirty="0" smtClean="0"/>
              <a:t> 추가하는 버튼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84970" y="48494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설정버튼</a:t>
            </a:r>
            <a:endParaRPr lang="ko-KR" altLang="en-US" sz="1400"/>
          </a:p>
        </p:txBody>
      </p:sp>
      <p:pic>
        <p:nvPicPr>
          <p:cNvPr id="52" name="그림 51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" b="15550"/>
          <a:stretch/>
        </p:blipFill>
        <p:spPr>
          <a:xfrm>
            <a:off x="3203848" y="2060848"/>
            <a:ext cx="2915721" cy="211433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729062" y="263691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날짜 누르면 그날의 급식 보여줌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6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843808" y="260648"/>
            <a:ext cx="3603232" cy="6405746"/>
            <a:chOff x="2843808" y="260648"/>
            <a:chExt cx="3603232" cy="6405746"/>
          </a:xfrm>
        </p:grpSpPr>
        <p:grpSp>
          <p:nvGrpSpPr>
            <p:cNvPr id="4" name="그룹 3"/>
            <p:cNvGrpSpPr/>
            <p:nvPr/>
          </p:nvGrpSpPr>
          <p:grpSpPr>
            <a:xfrm>
              <a:off x="2843808" y="260648"/>
              <a:ext cx="3603232" cy="6405746"/>
              <a:chOff x="2843808" y="260648"/>
              <a:chExt cx="3603232" cy="6405746"/>
            </a:xfrm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2843808" y="260648"/>
                <a:ext cx="3603232" cy="6405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952000" y="548680"/>
                <a:ext cx="3384376" cy="5616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995936" y="332656"/>
                <a:ext cx="144016" cy="14401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4281295" y="375940"/>
                <a:ext cx="864096" cy="72008"/>
                <a:chOff x="3563888" y="1556792"/>
                <a:chExt cx="864096" cy="72008"/>
              </a:xfrm>
            </p:grpSpPr>
            <p:cxnSp>
              <p:nvCxnSpPr>
                <p:cNvPr id="19" name="직선 연결선 18"/>
                <p:cNvCxnSpPr/>
                <p:nvPr/>
              </p:nvCxnSpPr>
              <p:spPr>
                <a:xfrm>
                  <a:off x="3563888" y="1556792"/>
                  <a:ext cx="72008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3563888" y="1556792"/>
                  <a:ext cx="8640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4355976" y="1556792"/>
                  <a:ext cx="72008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3635896" y="1628800"/>
                  <a:ext cx="7200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4283968" y="6309320"/>
                <a:ext cx="792088" cy="21602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45719" y="536526"/>
                <a:ext cx="7264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오후 </a:t>
                </a:r>
                <a:r>
                  <a:rPr lang="en-US" altLang="ko-KR" sz="1000" dirty="0" smtClean="0"/>
                  <a:t>7:01</a:t>
                </a:r>
                <a:endParaRPr lang="ko-KR" altLang="en-US" sz="1000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5387050" y="548680"/>
                <a:ext cx="409086" cy="230832"/>
                <a:chOff x="5292080" y="548680"/>
                <a:chExt cx="409086" cy="23083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5292080" y="597600"/>
                  <a:ext cx="73668" cy="123078"/>
                  <a:chOff x="3635896" y="1224000"/>
                  <a:chExt cx="218046" cy="364294"/>
                </a:xfrm>
              </p:grpSpPr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3635896" y="1224000"/>
                    <a:ext cx="216024" cy="364294"/>
                    <a:chOff x="3635896" y="1224000"/>
                    <a:chExt cx="216024" cy="364294"/>
                  </a:xfrm>
                </p:grpSpPr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3635896" y="1268760"/>
                      <a:ext cx="216024" cy="319534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3689902" y="1224000"/>
                      <a:ext cx="108012" cy="720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3667394" y="1274400"/>
                      <a:ext cx="153017" cy="583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652341" y="1329288"/>
                    <a:ext cx="201601" cy="25320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292080" y="548680"/>
                  <a:ext cx="4090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/>
                    <a:t>78%</a:t>
                  </a:r>
                  <a:endParaRPr lang="ko-KR" altLang="en-US" sz="900" dirty="0"/>
                </a:p>
              </p:txBody>
            </p:sp>
          </p:grpSp>
        </p:grpSp>
        <p:cxnSp>
          <p:nvCxnSpPr>
            <p:cNvPr id="24" name="직선 연결선 23"/>
            <p:cNvCxnSpPr/>
            <p:nvPr/>
          </p:nvCxnSpPr>
          <p:spPr>
            <a:xfrm>
              <a:off x="2952000" y="764704"/>
              <a:ext cx="33843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031370" y="83935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설정</a:t>
            </a:r>
            <a:endParaRPr lang="en-US" altLang="ko-KR" dirty="0" smtClean="0">
              <a:latin typeface="10X10 Bold" pitchFamily="50" charset="-127"/>
              <a:ea typeface="10X10 Bold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952000" y="1268760"/>
            <a:ext cx="3384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843808" y="260648"/>
            <a:ext cx="3603232" cy="6405746"/>
            <a:chOff x="2843808" y="260648"/>
            <a:chExt cx="3603232" cy="6405746"/>
          </a:xfrm>
        </p:grpSpPr>
        <p:grpSp>
          <p:nvGrpSpPr>
            <p:cNvPr id="4" name="그룹 3"/>
            <p:cNvGrpSpPr/>
            <p:nvPr/>
          </p:nvGrpSpPr>
          <p:grpSpPr>
            <a:xfrm>
              <a:off x="2843808" y="260648"/>
              <a:ext cx="3603232" cy="6405746"/>
              <a:chOff x="2843808" y="260648"/>
              <a:chExt cx="3603232" cy="6405746"/>
            </a:xfrm>
          </p:grpSpPr>
          <p:sp>
            <p:nvSpPr>
              <p:cNvPr id="5" name="직사각형 4"/>
              <p:cNvSpPr>
                <a:spLocks noChangeAspect="1"/>
              </p:cNvSpPr>
              <p:nvPr/>
            </p:nvSpPr>
            <p:spPr>
              <a:xfrm>
                <a:off x="2843808" y="260648"/>
                <a:ext cx="3603232" cy="6405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2952000" y="548680"/>
                <a:ext cx="3384376" cy="5616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995936" y="332656"/>
                <a:ext cx="144016" cy="14401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4281295" y="375940"/>
                <a:ext cx="864096" cy="72008"/>
                <a:chOff x="3563888" y="1556792"/>
                <a:chExt cx="864096" cy="72008"/>
              </a:xfrm>
            </p:grpSpPr>
            <p:cxnSp>
              <p:nvCxnSpPr>
                <p:cNvPr id="19" name="직선 연결선 18"/>
                <p:cNvCxnSpPr/>
                <p:nvPr/>
              </p:nvCxnSpPr>
              <p:spPr>
                <a:xfrm>
                  <a:off x="3563888" y="1556792"/>
                  <a:ext cx="72008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3563888" y="1556792"/>
                  <a:ext cx="8640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flipH="1">
                  <a:off x="4355976" y="1556792"/>
                  <a:ext cx="72008" cy="720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3635896" y="1628800"/>
                  <a:ext cx="7200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모서리가 둥근 직사각형 8"/>
              <p:cNvSpPr/>
              <p:nvPr/>
            </p:nvSpPr>
            <p:spPr>
              <a:xfrm>
                <a:off x="4283968" y="6309320"/>
                <a:ext cx="792088" cy="21602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45719" y="536526"/>
                <a:ext cx="7264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오후 </a:t>
                </a:r>
                <a:r>
                  <a:rPr lang="en-US" altLang="ko-KR" sz="1000" dirty="0" smtClean="0"/>
                  <a:t>7:01</a:t>
                </a:r>
                <a:endParaRPr lang="ko-KR" altLang="en-US" sz="1000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5387050" y="548680"/>
                <a:ext cx="409086" cy="230832"/>
                <a:chOff x="5292080" y="548680"/>
                <a:chExt cx="409086" cy="230832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5292080" y="597600"/>
                  <a:ext cx="73668" cy="123078"/>
                  <a:chOff x="3635896" y="1224000"/>
                  <a:chExt cx="218046" cy="364294"/>
                </a:xfrm>
              </p:grpSpPr>
              <p:grpSp>
                <p:nvGrpSpPr>
                  <p:cNvPr id="14" name="그룹 13"/>
                  <p:cNvGrpSpPr/>
                  <p:nvPr/>
                </p:nvGrpSpPr>
                <p:grpSpPr>
                  <a:xfrm>
                    <a:off x="3635896" y="1224000"/>
                    <a:ext cx="216024" cy="364294"/>
                    <a:chOff x="3635896" y="1224000"/>
                    <a:chExt cx="216024" cy="364294"/>
                  </a:xfrm>
                </p:grpSpPr>
                <p:sp>
                  <p:nvSpPr>
                    <p:cNvPr id="16" name="직사각형 15"/>
                    <p:cNvSpPr/>
                    <p:nvPr/>
                  </p:nvSpPr>
                  <p:spPr>
                    <a:xfrm>
                      <a:off x="3635896" y="1268760"/>
                      <a:ext cx="216024" cy="319534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3689902" y="1224000"/>
                      <a:ext cx="108012" cy="720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3667394" y="1274400"/>
                      <a:ext cx="153017" cy="5838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652341" y="1329288"/>
                    <a:ext cx="201601" cy="25320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5292080" y="548680"/>
                  <a:ext cx="4090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dirty="0" smtClean="0"/>
                    <a:t>78%</a:t>
                  </a:r>
                  <a:endParaRPr lang="ko-KR" altLang="en-US" sz="900" dirty="0"/>
                </a:p>
              </p:txBody>
            </p:sp>
          </p:grpSp>
        </p:grpSp>
        <p:cxnSp>
          <p:nvCxnSpPr>
            <p:cNvPr id="24" name="직선 연결선 23"/>
            <p:cNvCxnSpPr/>
            <p:nvPr/>
          </p:nvCxnSpPr>
          <p:spPr>
            <a:xfrm>
              <a:off x="2952000" y="764704"/>
              <a:ext cx="33843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031370" y="83935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개발자 정보</a:t>
            </a:r>
            <a:endParaRPr lang="en-US" altLang="ko-KR" dirty="0" smtClean="0">
              <a:latin typeface="10X10 Bold" pitchFamily="50" charset="-127"/>
              <a:ea typeface="10X10 Bold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952000" y="1268760"/>
            <a:ext cx="3384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3895" y="188942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조승섭 김상철 허성진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07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952000" y="764704"/>
            <a:ext cx="3384376" cy="774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952000" y="764704"/>
            <a:ext cx="3384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43808" y="260648"/>
            <a:ext cx="3603232" cy="6405746"/>
            <a:chOff x="2843808" y="260648"/>
            <a:chExt cx="3603232" cy="6405746"/>
          </a:xfrm>
        </p:grpSpPr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2843808" y="260648"/>
              <a:ext cx="3603232" cy="6405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52000" y="548680"/>
              <a:ext cx="3384376" cy="5616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995936" y="332656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1295" y="375940"/>
              <a:ext cx="864096" cy="72008"/>
              <a:chOff x="3563888" y="1556792"/>
              <a:chExt cx="864096" cy="72008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3563888" y="1556792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3563888" y="1556792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4355976" y="1556792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635896" y="1628800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모서리가 둥근 직사각형 25"/>
            <p:cNvSpPr/>
            <p:nvPr/>
          </p:nvSpPr>
          <p:spPr>
            <a:xfrm>
              <a:off x="4283968" y="6309320"/>
              <a:ext cx="792088" cy="2160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5719" y="536526"/>
              <a:ext cx="7264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오후 </a:t>
              </a:r>
              <a:r>
                <a:rPr lang="en-US" altLang="ko-KR" sz="1000" dirty="0" smtClean="0"/>
                <a:t>7:01</a:t>
              </a:r>
              <a:endParaRPr lang="ko-KR" altLang="en-US" sz="1000" dirty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387050" y="548680"/>
              <a:ext cx="409086" cy="230832"/>
              <a:chOff x="5292080" y="548680"/>
              <a:chExt cx="409086" cy="230832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5292080" y="597600"/>
                <a:ext cx="73668" cy="123078"/>
                <a:chOff x="3635896" y="1224000"/>
                <a:chExt cx="218046" cy="364294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3635896" y="1224000"/>
                  <a:ext cx="216024" cy="364294"/>
                  <a:chOff x="3635896" y="1224000"/>
                  <a:chExt cx="216024" cy="364294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3635896" y="1268760"/>
                    <a:ext cx="216024" cy="31953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3689902" y="1224000"/>
                    <a:ext cx="108012" cy="72008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3667394" y="1274400"/>
                    <a:ext cx="153017" cy="5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직사각형 35"/>
                <p:cNvSpPr/>
                <p:nvPr/>
              </p:nvSpPr>
              <p:spPr>
                <a:xfrm>
                  <a:off x="3652341" y="1329288"/>
                  <a:ext cx="201601" cy="25320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5292080" y="548680"/>
                <a:ext cx="4090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78%</a:t>
                </a:r>
                <a:endParaRPr lang="ko-KR" altLang="en-US" sz="900" dirty="0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3131840" y="2022687"/>
            <a:ext cx="3024336" cy="2194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059832" y="158134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오늘의 급식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08600" y="2766574"/>
            <a:ext cx="16995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흰</a:t>
            </a:r>
            <a:r>
              <a:rPr lang="ko-KR" altLang="en-US" dirty="0" err="1">
                <a:latin typeface="KoPub바탕체 Medium" pitchFamily="2" charset="-127"/>
                <a:ea typeface="KoPub바탕체 Medium" pitchFamily="2" charset="-127"/>
              </a:rPr>
              <a:t>쌀</a:t>
            </a:r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밥</a:t>
            </a:r>
            <a:endParaRPr lang="en-US" altLang="ko-KR" dirty="0" smtClean="0">
              <a:latin typeface="KoPub바탕체 Medium" pitchFamily="2" charset="-127"/>
              <a:ea typeface="KoPub바탕체 Medium" pitchFamily="2" charset="-127"/>
            </a:endParaRPr>
          </a:p>
          <a:p>
            <a:pPr algn="ctr"/>
            <a:r>
              <a:rPr lang="ko-KR" altLang="en-US" dirty="0" smtClean="0">
                <a:latin typeface="KoPub바탕체 Medium" pitchFamily="2" charset="-127"/>
                <a:ea typeface="KoPub바탕체 Medium" pitchFamily="2" charset="-127"/>
              </a:rPr>
              <a:t>배추김치</a:t>
            </a:r>
            <a:endParaRPr lang="en-US" altLang="ko-KR" dirty="0" smtClean="0">
              <a:latin typeface="KoPub바탕체 Medium" pitchFamily="2" charset="-127"/>
              <a:ea typeface="KoPub바탕체 Medium" pitchFamily="2" charset="-127"/>
            </a:endParaRPr>
          </a:p>
          <a:p>
            <a:pPr algn="ctr"/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조승섭유두찜</a:t>
            </a:r>
            <a:endParaRPr lang="en-US" altLang="ko-KR" dirty="0" smtClean="0">
              <a:latin typeface="KoPub바탕체 Medium" pitchFamily="2" charset="-127"/>
              <a:ea typeface="KoPub바탕체 Medium" pitchFamily="2" charset="-127"/>
            </a:endParaRPr>
          </a:p>
          <a:p>
            <a:pPr algn="ctr"/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허성진고추구</a:t>
            </a:r>
            <a:r>
              <a:rPr lang="ko-KR" altLang="en-US" dirty="0" err="1">
                <a:latin typeface="KoPub바탕체 Medium" pitchFamily="2" charset="-127"/>
                <a:ea typeface="KoPub바탕체 Medium" pitchFamily="2" charset="-127"/>
              </a:rPr>
              <a:t>이</a:t>
            </a:r>
            <a:endParaRPr lang="ko-KR" altLang="en-US" dirty="0">
              <a:latin typeface="KoPub바탕체 Medium" pitchFamily="2" charset="-127"/>
              <a:ea typeface="KoPub바탕체 Medium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3968" y="219864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바탕체 Bold" pitchFamily="2" charset="-127"/>
                <a:ea typeface="KoPub바탕체 Bold" pitchFamily="2" charset="-127"/>
              </a:rPr>
              <a:t>중</a:t>
            </a:r>
            <a:r>
              <a:rPr lang="ko-KR" altLang="en-US" sz="2000" dirty="0" smtClean="0">
                <a:latin typeface="KoPub바탕체 Bold" pitchFamily="2" charset="-127"/>
                <a:ea typeface="KoPub바탕체 Bold" pitchFamily="2" charset="-127"/>
              </a:rPr>
              <a:t>식</a:t>
            </a:r>
            <a:endParaRPr lang="ko-KR" altLang="en-US" sz="2000" dirty="0">
              <a:latin typeface="KoPub바탕체 Bold" pitchFamily="2" charset="-127"/>
              <a:ea typeface="KoPub바탕체 Bold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128224" y="5270952"/>
            <a:ext cx="3027951" cy="606320"/>
            <a:chOff x="3099763" y="4431680"/>
            <a:chExt cx="3068219" cy="631112"/>
          </a:xfrm>
        </p:grpSpPr>
        <p:sp>
          <p:nvSpPr>
            <p:cNvPr id="4" name="직사각형 3">
              <a:hlinkClick r:id="rId2"/>
            </p:cNvPr>
            <p:cNvSpPr/>
            <p:nvPr/>
          </p:nvSpPr>
          <p:spPr>
            <a:xfrm>
              <a:off x="3685324" y="4473792"/>
              <a:ext cx="2482658" cy="546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10X10 Bold" pitchFamily="50" charset="-127"/>
                  <a:ea typeface="10X10 Bold" pitchFamily="50" charset="-127"/>
                </a:rPr>
                <a:t>카카오톡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10X10 Bold" pitchFamily="50" charset="-127"/>
                  <a:ea typeface="10X10 Bold" pitchFamily="50" charset="-127"/>
                </a:rPr>
                <a:t> 플러스친구 추가하기</a:t>
              </a:r>
              <a:endParaRPr lang="ko-KR" altLang="en-US" sz="1400" dirty="0">
                <a:solidFill>
                  <a:schemeClr val="tx1"/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099763" y="4431680"/>
              <a:ext cx="625516" cy="631112"/>
              <a:chOff x="3131840" y="3573016"/>
              <a:chExt cx="713695" cy="720080"/>
            </a:xfrm>
          </p:grpSpPr>
          <p:sp>
            <p:nvSpPr>
              <p:cNvPr id="46" name="직사각형 45">
                <a:hlinkClick r:id="rId2"/>
              </p:cNvPr>
              <p:cNvSpPr/>
              <p:nvPr/>
            </p:nvSpPr>
            <p:spPr>
              <a:xfrm>
                <a:off x="3131840" y="3573016"/>
                <a:ext cx="713695" cy="7200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형 설명선 46">
                <a:hlinkClick r:id="rId2"/>
              </p:cNvPr>
              <p:cNvSpPr/>
              <p:nvPr/>
            </p:nvSpPr>
            <p:spPr>
              <a:xfrm>
                <a:off x="3281896" y="3738145"/>
                <a:ext cx="413581" cy="346374"/>
              </a:xfrm>
              <a:prstGeom prst="wedgeEllipseCallout">
                <a:avLst>
                  <a:gd name="adj1" fmla="val -38558"/>
                  <a:gd name="adj2" fmla="val 688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131837" y="4340869"/>
            <a:ext cx="650377" cy="656196"/>
            <a:chOff x="3131838" y="4446404"/>
            <a:chExt cx="713695" cy="720080"/>
          </a:xfrm>
        </p:grpSpPr>
        <p:sp>
          <p:nvSpPr>
            <p:cNvPr id="50" name="직사각형 49"/>
            <p:cNvSpPr/>
            <p:nvPr/>
          </p:nvSpPr>
          <p:spPr>
            <a:xfrm>
              <a:off x="3131838" y="4446404"/>
              <a:ext cx="71369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3214283" y="4635564"/>
              <a:ext cx="548807" cy="431163"/>
              <a:chOff x="4658352" y="4735819"/>
              <a:chExt cx="636652" cy="50017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658352" y="47907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832775" y="501997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078980" y="4735819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4802326" y="4905378"/>
                <a:ext cx="147209" cy="2291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53" idx="3"/>
                <a:endCxn id="54" idx="3"/>
              </p:cNvCxnSpPr>
              <p:nvPr/>
            </p:nvCxnSpPr>
            <p:spPr>
              <a:xfrm flipV="1">
                <a:off x="4864411" y="4920207"/>
                <a:ext cx="246204" cy="2841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136676" y="2012646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왼쪽으로 </a:t>
            </a:r>
            <a:r>
              <a:rPr lang="ko-KR" altLang="en-US" dirty="0" err="1" smtClean="0"/>
              <a:t>스와이프해서</a:t>
            </a:r>
            <a:r>
              <a:rPr lang="ko-KR" altLang="en-US" dirty="0" smtClean="0"/>
              <a:t> 조식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08104" y="1996807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오른쪽으로 </a:t>
            </a:r>
            <a:r>
              <a:rPr lang="ko-KR" altLang="en-US" dirty="0" err="1" smtClean="0"/>
              <a:t>스와이프해서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석식</a:t>
            </a:r>
            <a:r>
              <a:rPr lang="ko-KR" altLang="en-US" dirty="0" smtClean="0"/>
              <a:t>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495" y="4346938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공유하기버튼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, SNS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" name="직사각형 7">
            <a:hlinkClick r:id="rId3"/>
          </p:cNvPr>
          <p:cNvSpPr/>
          <p:nvPr/>
        </p:nvSpPr>
        <p:spPr>
          <a:xfrm>
            <a:off x="3911101" y="4340869"/>
            <a:ext cx="662434" cy="6624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8905" y="4800236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인마고 홈페이지 </a:t>
            </a:r>
            <a:r>
              <a:rPr lang="ko-KR" altLang="en-US" sz="1400" dirty="0" err="1" smtClean="0"/>
              <a:t>바로가기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02422" y="4340869"/>
            <a:ext cx="662434" cy="662434"/>
            <a:chOff x="4491840" y="3599226"/>
            <a:chExt cx="581543" cy="581543"/>
          </a:xfrm>
        </p:grpSpPr>
        <p:sp>
          <p:nvSpPr>
            <p:cNvPr id="49" name="직사각형 48"/>
            <p:cNvSpPr/>
            <p:nvPr/>
          </p:nvSpPr>
          <p:spPr>
            <a:xfrm>
              <a:off x="4491840" y="3599226"/>
              <a:ext cx="581543" cy="581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웃는 얼굴 12"/>
            <p:cNvSpPr/>
            <p:nvPr/>
          </p:nvSpPr>
          <p:spPr>
            <a:xfrm>
              <a:off x="4578054" y="3686374"/>
              <a:ext cx="409113" cy="409113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20551" y="428641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개발자 정보 보기 버튼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0299" y="517798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플친</a:t>
            </a:r>
            <a:r>
              <a:rPr lang="ko-KR" altLang="en-US" dirty="0" smtClean="0"/>
              <a:t> 추가하는 버튼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493742" y="4340869"/>
            <a:ext cx="662434" cy="662434"/>
            <a:chOff x="5169946" y="3600158"/>
            <a:chExt cx="581543" cy="581543"/>
          </a:xfrm>
        </p:grpSpPr>
        <p:sp>
          <p:nvSpPr>
            <p:cNvPr id="51" name="직사각형 50">
              <a:hlinkClick r:id="rId5" action="ppaction://hlinksldjump"/>
            </p:cNvPr>
            <p:cNvSpPr/>
            <p:nvPr/>
          </p:nvSpPr>
          <p:spPr>
            <a:xfrm>
              <a:off x="5169946" y="3600158"/>
              <a:ext cx="581543" cy="581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UEBQ09WN\gear-1119298_960_720[1].png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135" y="3669347"/>
              <a:ext cx="443165" cy="44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5884970" y="48494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설정버튼</a:t>
            </a:r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3598407" y="782747"/>
            <a:ext cx="2121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210 햇살 R" pitchFamily="18" charset="-127"/>
                <a:ea typeface="210 햇살 R" pitchFamily="18" charset="-127"/>
              </a:rPr>
              <a:t>“</a:t>
            </a:r>
            <a:r>
              <a:rPr lang="ko-KR" altLang="en-US" sz="4400" dirty="0" smtClean="0">
                <a:latin typeface="210 햇살 R" pitchFamily="18" charset="-127"/>
                <a:ea typeface="210 햇살 R" pitchFamily="18" charset="-127"/>
              </a:rPr>
              <a:t>인마고</a:t>
            </a:r>
            <a:r>
              <a:rPr lang="en-US" altLang="ko-KR" sz="4400" dirty="0" smtClean="0">
                <a:latin typeface="210 햇살 R" pitchFamily="18" charset="-127"/>
                <a:ea typeface="210 햇살 R" pitchFamily="18" charset="-127"/>
              </a:rPr>
              <a:t>_</a:t>
            </a:r>
            <a:r>
              <a:rPr lang="en-US" altLang="ko-KR" sz="4400" dirty="0" err="1" smtClean="0">
                <a:latin typeface="210 햇살 R" pitchFamily="18" charset="-127"/>
                <a:ea typeface="210 햇살 R" pitchFamily="18" charset="-127"/>
              </a:rPr>
              <a:t>BaB</a:t>
            </a:r>
            <a:r>
              <a:rPr lang="en-US" altLang="ko-KR" sz="4400" dirty="0" smtClean="0">
                <a:latin typeface="210 햇살 R" pitchFamily="18" charset="-127"/>
                <a:ea typeface="210 햇살 R" pitchFamily="18" charset="-127"/>
              </a:rPr>
              <a:t>”</a:t>
            </a:r>
            <a:endParaRPr lang="ko-KR" altLang="en-US" sz="4400" dirty="0">
              <a:latin typeface="210 햇살 R" pitchFamily="18" charset="-127"/>
              <a:ea typeface="210 햇살 R" pitchFamily="18" charset="-127"/>
            </a:endParaRPr>
          </a:p>
        </p:txBody>
      </p:sp>
      <p:pic>
        <p:nvPicPr>
          <p:cNvPr id="1026" name="Picture 2" descr="C:\Users\Administrator\AppData\Local\Microsoft\Windows\Temporary Internet Files\Content.IE5\0KDZOBNC\calendar-460676_640[1]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00" y="1592030"/>
            <a:ext cx="338209" cy="34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24959" y="13547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월별급식보</a:t>
            </a:r>
            <a:r>
              <a:rPr lang="ko-KR" altLang="en-US" dirty="0"/>
              <a:t>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36671" y="2538832"/>
            <a:ext cx="2814674" cy="234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107637" y="26236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공유하기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61611" y="3212975"/>
            <a:ext cx="602407" cy="576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문자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56546" y="3212974"/>
            <a:ext cx="602407" cy="576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10X10 Bold" pitchFamily="50" charset="-127"/>
                <a:ea typeface="10X10 Bold" pitchFamily="50" charset="-127"/>
              </a:rPr>
              <a:t>페메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17434" y="3212975"/>
            <a:ext cx="602407" cy="576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10X10 Bold" pitchFamily="50" charset="-127"/>
                <a:ea typeface="10X10 Bold" pitchFamily="50" charset="-127"/>
              </a:rPr>
              <a:t>페북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61610" y="3861048"/>
            <a:ext cx="602407" cy="576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10X10 Bold" pitchFamily="50" charset="-127"/>
                <a:ea typeface="10X10 Bold" pitchFamily="50" charset="-127"/>
              </a:rPr>
              <a:t>인스타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52099" y="3861048"/>
            <a:ext cx="602407" cy="576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10X10 Bold" pitchFamily="50" charset="-127"/>
                <a:ea typeface="10X10 Bold" pitchFamily="50" charset="-127"/>
              </a:rPr>
              <a:t>카톡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32433" y="3861048"/>
            <a:ext cx="602407" cy="5760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메</a:t>
            </a:r>
            <a:r>
              <a:rPr lang="ko-KR" altLang="en-US" dirty="0">
                <a:latin typeface="10X10 Bold" pitchFamily="50" charset="-127"/>
                <a:ea typeface="10X10 Bold" pitchFamily="50" charset="-127"/>
              </a:rPr>
              <a:t>일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64088" y="3429000"/>
            <a:ext cx="692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10X10 Bold" pitchFamily="50" charset="-127"/>
                <a:ea typeface="10X10 Bold" pitchFamily="50" charset="-127"/>
              </a:rPr>
              <a:t>…</a:t>
            </a:r>
            <a:endParaRPr lang="ko-KR" altLang="en-US" sz="4400" dirty="0">
              <a:latin typeface="10X10 Bold" pitchFamily="50" charset="-127"/>
              <a:ea typeface="10X10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3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952000" y="764704"/>
            <a:ext cx="3384376" cy="7747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2952000" y="764704"/>
            <a:ext cx="33843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843808" y="260648"/>
            <a:ext cx="3603232" cy="6405746"/>
            <a:chOff x="2843808" y="260648"/>
            <a:chExt cx="3603232" cy="6405746"/>
          </a:xfrm>
        </p:grpSpPr>
        <p:sp>
          <p:nvSpPr>
            <p:cNvPr id="5" name="직사각형 4"/>
            <p:cNvSpPr>
              <a:spLocks noChangeAspect="1"/>
            </p:cNvSpPr>
            <p:nvPr/>
          </p:nvSpPr>
          <p:spPr>
            <a:xfrm>
              <a:off x="2843808" y="260648"/>
              <a:ext cx="3603232" cy="64057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52000" y="548680"/>
              <a:ext cx="3384376" cy="5616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995936" y="332656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281295" y="375940"/>
              <a:ext cx="864096" cy="72008"/>
              <a:chOff x="3563888" y="1556792"/>
              <a:chExt cx="864096" cy="72008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3563888" y="1556792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>
                <a:off x="3563888" y="1556792"/>
                <a:ext cx="86409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4355976" y="1556792"/>
                <a:ext cx="72008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635896" y="1628800"/>
                <a:ext cx="7200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모서리가 둥근 직사각형 25"/>
            <p:cNvSpPr/>
            <p:nvPr/>
          </p:nvSpPr>
          <p:spPr>
            <a:xfrm>
              <a:off x="4283968" y="6309320"/>
              <a:ext cx="792088" cy="21602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5719" y="536526"/>
              <a:ext cx="7264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오후 </a:t>
              </a:r>
              <a:r>
                <a:rPr lang="en-US" altLang="ko-KR" sz="1000" dirty="0" smtClean="0"/>
                <a:t>7:01</a:t>
              </a:r>
              <a:endParaRPr lang="ko-KR" altLang="en-US" sz="1000" dirty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5387050" y="548680"/>
              <a:ext cx="409086" cy="230832"/>
              <a:chOff x="5292080" y="548680"/>
              <a:chExt cx="409086" cy="230832"/>
            </a:xfrm>
          </p:grpSpPr>
          <p:grpSp>
            <p:nvGrpSpPr>
              <p:cNvPr id="37" name="그룹 36"/>
              <p:cNvGrpSpPr/>
              <p:nvPr/>
            </p:nvGrpSpPr>
            <p:grpSpPr>
              <a:xfrm>
                <a:off x="5292080" y="597600"/>
                <a:ext cx="73668" cy="123078"/>
                <a:chOff x="3635896" y="1224000"/>
                <a:chExt cx="218046" cy="364294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3635896" y="1224000"/>
                  <a:ext cx="216024" cy="364294"/>
                  <a:chOff x="3635896" y="1224000"/>
                  <a:chExt cx="216024" cy="364294"/>
                </a:xfrm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3635896" y="1268760"/>
                    <a:ext cx="216024" cy="31953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3689902" y="1224000"/>
                    <a:ext cx="108012" cy="72008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3667394" y="1274400"/>
                    <a:ext cx="153017" cy="5838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6" name="직사각형 35"/>
                <p:cNvSpPr/>
                <p:nvPr/>
              </p:nvSpPr>
              <p:spPr>
                <a:xfrm>
                  <a:off x="3652341" y="1329288"/>
                  <a:ext cx="201601" cy="25320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5292080" y="548680"/>
                <a:ext cx="40908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78%</a:t>
                </a:r>
                <a:endParaRPr lang="ko-KR" altLang="en-US" sz="900" dirty="0"/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3131840" y="2022687"/>
            <a:ext cx="3024336" cy="2194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059832" y="1581348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0X10 Bold" pitchFamily="50" charset="-127"/>
                <a:ea typeface="10X10 Bold" pitchFamily="50" charset="-127"/>
              </a:rPr>
              <a:t>X</a:t>
            </a:r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월 </a:t>
            </a:r>
            <a:r>
              <a:rPr lang="en-US" altLang="ko-KR" dirty="0" smtClean="0">
                <a:latin typeface="10X10 Bold" pitchFamily="50" charset="-127"/>
                <a:ea typeface="10X10 Bold" pitchFamily="50" charset="-127"/>
              </a:rPr>
              <a:t>XX</a:t>
            </a:r>
            <a:r>
              <a:rPr lang="ko-KR" altLang="en-US" dirty="0" smtClean="0">
                <a:latin typeface="10X10 Bold" pitchFamily="50" charset="-127"/>
                <a:ea typeface="10X10 Bold" pitchFamily="50" charset="-127"/>
              </a:rPr>
              <a:t>일 급식</a:t>
            </a:r>
            <a:endParaRPr lang="ko-KR" altLang="en-US" dirty="0">
              <a:latin typeface="10X10 Bold" pitchFamily="50" charset="-127"/>
              <a:ea typeface="10X10 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25005" y="2766574"/>
            <a:ext cx="1266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흰</a:t>
            </a:r>
            <a:r>
              <a:rPr lang="ko-KR" altLang="en-US" dirty="0" err="1">
                <a:latin typeface="KoPub바탕체 Medium" pitchFamily="2" charset="-127"/>
                <a:ea typeface="KoPub바탕체 Medium" pitchFamily="2" charset="-127"/>
              </a:rPr>
              <a:t>쌀</a:t>
            </a:r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밥</a:t>
            </a:r>
            <a:endParaRPr lang="en-US" altLang="ko-KR" dirty="0" smtClean="0">
              <a:latin typeface="KoPub바탕체 Medium" pitchFamily="2" charset="-127"/>
              <a:ea typeface="KoPub바탕체 Medium" pitchFamily="2" charset="-127"/>
            </a:endParaRPr>
          </a:p>
          <a:p>
            <a:pPr algn="ctr"/>
            <a:r>
              <a:rPr lang="ko-KR" altLang="en-US" dirty="0" smtClean="0">
                <a:latin typeface="KoPub바탕체 Medium" pitchFamily="2" charset="-127"/>
                <a:ea typeface="KoPub바탕체 Medium" pitchFamily="2" charset="-127"/>
              </a:rPr>
              <a:t>배추김치</a:t>
            </a:r>
            <a:endParaRPr lang="en-US" altLang="ko-KR" dirty="0" smtClean="0">
              <a:latin typeface="KoPub바탕체 Medium" pitchFamily="2" charset="-127"/>
              <a:ea typeface="KoPub바탕체 Medium" pitchFamily="2" charset="-127"/>
            </a:endParaRPr>
          </a:p>
          <a:p>
            <a:pPr algn="ctr"/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조승섭찜</a:t>
            </a:r>
            <a:endParaRPr lang="en-US" altLang="ko-KR" dirty="0" smtClean="0">
              <a:latin typeface="KoPub바탕체 Medium" pitchFamily="2" charset="-127"/>
              <a:ea typeface="KoPub바탕체 Medium" pitchFamily="2" charset="-127"/>
            </a:endParaRPr>
          </a:p>
          <a:p>
            <a:pPr algn="ctr"/>
            <a:r>
              <a:rPr lang="ko-KR" altLang="en-US" dirty="0" err="1" smtClean="0">
                <a:latin typeface="KoPub바탕체 Medium" pitchFamily="2" charset="-127"/>
                <a:ea typeface="KoPub바탕체 Medium" pitchFamily="2" charset="-127"/>
              </a:rPr>
              <a:t>허성진구이</a:t>
            </a:r>
            <a:endParaRPr lang="ko-KR" altLang="en-US" dirty="0">
              <a:latin typeface="KoPub바탕체 Medium" pitchFamily="2" charset="-127"/>
              <a:ea typeface="KoPub바탕체 Medium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3968" y="219864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oPub바탕체 Bold" pitchFamily="2" charset="-127"/>
                <a:ea typeface="KoPub바탕체 Bold" pitchFamily="2" charset="-127"/>
              </a:rPr>
              <a:t>중</a:t>
            </a:r>
            <a:r>
              <a:rPr lang="ko-KR" altLang="en-US" sz="2000" dirty="0" smtClean="0">
                <a:latin typeface="KoPub바탕체 Bold" pitchFamily="2" charset="-127"/>
                <a:ea typeface="KoPub바탕체 Bold" pitchFamily="2" charset="-127"/>
              </a:rPr>
              <a:t>식</a:t>
            </a:r>
            <a:endParaRPr lang="ko-KR" altLang="en-US" sz="2000" dirty="0">
              <a:latin typeface="KoPub바탕체 Bold" pitchFamily="2" charset="-127"/>
              <a:ea typeface="KoPub바탕체 Bold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128224" y="5270952"/>
            <a:ext cx="3027951" cy="606320"/>
            <a:chOff x="3099763" y="4431680"/>
            <a:chExt cx="3068219" cy="631112"/>
          </a:xfrm>
        </p:grpSpPr>
        <p:sp>
          <p:nvSpPr>
            <p:cNvPr id="4" name="직사각형 3">
              <a:hlinkClick r:id="rId2"/>
            </p:cNvPr>
            <p:cNvSpPr/>
            <p:nvPr/>
          </p:nvSpPr>
          <p:spPr>
            <a:xfrm>
              <a:off x="3685324" y="4473792"/>
              <a:ext cx="2482658" cy="546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  <a:latin typeface="10X10 Bold" pitchFamily="50" charset="-127"/>
                  <a:ea typeface="10X10 Bold" pitchFamily="50" charset="-127"/>
                </a:rPr>
                <a:t>카카오톡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10X10 Bold" pitchFamily="50" charset="-127"/>
                  <a:ea typeface="10X10 Bold" pitchFamily="50" charset="-127"/>
                </a:rPr>
                <a:t> 플러스친구 추가하기</a:t>
              </a:r>
              <a:endParaRPr lang="ko-KR" altLang="en-US" sz="1400" dirty="0">
                <a:solidFill>
                  <a:schemeClr val="tx1"/>
                </a:solidFill>
                <a:latin typeface="10X10 Bold" pitchFamily="50" charset="-127"/>
                <a:ea typeface="10X10 Bold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099763" y="4431680"/>
              <a:ext cx="625516" cy="631112"/>
              <a:chOff x="3131840" y="3573016"/>
              <a:chExt cx="713695" cy="720080"/>
            </a:xfrm>
          </p:grpSpPr>
          <p:sp>
            <p:nvSpPr>
              <p:cNvPr id="46" name="직사각형 45">
                <a:hlinkClick r:id="rId2"/>
              </p:cNvPr>
              <p:cNvSpPr/>
              <p:nvPr/>
            </p:nvSpPr>
            <p:spPr>
              <a:xfrm>
                <a:off x="3131840" y="3573016"/>
                <a:ext cx="713695" cy="7200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형 설명선 46">
                <a:hlinkClick r:id="rId2"/>
              </p:cNvPr>
              <p:cNvSpPr/>
              <p:nvPr/>
            </p:nvSpPr>
            <p:spPr>
              <a:xfrm>
                <a:off x="3281896" y="3738145"/>
                <a:ext cx="413581" cy="346374"/>
              </a:xfrm>
              <a:prstGeom prst="wedgeEllipseCallout">
                <a:avLst>
                  <a:gd name="adj1" fmla="val -38558"/>
                  <a:gd name="adj2" fmla="val 688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3131837" y="4340869"/>
            <a:ext cx="650377" cy="656196"/>
            <a:chOff x="3131838" y="4446404"/>
            <a:chExt cx="713695" cy="720080"/>
          </a:xfrm>
        </p:grpSpPr>
        <p:sp>
          <p:nvSpPr>
            <p:cNvPr id="50" name="직사각형 49">
              <a:hlinkClick r:id="rId3" action="ppaction://hlinksldjump"/>
            </p:cNvPr>
            <p:cNvSpPr/>
            <p:nvPr/>
          </p:nvSpPr>
          <p:spPr>
            <a:xfrm>
              <a:off x="3131838" y="4446404"/>
              <a:ext cx="713695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3214283" y="4635564"/>
              <a:ext cx="548807" cy="431163"/>
              <a:chOff x="4658352" y="4735819"/>
              <a:chExt cx="636652" cy="50017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4658352" y="4790784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832775" y="5019972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5078980" y="4735819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4802326" y="4905378"/>
                <a:ext cx="147209" cy="2291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>
                <a:stCxn id="53" idx="3"/>
                <a:endCxn id="54" idx="3"/>
              </p:cNvCxnSpPr>
              <p:nvPr/>
            </p:nvCxnSpPr>
            <p:spPr>
              <a:xfrm flipV="1">
                <a:off x="4864411" y="4920207"/>
                <a:ext cx="246204" cy="28415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136676" y="2012646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왼쪽으로 </a:t>
            </a:r>
            <a:r>
              <a:rPr lang="ko-KR" altLang="en-US" dirty="0" err="1" smtClean="0"/>
              <a:t>스와이프해서</a:t>
            </a:r>
            <a:r>
              <a:rPr lang="ko-KR" altLang="en-US" dirty="0" smtClean="0"/>
              <a:t> 조식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508104" y="1996807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오른쪽으로 </a:t>
            </a:r>
            <a:r>
              <a:rPr lang="ko-KR" altLang="en-US" dirty="0" err="1" smtClean="0"/>
              <a:t>스와이프해서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석식</a:t>
            </a:r>
            <a:r>
              <a:rPr lang="ko-KR" altLang="en-US" dirty="0" smtClean="0"/>
              <a:t>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495" y="4346938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공유하기버튼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, SNS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" name="직사각형 7">
            <a:hlinkClick r:id="rId4"/>
          </p:cNvPr>
          <p:cNvSpPr/>
          <p:nvPr/>
        </p:nvSpPr>
        <p:spPr>
          <a:xfrm>
            <a:off x="3911101" y="4340869"/>
            <a:ext cx="662434" cy="66243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8905" y="4800236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인마고 홈페이지 </a:t>
            </a:r>
            <a:r>
              <a:rPr lang="ko-KR" altLang="en-US" sz="1400" dirty="0" err="1" smtClean="0"/>
              <a:t>바로가기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02422" y="4340869"/>
            <a:ext cx="662434" cy="662434"/>
            <a:chOff x="4491840" y="3599226"/>
            <a:chExt cx="581543" cy="581543"/>
          </a:xfrm>
        </p:grpSpPr>
        <p:sp>
          <p:nvSpPr>
            <p:cNvPr id="49" name="직사각형 48"/>
            <p:cNvSpPr/>
            <p:nvPr/>
          </p:nvSpPr>
          <p:spPr>
            <a:xfrm>
              <a:off x="4491840" y="3599226"/>
              <a:ext cx="581543" cy="581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웃는 얼굴 12">
              <a:hlinkClick r:id="rId6" action="ppaction://hlinksldjump"/>
            </p:cNvPr>
            <p:cNvSpPr/>
            <p:nvPr/>
          </p:nvSpPr>
          <p:spPr>
            <a:xfrm>
              <a:off x="4578054" y="3686374"/>
              <a:ext cx="409113" cy="409113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20551" y="4286413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개발자 정보 보기 버튼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0299" y="517798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플친</a:t>
            </a:r>
            <a:r>
              <a:rPr lang="ko-KR" altLang="en-US" dirty="0" smtClean="0"/>
              <a:t> 추가하는 버튼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493742" y="4340869"/>
            <a:ext cx="662434" cy="662434"/>
            <a:chOff x="5169946" y="3600158"/>
            <a:chExt cx="581543" cy="581543"/>
          </a:xfrm>
        </p:grpSpPr>
        <p:sp>
          <p:nvSpPr>
            <p:cNvPr id="51" name="직사각형 50">
              <a:hlinkClick r:id="rId7" action="ppaction://hlinksldjump"/>
            </p:cNvPr>
            <p:cNvSpPr/>
            <p:nvPr/>
          </p:nvSpPr>
          <p:spPr>
            <a:xfrm>
              <a:off x="5169946" y="3600158"/>
              <a:ext cx="581543" cy="581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7" name="Picture 3" descr="C:\Users\Administrator\AppData\Local\Microsoft\Windows\Temporary Internet Files\Content.IE5\UEBQ09WN\gear-1119298_960_720[1].png">
              <a:hlinkClick r:id="rId7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135" y="3669347"/>
              <a:ext cx="443165" cy="443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5884970" y="48494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설정버튼</a:t>
            </a:r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3598407" y="782747"/>
            <a:ext cx="2121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210 햇살 R" pitchFamily="18" charset="-127"/>
                <a:ea typeface="210 햇살 R" pitchFamily="18" charset="-127"/>
              </a:rPr>
              <a:t>“</a:t>
            </a:r>
            <a:r>
              <a:rPr lang="ko-KR" altLang="en-US" sz="4400" dirty="0" smtClean="0">
                <a:latin typeface="210 햇살 R" pitchFamily="18" charset="-127"/>
                <a:ea typeface="210 햇살 R" pitchFamily="18" charset="-127"/>
              </a:rPr>
              <a:t>인마고</a:t>
            </a:r>
            <a:r>
              <a:rPr lang="en-US" altLang="ko-KR" sz="4400" dirty="0" smtClean="0">
                <a:latin typeface="210 햇살 R" pitchFamily="18" charset="-127"/>
                <a:ea typeface="210 햇살 R" pitchFamily="18" charset="-127"/>
              </a:rPr>
              <a:t>_</a:t>
            </a:r>
            <a:r>
              <a:rPr lang="en-US" altLang="ko-KR" sz="4400" dirty="0" err="1" smtClean="0">
                <a:latin typeface="210 햇살 R" pitchFamily="18" charset="-127"/>
                <a:ea typeface="210 햇살 R" pitchFamily="18" charset="-127"/>
              </a:rPr>
              <a:t>BaB</a:t>
            </a:r>
            <a:r>
              <a:rPr lang="en-US" altLang="ko-KR" sz="4400" dirty="0" smtClean="0">
                <a:latin typeface="210 햇살 R" pitchFamily="18" charset="-127"/>
                <a:ea typeface="210 햇살 R" pitchFamily="18" charset="-127"/>
              </a:rPr>
              <a:t>”</a:t>
            </a:r>
            <a:endParaRPr lang="ko-KR" altLang="en-US" sz="4400" dirty="0">
              <a:latin typeface="210 햇살 R" pitchFamily="18" charset="-127"/>
              <a:ea typeface="210 햇살 R" pitchFamily="18" charset="-127"/>
            </a:endParaRPr>
          </a:p>
        </p:txBody>
      </p:sp>
      <p:pic>
        <p:nvPicPr>
          <p:cNvPr id="1026" name="Picture 2" descr="C:\Users\Administrator\AppData\Local\Microsoft\Windows\Temporary Internet Files\Content.IE5\0KDZOBNC\calendar-460676_640[1]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00" y="1592030"/>
            <a:ext cx="338209" cy="34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24959" y="13547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월별급식보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8697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형 설명선 3">
            <a:hlinkClick r:id="rId2"/>
          </p:cNvPr>
          <p:cNvSpPr/>
          <p:nvPr/>
        </p:nvSpPr>
        <p:spPr>
          <a:xfrm>
            <a:off x="2159719" y="3565498"/>
            <a:ext cx="144000" cy="144000"/>
          </a:xfrm>
          <a:prstGeom prst="wedgeEllipseCallout">
            <a:avLst>
              <a:gd name="adj1" fmla="val -38558"/>
              <a:gd name="adj2" fmla="val 68849"/>
            </a:avLst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istrator\AppData\Local\Microsoft\Windows\Temporary Internet Files\Content.IE5\OXKDG6KU\internet-explor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smoothnes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19" y="23488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hlinkClick r:id="rId2"/>
          </p:cNvPr>
          <p:cNvSpPr/>
          <p:nvPr/>
        </p:nvSpPr>
        <p:spPr>
          <a:xfrm>
            <a:off x="3128224" y="5270952"/>
            <a:ext cx="617307" cy="606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>
            <a:hlinkClick r:id="rId2"/>
          </p:cNvPr>
          <p:cNvSpPr/>
          <p:nvPr/>
        </p:nvSpPr>
        <p:spPr>
          <a:xfrm>
            <a:off x="3258014" y="5428285"/>
            <a:ext cx="357725" cy="291653"/>
          </a:xfrm>
          <a:prstGeom prst="wedgeEllipseCallout">
            <a:avLst>
              <a:gd name="adj1" fmla="val -38558"/>
              <a:gd name="adj2" fmla="val 68849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C:\Users\Administrator\AppData\Local\Microsoft\Windows\Temporary Internet Files\Content.IE5\HBKFE5SR\rounded-info-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9297" y1="14258" x2="62305" y2="89063"/>
                        <a14:foregroundMark x1="47266" y1="97070" x2="17383" y2="42578"/>
                        <a14:foregroundMark x1="19531" y1="49023" x2="82227" y2="32813"/>
                        <a14:foregroundMark x1="8984" y1="36133" x2="67188" y2="13867"/>
                        <a14:foregroundMark x1="43750" y1="8594" x2="93555" y2="50977"/>
                        <a14:foregroundMark x1="91406" y1="39258" x2="63477" y2="89844"/>
                        <a14:foregroundMark x1="81250" y1="83789" x2="33984" y2="91992"/>
                        <a14:foregroundMark x1="29492" y1="90234" x2="24219" y2="22656"/>
                        <a14:foregroundMark x1="16602" y1="25586" x2="15430" y2="78516"/>
                        <a14:foregroundMark x1="8984" y1="59961" x2="34766" y2="10156"/>
                        <a14:foregroundMark x1="50195" y1="7031" x2="94727" y2="36133"/>
                        <a14:foregroundMark x1="95117" y1="41797" x2="71289" y2="88672"/>
                        <a14:foregroundMark x1="75977" y1="87891" x2="38477" y2="93164"/>
                        <a14:foregroundMark x1="53906" y1="96289" x2="28320" y2="41797"/>
                        <a14:foregroundMark x1="23438" y1="84961" x2="39648" y2="10156"/>
                        <a14:foregroundMark x1="31250" y1="31250" x2="74414" y2="53516"/>
                        <a14:foregroundMark x1="46094" y1="90234" x2="88281" y2="40039"/>
                        <a14:foregroundMark x1="63867" y1="10938" x2="61133" y2="92773"/>
                        <a14:foregroundMark x1="42578" y1="9375" x2="35156" y2="88672"/>
                        <a14:foregroundMark x1="7227" y1="44922" x2="26367" y2="10547"/>
                        <a14:foregroundMark x1="65234" y1="7813" x2="25586" y2="8594"/>
                        <a14:foregroundMark x1="63477" y1="8203" x2="92969" y2="29297"/>
                        <a14:foregroundMark x1="94727" y1="36914" x2="91406" y2="61523"/>
                        <a14:foregroundMark x1="92969" y1="63672" x2="66406" y2="92773"/>
                        <a14:foregroundMark x1="35547" y1="91992" x2="6836" y2="59961"/>
                        <a14:backgroundMark x1="7227" y1="17969" x2="5273" y2="1367"/>
                        <a14:backgroundMark x1="19922" y1="4102" x2="1563" y2="7813"/>
                        <a14:backgroundMark x1="17773" y1="7813" x2="2930" y2="19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32" y="1449935"/>
            <a:ext cx="658546" cy="65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211960" y="2906952"/>
            <a:ext cx="72000" cy="252000"/>
            <a:chOff x="4860032" y="1448800"/>
            <a:chExt cx="72000" cy="1544282"/>
          </a:xfrm>
        </p:grpSpPr>
        <p:sp>
          <p:nvSpPr>
            <p:cNvPr id="3" name="직사각형 2"/>
            <p:cNvSpPr/>
            <p:nvPr/>
          </p:nvSpPr>
          <p:spPr>
            <a:xfrm>
              <a:off x="4860032" y="1448800"/>
              <a:ext cx="72000" cy="363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60032" y="2266418"/>
              <a:ext cx="72000" cy="726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C:\Users\Administrator\Desktop\kakaka.png"/>
          <p:cNvPicPr>
            <a:picLocks noChangeArrowheads="1"/>
          </p:cNvPicPr>
          <p:nvPr/>
        </p:nvPicPr>
        <p:blipFill>
          <a:blip r:embed="rId7" cstate="print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29104" y1="43000" x2="37313" y2="42000"/>
                        <a14:foregroundMark x1="28856" y1="43000" x2="25622" y2="42750"/>
                        <a14:foregroundMark x1="32836" y1="42500" x2="32587" y2="54000"/>
                        <a14:foregroundMark x1="38308" y1="54000" x2="44279" y2="40500"/>
                        <a14:foregroundMark x1="44279" y1="43750" x2="52488" y2="52250"/>
                        <a14:foregroundMark x1="38557" y1="47750" x2="55473" y2="54000"/>
                        <a14:foregroundMark x1="50498" y1="39000" x2="65174" y2="54250"/>
                        <a14:foregroundMark x1="63682" y1="38750" x2="72637" y2="53750"/>
                        <a14:foregroundMark x1="57711" y1="39000" x2="68159" y2="48500"/>
                        <a14:foregroundMark x1="64428" y1="39750" x2="71891" y2="44750"/>
                        <a14:foregroundMark x1="67413" y1="36500" x2="76368" y2="4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60" y="126993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AppData\Local\Microsoft\Windows\Temporary Internet Files\Content.IE5\70J6SUMO\worldwid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29498"/>
            <a:ext cx="241200" cy="2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595313"/>
            <a:ext cx="271482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Administrator\AppData\Local\Microsoft\Windows\Temporary Internet Files\Content.IE5\04H4MLL5\exit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3672" b="84961" l="16211" r="849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47" t="12162" r="15398" b="14594"/>
          <a:stretch/>
        </p:blipFill>
        <p:spPr bwMode="auto">
          <a:xfrm>
            <a:off x="2962245" y="3520498"/>
            <a:ext cx="249926" cy="2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7904" y="3212976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/>
                </a:solidFill>
                <a:latin typeface="Billabong" pitchFamily="82" charset="0"/>
              </a:rPr>
              <a:t>Babstagram</a:t>
            </a:r>
            <a:endParaRPr lang="ko-KR" altLang="en-US" sz="3600" dirty="0">
              <a:solidFill>
                <a:schemeClr val="bg1"/>
              </a:solidFill>
              <a:latin typeface="Billabong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218</Words>
  <Application>Microsoft Office PowerPoint</Application>
  <PresentationFormat>화면 슬라이드 쇼(4:3)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Arial</vt:lpstr>
      <vt:lpstr>맑은 고딕</vt:lpstr>
      <vt:lpstr>KoPub바탕체 Medium</vt:lpstr>
      <vt:lpstr>KoPub바탕체 Bold</vt:lpstr>
      <vt:lpstr>10X10 Bold</vt:lpstr>
      <vt:lpstr>Billabong</vt:lpstr>
      <vt:lpstr>210 햇살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28</cp:revision>
  <dcterms:created xsi:type="dcterms:W3CDTF">2018-09-11T09:53:53Z</dcterms:created>
  <dcterms:modified xsi:type="dcterms:W3CDTF">2018-11-16T06:08:03Z</dcterms:modified>
</cp:coreProperties>
</file>