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261" r:id="rId3"/>
    <p:sldId id="264" r:id="rId4"/>
    <p:sldId id="266" r:id="rId5"/>
    <p:sldId id="294" r:id="rId6"/>
    <p:sldId id="277" r:id="rId7"/>
    <p:sldId id="278" r:id="rId8"/>
    <p:sldId id="289" r:id="rId9"/>
    <p:sldId id="281" r:id="rId10"/>
    <p:sldId id="280" r:id="rId11"/>
    <p:sldId id="282" r:id="rId12"/>
    <p:sldId id="290" r:id="rId13"/>
    <p:sldId id="283" r:id="rId14"/>
    <p:sldId id="285" r:id="rId15"/>
    <p:sldId id="291" r:id="rId16"/>
    <p:sldId id="287" r:id="rId17"/>
    <p:sldId id="292" r:id="rId18"/>
    <p:sldId id="293" r:id="rId19"/>
    <p:sldId id="297" r:id="rId20"/>
    <p:sldId id="307" r:id="rId21"/>
    <p:sldId id="312" r:id="rId22"/>
    <p:sldId id="311" r:id="rId23"/>
    <p:sldId id="299" r:id="rId24"/>
    <p:sldId id="300" r:id="rId25"/>
    <p:sldId id="305" r:id="rId26"/>
    <p:sldId id="304" r:id="rId27"/>
    <p:sldId id="308" r:id="rId28"/>
    <p:sldId id="309" r:id="rId29"/>
    <p:sldId id="310" r:id="rId30"/>
    <p:sldId id="296" r:id="rId31"/>
    <p:sldId id="265" r:id="rId32"/>
    <p:sldId id="29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Sihun" initials="JS" lastIdx="2" clrIdx="0">
    <p:extLst>
      <p:ext uri="{19B8F6BF-5375-455C-9EA6-DF929625EA0E}">
        <p15:presenceInfo xmlns:p15="http://schemas.microsoft.com/office/powerpoint/2012/main" userId="62537fdd78c16a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04987-88C6-4B84-812C-800BC7B15E4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0147-4156-4A1C-9D15-E5116E4F7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3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2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5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0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하단에 카테고리 필터링 및 검색 기능 추가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A0147-4156-4A1C-9D15-E5116E4F756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F7BEB-2B13-7A58-DB05-60DEF3729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DB43-D3D8-99C1-D277-8A561B6B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01526-1DC1-7AE1-E9B4-0C4E0E4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CE306-AC2C-8CF7-D2DF-1A12049D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89FF3-4B3E-0754-059C-7062733A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CB6B5-866B-0A1E-87BA-CCF33B6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186D7-DF5C-A552-9ED1-C545211C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029C3-70E4-799C-9413-D07087C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ED14-967B-0F2E-E2DB-DECA69F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E53D-295B-D56B-C9E9-897DCABF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5B2FD-C352-289C-FFD4-F5A1A58DF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A2826E-DDEA-8923-A1A2-232E0B81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32A07-02DF-E7AA-B0EE-BDB6A5F8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D37C-7267-C086-B0DF-48A9BE79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6D3CF-510C-5356-6F8C-E2B38E72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6BFD-711A-6194-BD25-019F8E67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1AAC-8470-4FE4-B29B-ACB696AD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F259B-EE64-82CA-9A2A-1A51E70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92D3E-FEAF-C2CD-8BBF-B24172D6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2D80A-EA3D-7A68-4E8C-C412BB7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8EFE-0E08-52BD-E374-8C594FCB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E5886-EBEA-00FF-F0AC-38AF504A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592-0E92-E2D8-FE40-1D91A9C2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12A5-72A2-4364-0FCE-20E005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48AC4-9834-E3C7-AEFB-2AE74366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3288-FADB-AE9E-9FFB-DC41FE80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CA5D0-A998-8DC5-9F73-431976EC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606F9-C6FE-E2D0-61DE-B37EA8BD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7FA80-B7A3-A520-5788-8CAAAAD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7BC85-B674-CE1C-E8C0-AAAE7C6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B0651-6B2A-AB0B-E6C1-CD91091D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5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24CBB-E713-E523-20F8-DA1C192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F41A6-8BF4-59D3-C498-3DBF861B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18BFC-6E0B-8D8E-91A5-F1A447E4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0F223-3B48-E6C1-F839-352F04BA6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6CF49B-F60E-EA71-F54A-BB856358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E9D5F-6E0F-1624-5C9D-F1B82157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C385C9-E2BD-2663-0EC2-935A0D3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BEFB49-4B03-039E-766A-92DFB04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3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5463-BF75-ED8A-4A7C-D0BF593D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89488-13BA-0885-EC25-A018B288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D90A20-1A88-425E-F0FB-124451E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D78A5-0943-CD3D-89CA-98E03769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B3C25-81DC-4621-1AAC-303639A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AF56F5-5AFE-F59E-E649-72EFFA50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C059-FBB4-C14B-E0AF-AD8563CF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EFCC-4018-0D6D-8CC7-543C1CD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578D3-F251-706A-18DD-28FF32A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D2433-B2CD-48D7-E156-081DDF87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B5FB-6087-285D-555F-76421F9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4EB26-6C36-FAAF-DB3A-6B620C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6F165-A3C5-AD9F-3BF9-8A9F256F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3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AC94D-9E97-9A04-A00D-42C01724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714DE-0C55-90B3-495B-5D12ECDE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BEA550-BCE7-918D-AB47-78E9C5EFD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96351-A30D-555A-F6BA-E2FFE37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6430A-0DFF-70D7-38CE-B33FB19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ECD93-D6BA-02DE-2718-B3CA6CE4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2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90687-B4AA-7FCF-1AB6-3F06CFA3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DA717-39CB-0A3D-F17A-0791ACEA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90572-3F5F-C065-5DA5-8B6EF2F4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453B-B551-4551-88DC-4F9062C711D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8B34-E576-D98B-E638-5989A076A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B7A53-C873-2B20-5159-07BDC5C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6ECB4-DAFB-423D-A217-AE3323E2C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76613-410B-83E2-5248-ABBB13EB2656}"/>
              </a:ext>
            </a:extLst>
          </p:cNvPr>
          <p:cNvSpPr txBox="1"/>
          <p:nvPr/>
        </p:nvSpPr>
        <p:spPr>
          <a:xfrm>
            <a:off x="0" y="1156995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Windows10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Ubuntu 20.04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schemeClr val="tx1"/>
                </a:solidFill>
              </a:rPr>
              <a:t>Language &amp; </a:t>
            </a:r>
            <a:r>
              <a:rPr lang="en-US" altLang="ko-KR" sz="2400" b="1" dirty="0" err="1">
                <a:solidFill>
                  <a:schemeClr val="tx1"/>
                </a:solidFill>
              </a:rPr>
              <a:t>FrameWork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Java 11 / Spring 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HTML / CSS /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NginX</a:t>
            </a:r>
            <a:r>
              <a:rPr lang="en-US" altLang="ko-KR" sz="2400" b="1" dirty="0">
                <a:solidFill>
                  <a:schemeClr val="tx1"/>
                </a:solidFill>
              </a:rPr>
              <a:t> / Mustache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>
                <a:solidFill>
                  <a:schemeClr val="tx1"/>
                </a:solidFill>
              </a:rPr>
              <a:t>DataBase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3B321-977A-5561-2FEA-1EC9FFAE363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9096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일반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3287-D3DD-7CDE-8952-25397615C21E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EDE3A-2E17-39AF-E633-ACFE2171DD0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637AD-370F-C269-3BD4-39E5C2D31CA3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FF8FF-9204-A236-C115-10FA7013F9A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65639-728D-CEF4-0253-2724862AC9B4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8F827-FC91-F4BB-35B7-96BF5B3043E7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8A9D6-DBE5-F809-213D-3EABB8FBC958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D70A0-972A-9DF3-ACC2-07A06B9CB4C8}"/>
              </a:ext>
            </a:extLst>
          </p:cNvPr>
          <p:cNvSpPr/>
          <p:nvPr/>
        </p:nvSpPr>
        <p:spPr>
          <a:xfrm>
            <a:off x="9329808" y="1516888"/>
            <a:ext cx="1159565" cy="387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4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-3: </a:t>
            </a:r>
            <a:r>
              <a:rPr lang="ko-KR" altLang="en-US" sz="3200" b="1" dirty="0">
                <a:solidFill>
                  <a:schemeClr val="bg1"/>
                </a:solidFill>
              </a:rPr>
              <a:t>관리자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13287-D3DD-7CDE-8952-25397615C21E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3EDE3A-2E17-39AF-E633-ACFE2171DD0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637AD-370F-C269-3BD4-39E5C2D31CA3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7FF8FF-9204-A236-C115-10FA7013F9A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365639-728D-CEF4-0253-2724862AC9B4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28F827-FC91-F4BB-35B7-96BF5B3043E7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F8A9D6-DBE5-F809-213D-3EABB8FBC958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D70A0-972A-9DF3-ACC2-07A06B9CB4C8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7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91124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공지 게시판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일반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통합공지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3" y="3525494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3915645"/>
            <a:ext cx="2023567" cy="19906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9"/>
            <a:ext cx="1159565" cy="387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공지사항</a:t>
            </a:r>
          </a:p>
        </p:txBody>
      </p:sp>
    </p:spTree>
    <p:extLst>
      <p:ext uri="{BB962C8B-B14F-4D97-AF65-F5344CB8AC3E}">
        <p14:creationId xmlns:p14="http://schemas.microsoft.com/office/powerpoint/2010/main" val="294455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공지 게시판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관리자 로그인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통합공지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학생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수업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연구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전체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공지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수업 공지사항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연구 공지사항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공지사항</a:t>
            </a:r>
          </a:p>
        </p:txBody>
      </p:sp>
    </p:spTree>
    <p:extLst>
      <p:ext uri="{BB962C8B-B14F-4D97-AF65-F5344CB8AC3E}">
        <p14:creationId xmlns:p14="http://schemas.microsoft.com/office/powerpoint/2010/main" val="308986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32835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수업 페이지</a:t>
            </a:r>
            <a:r>
              <a:rPr lang="en-US" altLang="ko-KR" sz="3200" b="1" dirty="0">
                <a:solidFill>
                  <a:schemeClr val="bg1"/>
                </a:solidFill>
              </a:rPr>
              <a:t>-1)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증강현실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조교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</a:t>
            </a:r>
            <a:r>
              <a:rPr lang="en-US" altLang="ko-KR" b="1" dirty="0"/>
              <a:t>	</a:t>
            </a:r>
            <a:r>
              <a:rPr lang="ko-KR" altLang="en-US" b="1" dirty="0"/>
              <a:t>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	[</a:t>
            </a:r>
            <a:r>
              <a:rPr lang="ko-KR" altLang="en-US" b="1" dirty="0"/>
              <a:t>공지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	[</a:t>
            </a:r>
            <a:r>
              <a:rPr lang="ko-KR" altLang="en-US" b="1" dirty="0"/>
              <a:t>자료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	[</a:t>
            </a:r>
            <a:r>
              <a:rPr lang="ko-KR" altLang="en-US" b="1" dirty="0"/>
              <a:t>발표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	[</a:t>
            </a:r>
            <a:r>
              <a:rPr lang="ko-KR" altLang="en-US" b="1" dirty="0"/>
              <a:t>실습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	[</a:t>
            </a:r>
            <a:r>
              <a:rPr lang="ko-KR" altLang="en-US" b="1" dirty="0"/>
              <a:t>과제</a:t>
            </a:r>
            <a:r>
              <a:rPr lang="en-US" altLang="ko-KR" b="1" dirty="0"/>
              <a:t>]	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공지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발표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실습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과제 게시판</a:t>
            </a:r>
            <a:endParaRPr lang="en-US" altLang="ko-KR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전체 게시판</a:t>
            </a:r>
          </a:p>
        </p:txBody>
      </p:sp>
    </p:spTree>
    <p:extLst>
      <p:ext uri="{BB962C8B-B14F-4D97-AF65-F5344CB8AC3E}">
        <p14:creationId xmlns:p14="http://schemas.microsoft.com/office/powerpoint/2010/main" val="371165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9B462-6938-DFC1-C5A0-78E2F290A8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연구 페이지</a:t>
            </a:r>
            <a:r>
              <a:rPr lang="en-US" altLang="ko-KR" sz="3200" b="1" dirty="0">
                <a:solidFill>
                  <a:schemeClr val="bg1"/>
                </a:solidFill>
              </a:rPr>
              <a:t>-1)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A5CAC-8641-058A-BDD0-95FF805670EA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1B33E-5CDC-2061-C5D1-5D24351615A1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CGVR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Lab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24027-35B8-CD2C-5ABD-039CE3B12194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C30CE4-4E90-043E-E084-D176743EF489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B91D4-3A86-F683-E59A-790ED4489EC8}"/>
              </a:ext>
            </a:extLst>
          </p:cNvPr>
          <p:cNvSpPr/>
          <p:nvPr/>
        </p:nvSpPr>
        <p:spPr>
          <a:xfrm>
            <a:off x="482964" y="2519079"/>
            <a:ext cx="2023567" cy="957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연구생 정보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BE40C-FA46-4E4F-84A1-09CDD4DFBE3D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C497B-A518-4B0C-0C33-D00ED18FB387}"/>
              </a:ext>
            </a:extLst>
          </p:cNvPr>
          <p:cNvSpPr/>
          <p:nvPr/>
        </p:nvSpPr>
        <p:spPr>
          <a:xfrm>
            <a:off x="482964" y="3556697"/>
            <a:ext cx="2023567" cy="390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글 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D3AB5-82E5-3136-26BE-D65FA16B5881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6B9CB-51C9-EC88-F471-69CF7D31AAD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F8ACE9-35C2-7B97-50AC-495443BE9609}"/>
              </a:ext>
            </a:extLst>
          </p:cNvPr>
          <p:cNvSpPr/>
          <p:nvPr/>
        </p:nvSpPr>
        <p:spPr>
          <a:xfrm>
            <a:off x="2581835" y="2970611"/>
            <a:ext cx="9179698" cy="29356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dirty="0"/>
              <a:t>번호       카테고리</a:t>
            </a:r>
            <a:r>
              <a:rPr lang="en-US" altLang="ko-KR" b="1" dirty="0"/>
              <a:t>	</a:t>
            </a:r>
            <a:r>
              <a:rPr lang="ko-KR" altLang="en-US" b="1" dirty="0"/>
              <a:t>제목</a:t>
            </a:r>
            <a:r>
              <a:rPr lang="en-US" altLang="ko-KR" b="1" dirty="0"/>
              <a:t>			</a:t>
            </a:r>
            <a:r>
              <a:rPr lang="ko-KR" altLang="en-US" b="1" dirty="0"/>
              <a:t>조회수</a:t>
            </a:r>
            <a:r>
              <a:rPr lang="en-US" altLang="ko-KR" b="1" dirty="0"/>
              <a:t>	</a:t>
            </a:r>
            <a:r>
              <a:rPr lang="ko-KR" altLang="en-US" b="1" dirty="0"/>
              <a:t>작성일</a:t>
            </a:r>
            <a:r>
              <a:rPr lang="en-US" altLang="ko-KR" b="1" dirty="0"/>
              <a:t>		</a:t>
            </a:r>
            <a:r>
              <a:rPr lang="ko-KR" altLang="en-US" b="1" dirty="0"/>
              <a:t>작성자</a:t>
            </a:r>
            <a:endParaRPr lang="en-US" altLang="ko-KR" b="1" dirty="0"/>
          </a:p>
          <a:p>
            <a:r>
              <a:rPr lang="en-US" altLang="ko-KR" b="1" dirty="0"/>
              <a:t>#5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공지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#4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논문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#3   [</a:t>
            </a:r>
            <a:r>
              <a:rPr lang="ko-KR" altLang="en-US" b="1" dirty="0"/>
              <a:t>프로젝트</a:t>
            </a:r>
            <a:r>
              <a:rPr lang="en-US" altLang="ko-KR" b="1" dirty="0"/>
              <a:t>1][</a:t>
            </a:r>
            <a:r>
              <a:rPr lang="ko-KR" altLang="en-US" b="1" dirty="0"/>
              <a:t>자료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#2   [</a:t>
            </a:r>
            <a:r>
              <a:rPr lang="ko-KR" altLang="en-US" b="1" dirty="0"/>
              <a:t>프로젝트</a:t>
            </a:r>
            <a:r>
              <a:rPr lang="en-US" altLang="ko-KR" b="1" dirty="0"/>
              <a:t>2][</a:t>
            </a:r>
            <a:r>
              <a:rPr lang="ko-KR" altLang="en-US" b="1" dirty="0"/>
              <a:t>공지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#1   [</a:t>
            </a:r>
            <a:r>
              <a:rPr lang="ko-KR" altLang="en-US" b="1" dirty="0"/>
              <a:t>프로젝트</a:t>
            </a:r>
            <a:r>
              <a:rPr lang="en-US" altLang="ko-KR" b="1" dirty="0"/>
              <a:t>3][</a:t>
            </a:r>
            <a:r>
              <a:rPr lang="ko-KR" altLang="en-US" b="1" dirty="0"/>
              <a:t>공지</a:t>
            </a:r>
            <a:r>
              <a:rPr lang="en-US" altLang="ko-KR" b="1" dirty="0"/>
              <a:t>] 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D7B0F2-7EF3-0CDF-0F89-4FA549860C70}"/>
              </a:ext>
            </a:extLst>
          </p:cNvPr>
          <p:cNvSpPr/>
          <p:nvPr/>
        </p:nvSpPr>
        <p:spPr>
          <a:xfrm>
            <a:off x="482964" y="4022839"/>
            <a:ext cx="2023567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게시판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CC7638-5D79-82C2-53CC-1F4F6B28618B}"/>
              </a:ext>
            </a:extLst>
          </p:cNvPr>
          <p:cNvSpPr/>
          <p:nvPr/>
        </p:nvSpPr>
        <p:spPr>
          <a:xfrm>
            <a:off x="482965" y="4412991"/>
            <a:ext cx="2023567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전체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1</a:t>
            </a:r>
          </a:p>
          <a:p>
            <a:r>
              <a:rPr lang="en-US" altLang="ko-KR" b="1" dirty="0"/>
              <a:t>    - </a:t>
            </a:r>
            <a:r>
              <a:rPr lang="ko-KR" altLang="en-US" b="1" dirty="0"/>
              <a:t>공지 게시판</a:t>
            </a:r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논문 게시판</a:t>
            </a:r>
            <a:endParaRPr lang="en-US" altLang="ko-KR" b="1" dirty="0"/>
          </a:p>
          <a:p>
            <a:r>
              <a:rPr lang="en-US" altLang="ko-KR" b="1" dirty="0"/>
              <a:t>    - </a:t>
            </a:r>
            <a:r>
              <a:rPr lang="ko-KR" altLang="en-US" b="1" dirty="0"/>
              <a:t>자료 게시판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2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프로젝트</a:t>
            </a:r>
            <a:r>
              <a:rPr lang="en-US" altLang="ko-KR" b="1" dirty="0"/>
              <a:t>3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A29A89-0A91-12F7-DBD5-EF4B51F90268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DA82AA-CE6D-A684-F086-F27CCDA07C4A}"/>
              </a:ext>
            </a:extLst>
          </p:cNvPr>
          <p:cNvSpPr/>
          <p:nvPr/>
        </p:nvSpPr>
        <p:spPr>
          <a:xfrm>
            <a:off x="9329808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개인정보수정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비밀변호변경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회원정보관리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050D14-3F38-4988-2DFE-2DB83E8D388E}"/>
              </a:ext>
            </a:extLst>
          </p:cNvPr>
          <p:cNvSpPr/>
          <p:nvPr/>
        </p:nvSpPr>
        <p:spPr>
          <a:xfrm>
            <a:off x="2581834" y="2519079"/>
            <a:ext cx="9179698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통합 게시판</a:t>
            </a:r>
          </a:p>
        </p:txBody>
      </p:sp>
    </p:spTree>
    <p:extLst>
      <p:ext uri="{BB962C8B-B14F-4D97-AF65-F5344CB8AC3E}">
        <p14:creationId xmlns:p14="http://schemas.microsoft.com/office/powerpoint/2010/main" val="343460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1843951"/>
            <a:ext cx="70471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</a:t>
            </a:r>
            <a:r>
              <a:rPr lang="en-US" altLang="ko-KR" sz="10000" b="1" dirty="0" err="1"/>
              <a:t>DataBase</a:t>
            </a:r>
            <a:r>
              <a:rPr lang="en-US" altLang="ko-KR" sz="10000" b="1" dirty="0"/>
              <a:t>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83021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(User)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529F31-F33C-B567-95BC-DD55D597D4D8}"/>
              </a:ext>
            </a:extLst>
          </p:cNvPr>
          <p:cNvGrpSpPr/>
          <p:nvPr/>
        </p:nvGrpSpPr>
        <p:grpSpPr>
          <a:xfrm>
            <a:off x="4138473" y="1905166"/>
            <a:ext cx="3915053" cy="3047668"/>
            <a:chOff x="1825358" y="1054358"/>
            <a:chExt cx="3915053" cy="304766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B0A7CE7-1969-ADC7-F561-541B1C5BA76C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연도별 수강수업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E2B22D-EE48-4215-DD32-168570BC5476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9EE90B-8D27-F576-5A9B-08BFB5E2A1C9}"/>
              </a:ext>
            </a:extLst>
          </p:cNvPr>
          <p:cNvGrpSpPr/>
          <p:nvPr/>
        </p:nvGrpSpPr>
        <p:grpSpPr>
          <a:xfrm>
            <a:off x="146873" y="1905166"/>
            <a:ext cx="3915053" cy="3047668"/>
            <a:chOff x="1825358" y="1054358"/>
            <a:chExt cx="3915053" cy="30476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227C2A-D449-9D56-FC53-0264CAF8E5DF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 </a:t>
              </a:r>
              <a:r>
                <a:rPr lang="ko-KR" altLang="en-US" b="1" dirty="0">
                  <a:solidFill>
                    <a:schemeClr val="tx1"/>
                  </a:solidFill>
                </a:rPr>
                <a:t>학번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name		//</a:t>
              </a:r>
              <a:r>
                <a:rPr lang="ko-KR" altLang="en-US" b="1" dirty="0">
                  <a:solidFill>
                    <a:schemeClr val="tx1"/>
                  </a:solidFill>
                </a:rPr>
                <a:t> 이름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email		// </a:t>
              </a:r>
              <a:r>
                <a:rPr lang="ko-KR" altLang="en-US" b="1" dirty="0">
                  <a:solidFill>
                    <a:schemeClr val="tx1"/>
                  </a:solidFill>
                </a:rPr>
                <a:t>이메일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contact		//</a:t>
              </a:r>
              <a:r>
                <a:rPr lang="ko-KR" altLang="en-US" b="1" dirty="0">
                  <a:solidFill>
                    <a:schemeClr val="tx1"/>
                  </a:solidFill>
                </a:rPr>
                <a:t> 연락처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role		// 5</a:t>
              </a:r>
              <a:r>
                <a:rPr lang="ko-KR" altLang="en-US" b="1" dirty="0">
                  <a:solidFill>
                    <a:schemeClr val="tx1"/>
                  </a:solidFill>
                </a:rPr>
                <a:t>개 권한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E884B1-5BCA-F38E-AD95-90970EE6B021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User Data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F5C590-734C-BFEE-76B9-88977D0310C5}"/>
              </a:ext>
            </a:extLst>
          </p:cNvPr>
          <p:cNvGrpSpPr/>
          <p:nvPr/>
        </p:nvGrpSpPr>
        <p:grpSpPr>
          <a:xfrm>
            <a:off x="8130074" y="1905166"/>
            <a:ext cx="3915053" cy="3047668"/>
            <a:chOff x="1825358" y="1054358"/>
            <a:chExt cx="3915053" cy="30476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C06604-A79C-1E32-F6F4-5EE95555D048}"/>
                </a:ext>
              </a:extLst>
            </p:cNvPr>
            <p:cNvSpPr/>
            <p:nvPr/>
          </p:nvSpPr>
          <p:spPr>
            <a:xfrm>
              <a:off x="1825358" y="1554135"/>
              <a:ext cx="3915053" cy="2547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b="1" dirty="0">
                  <a:solidFill>
                    <a:schemeClr val="tx1"/>
                  </a:solidFill>
                </a:rPr>
                <a:t>수강연도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ko-KR" altLang="en-US" b="1" dirty="0">
                  <a:solidFill>
                    <a:schemeClr val="tx1"/>
                  </a:solidFill>
                </a:rPr>
                <a:t>연도별 수강수업</a:t>
              </a:r>
              <a:r>
                <a:rPr lang="en-US" altLang="ko-KR" b="1" dirty="0">
                  <a:solidFill>
                    <a:schemeClr val="tx1"/>
                  </a:solidFill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r>
                <a:rPr lang="en-US" altLang="ko-KR" b="1" dirty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수업명</a:t>
              </a:r>
              <a:r>
                <a:rPr lang="en-US" altLang="ko-KR" b="1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D34BDF-0960-DCFD-6690-407EA4BE0A1B}"/>
                </a:ext>
              </a:extLst>
            </p:cNvPr>
            <p:cNvSpPr/>
            <p:nvPr/>
          </p:nvSpPr>
          <p:spPr>
            <a:xfrm>
              <a:off x="1825358" y="1054358"/>
              <a:ext cx="3915053" cy="499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 Session 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8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646D3-FFAD-7D58-E05A-D6529002826E}"/>
              </a:ext>
            </a:extLst>
          </p:cNvPr>
          <p:cNvSpPr txBox="1"/>
          <p:nvPr/>
        </p:nvSpPr>
        <p:spPr>
          <a:xfrm>
            <a:off x="1057013" y="704676"/>
            <a:ext cx="676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/>
          </a:p>
          <a:p>
            <a:pPr marL="457200" indent="-457200">
              <a:buAutoNum type="arabicParenR"/>
            </a:pPr>
            <a:endParaRPr lang="en-US" altLang="ko-KR" sz="2400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8B1625-EE45-24A2-5002-1762DA38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84238"/>
              </p:ext>
            </p:extLst>
          </p:nvPr>
        </p:nvGraphicFramePr>
        <p:xfrm>
          <a:off x="595746" y="3517366"/>
          <a:ext cx="1100050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1501">
                  <a:extLst>
                    <a:ext uri="{9D8B030D-6E8A-4147-A177-3AD203B41FA5}">
                      <a16:colId xmlns:a16="http://schemas.microsoft.com/office/drawing/2014/main" val="55646655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706146683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247838923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910395719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918340510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567691902"/>
                    </a:ext>
                  </a:extLst>
                </a:gridCol>
                <a:gridCol w="1571501">
                  <a:extLst>
                    <a:ext uri="{9D8B030D-6E8A-4147-A177-3AD203B41FA5}">
                      <a16:colId xmlns:a16="http://schemas.microsoft.com/office/drawing/2014/main" val="372159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공동개발환경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페이지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9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87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디자인 마감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2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7F521D-F2A7-B8F9-1FDA-1944D84543A1}"/>
              </a:ext>
            </a:extLst>
          </p:cNvPr>
          <p:cNvGrpSpPr/>
          <p:nvPr/>
        </p:nvGrpSpPr>
        <p:grpSpPr>
          <a:xfrm>
            <a:off x="2819960" y="659270"/>
            <a:ext cx="6552081" cy="2705478"/>
            <a:chOff x="3195299" y="659270"/>
            <a:chExt cx="6552081" cy="27054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9F27F4-3844-7003-7B5F-1E0A3F28E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5299" y="659270"/>
              <a:ext cx="3229426" cy="270547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D623B7-DC0C-9172-2CA9-1D1E3B98B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5112" y="659270"/>
              <a:ext cx="3172268" cy="2705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9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436986" y="1843951"/>
            <a:ext cx="73180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(Notice DB)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64136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(Notice: General Notice)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561F7B-575C-B6B4-99D1-3B3E85267FF6}"/>
              </a:ext>
            </a:extLst>
          </p:cNvPr>
          <p:cNvGrpSpPr/>
          <p:nvPr/>
        </p:nvGrpSpPr>
        <p:grpSpPr>
          <a:xfrm>
            <a:off x="4010739" y="2451916"/>
            <a:ext cx="4170522" cy="2772407"/>
            <a:chOff x="1240377" y="1761688"/>
            <a:chExt cx="4170522" cy="277240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40377" y="2206571"/>
              <a:ext cx="4170522" cy="23275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data		//</a:t>
              </a:r>
              <a:r>
                <a:rPr lang="ko-KR" altLang="en-US" b="1" dirty="0">
                  <a:solidFill>
                    <a:schemeClr val="tx1"/>
                  </a:solidFill>
                </a:rPr>
                <a:t> 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40377" y="176168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general_notice_board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4010739" y="1633678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일반 공지 게시판</a:t>
            </a:r>
          </a:p>
        </p:txBody>
      </p:sp>
    </p:spTree>
    <p:extLst>
      <p:ext uri="{BB962C8B-B14F-4D97-AF65-F5344CB8AC3E}">
        <p14:creationId xmlns:p14="http://schemas.microsoft.com/office/powerpoint/2010/main" val="87272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201280" y="1843951"/>
            <a:ext cx="77894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(Lecture DB)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3480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(Lecture)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49C620-594B-33DA-A362-EB2FEE08D432}"/>
              </a:ext>
            </a:extLst>
          </p:cNvPr>
          <p:cNvGrpSpPr/>
          <p:nvPr/>
        </p:nvGrpSpPr>
        <p:grpSpPr>
          <a:xfrm>
            <a:off x="4010739" y="2398125"/>
            <a:ext cx="4170522" cy="2061750"/>
            <a:chOff x="4010739" y="1367250"/>
            <a:chExt cx="4170522" cy="206175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F922CD2-143B-0F45-83E0-10FCF2732080}"/>
                </a:ext>
              </a:extLst>
            </p:cNvPr>
            <p:cNvGrpSpPr/>
            <p:nvPr/>
          </p:nvGrpSpPr>
          <p:grpSpPr>
            <a:xfrm>
              <a:off x="4010739" y="2185488"/>
              <a:ext cx="4170522" cy="1243512"/>
              <a:chOff x="1240377" y="1761688"/>
              <a:chExt cx="4170522" cy="1243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43B899C-FFC0-C27D-3912-3BD0D03359BB}"/>
                  </a:ext>
                </a:extLst>
              </p:cNvPr>
              <p:cNvSpPr/>
              <p:nvPr/>
            </p:nvSpPr>
            <p:spPr>
              <a:xfrm>
                <a:off x="1240377" y="2206570"/>
                <a:ext cx="4170522" cy="7986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lecture_id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PK/FK,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학수번호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lecture_year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FK,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수업연도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4755B71-07E7-6E98-B737-CF071CE7C3D3}"/>
                  </a:ext>
                </a:extLst>
              </p:cNvPr>
              <p:cNvSpPr/>
              <p:nvPr/>
            </p:nvSpPr>
            <p:spPr>
              <a:xfrm>
                <a:off x="1240377" y="1761688"/>
                <a:ext cx="4170522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solidFill>
                      <a:schemeClr val="tx1"/>
                    </a:solidFill>
                  </a:rPr>
                  <a:t>lecture_info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100A08-1D64-A68A-BD93-B9F4BAB58BF9}"/>
                </a:ext>
              </a:extLst>
            </p:cNvPr>
            <p:cNvSpPr/>
            <p:nvPr/>
          </p:nvSpPr>
          <p:spPr>
            <a:xfrm>
              <a:off x="4010739" y="1367250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강의 매핑 테이블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40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(Lecture: CPP, MFC, Graphics, 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561F7B-575C-B6B4-99D1-3B3E85267FF6}"/>
              </a:ext>
            </a:extLst>
          </p:cNvPr>
          <p:cNvGrpSpPr/>
          <p:nvPr/>
        </p:nvGrpSpPr>
        <p:grpSpPr>
          <a:xfrm>
            <a:off x="4010739" y="2185488"/>
            <a:ext cx="4170522" cy="3594527"/>
            <a:chOff x="1240377" y="1761688"/>
            <a:chExt cx="4170522" cy="359452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40377" y="2206570"/>
              <a:ext cx="4170522" cy="3149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data		//</a:t>
              </a:r>
              <a:r>
                <a:rPr lang="ko-KR" altLang="en-US" b="1" dirty="0">
                  <a:solidFill>
                    <a:schemeClr val="tx1"/>
                  </a:solidFill>
                </a:rPr>
                <a:t> 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40377" y="176168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cpp_notice_board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4010739" y="1367250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공지 게시판</a:t>
            </a:r>
          </a:p>
        </p:txBody>
      </p:sp>
    </p:spTree>
    <p:extLst>
      <p:ext uri="{BB962C8B-B14F-4D97-AF65-F5344CB8AC3E}">
        <p14:creationId xmlns:p14="http://schemas.microsoft.com/office/powerpoint/2010/main" val="247518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(Lecture: CPP, MFC, Graphics, 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561F7B-575C-B6B4-99D1-3B3E85267FF6}"/>
              </a:ext>
            </a:extLst>
          </p:cNvPr>
          <p:cNvGrpSpPr/>
          <p:nvPr/>
        </p:nvGrpSpPr>
        <p:grpSpPr>
          <a:xfrm>
            <a:off x="6599442" y="2185488"/>
            <a:ext cx="4170522" cy="3594527"/>
            <a:chOff x="1240377" y="1761688"/>
            <a:chExt cx="4170522" cy="359452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40377" y="2206570"/>
              <a:ext cx="4170522" cy="3149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data		//</a:t>
              </a:r>
              <a:r>
                <a:rPr lang="ko-KR" altLang="en-US" b="1" dirty="0">
                  <a:solidFill>
                    <a:schemeClr val="tx1"/>
                  </a:solidFill>
                </a:rPr>
                <a:t> 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40377" y="176168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cpp_presentation_board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EBE17A-6E0F-D631-BAF5-1616B11BD432}"/>
              </a:ext>
            </a:extLst>
          </p:cNvPr>
          <p:cNvSpPr/>
          <p:nvPr/>
        </p:nvSpPr>
        <p:spPr>
          <a:xfrm>
            <a:off x="1422036" y="1367250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자료 게시판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6599442" y="1367250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 게시판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3BFF37-BAC6-E308-6F78-D61E9E9011B3}"/>
              </a:ext>
            </a:extLst>
          </p:cNvPr>
          <p:cNvGrpSpPr/>
          <p:nvPr/>
        </p:nvGrpSpPr>
        <p:grpSpPr>
          <a:xfrm>
            <a:off x="1422036" y="2185488"/>
            <a:ext cx="4173113" cy="3594527"/>
            <a:chOff x="1422036" y="2185488"/>
            <a:chExt cx="4173113" cy="35945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E6BB27-AE45-4EC2-9EE9-19AFA2484D9D}"/>
                </a:ext>
              </a:extLst>
            </p:cNvPr>
            <p:cNvSpPr/>
            <p:nvPr/>
          </p:nvSpPr>
          <p:spPr>
            <a:xfrm>
              <a:off x="1422036" y="218548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cpp_data_board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4778F8-0AB4-2EED-2A18-F1BA2833234F}"/>
                </a:ext>
              </a:extLst>
            </p:cNvPr>
            <p:cNvSpPr/>
            <p:nvPr/>
          </p:nvSpPr>
          <p:spPr>
            <a:xfrm>
              <a:off x="1424627" y="2630370"/>
              <a:ext cx="4170522" cy="3149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data		//</a:t>
              </a:r>
              <a:r>
                <a:rPr lang="ko-KR" altLang="en-US" b="1" dirty="0">
                  <a:solidFill>
                    <a:schemeClr val="tx1"/>
                  </a:solidFill>
                </a:rPr>
                <a:t> 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351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(Lecture: CPP, MFC, Graphics, AR)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561F7B-575C-B6B4-99D1-3B3E85267FF6}"/>
              </a:ext>
            </a:extLst>
          </p:cNvPr>
          <p:cNvGrpSpPr/>
          <p:nvPr/>
        </p:nvGrpSpPr>
        <p:grpSpPr>
          <a:xfrm>
            <a:off x="6599442" y="2185488"/>
            <a:ext cx="4170522" cy="3594527"/>
            <a:chOff x="1240377" y="1761688"/>
            <a:chExt cx="4170522" cy="359452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959908-411F-A708-E6E4-23481D13B6C4}"/>
                </a:ext>
              </a:extLst>
            </p:cNvPr>
            <p:cNvSpPr/>
            <p:nvPr/>
          </p:nvSpPr>
          <p:spPr>
            <a:xfrm>
              <a:off x="1240377" y="2206570"/>
              <a:ext cx="4170522" cy="3149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data		//</a:t>
              </a:r>
              <a:r>
                <a:rPr lang="ko-KR" altLang="en-US" b="1" dirty="0">
                  <a:solidFill>
                    <a:schemeClr val="tx1"/>
                  </a:solidFill>
                </a:rPr>
                <a:t> 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CE2569-F7BC-5702-2869-A7D3336FA9A8}"/>
                </a:ext>
              </a:extLst>
            </p:cNvPr>
            <p:cNvSpPr/>
            <p:nvPr/>
          </p:nvSpPr>
          <p:spPr>
            <a:xfrm>
              <a:off x="1240377" y="176168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cpp_assign_board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EBE17A-6E0F-D631-BAF5-1616B11BD432}"/>
              </a:ext>
            </a:extLst>
          </p:cNvPr>
          <p:cNvSpPr/>
          <p:nvPr/>
        </p:nvSpPr>
        <p:spPr>
          <a:xfrm>
            <a:off x="1422036" y="1367250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실습 게시판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604993-C9B4-A516-987F-B59249853D0E}"/>
              </a:ext>
            </a:extLst>
          </p:cNvPr>
          <p:cNvSpPr/>
          <p:nvPr/>
        </p:nvSpPr>
        <p:spPr>
          <a:xfrm>
            <a:off x="6599442" y="1367250"/>
            <a:ext cx="4170522" cy="4448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과제 게시판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33BFF37-BAC6-E308-6F78-D61E9E9011B3}"/>
              </a:ext>
            </a:extLst>
          </p:cNvPr>
          <p:cNvGrpSpPr/>
          <p:nvPr/>
        </p:nvGrpSpPr>
        <p:grpSpPr>
          <a:xfrm>
            <a:off x="1422036" y="2185488"/>
            <a:ext cx="4173113" cy="3594527"/>
            <a:chOff x="1422036" y="2185488"/>
            <a:chExt cx="4173113" cy="359452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E6BB27-AE45-4EC2-9EE9-19AFA2484D9D}"/>
                </a:ext>
              </a:extLst>
            </p:cNvPr>
            <p:cNvSpPr/>
            <p:nvPr/>
          </p:nvSpPr>
          <p:spPr>
            <a:xfrm>
              <a:off x="1422036" y="2185488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cpp_practical_board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34778F8-0AB4-2EED-2A18-F1BA2833234F}"/>
                </a:ext>
              </a:extLst>
            </p:cNvPr>
            <p:cNvSpPr/>
            <p:nvPr/>
          </p:nvSpPr>
          <p:spPr>
            <a:xfrm>
              <a:off x="1424627" y="2630370"/>
              <a:ext cx="4170522" cy="3149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>
                  <a:solidFill>
                    <a:schemeClr val="tx1"/>
                  </a:solidFill>
                </a:rPr>
                <a:t>id		// PK,</a:t>
              </a:r>
              <a:r>
                <a:rPr lang="ko-KR" altLang="en-US" b="1" dirty="0">
                  <a:solidFill>
                    <a:schemeClr val="tx1"/>
                  </a:solidFill>
                </a:rPr>
                <a:t> 글 아이디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title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제목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content		// </a:t>
              </a:r>
              <a:r>
                <a:rPr lang="ko-KR" altLang="en-US" b="1" dirty="0">
                  <a:solidFill>
                    <a:schemeClr val="tx1"/>
                  </a:solidFill>
                </a:rPr>
                <a:t>글 내용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data		//</a:t>
              </a:r>
              <a:r>
                <a:rPr lang="ko-KR" altLang="en-US" b="1" dirty="0">
                  <a:solidFill>
                    <a:schemeClr val="tx1"/>
                  </a:solidFill>
                </a:rPr>
                <a:t> 첨부파일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hits		// </a:t>
              </a:r>
              <a:r>
                <a:rPr lang="ko-KR" altLang="en-US" b="1" dirty="0">
                  <a:solidFill>
                    <a:schemeClr val="tx1"/>
                  </a:solidFill>
                </a:rPr>
                <a:t>조회수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reg_date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mod_date</a:t>
              </a:r>
              <a:r>
                <a:rPr lang="en-US" altLang="ko-KR" b="1" dirty="0">
                  <a:solidFill>
                    <a:schemeClr val="tx1"/>
                  </a:solidFill>
                </a:rPr>
                <a:t>	// </a:t>
              </a:r>
              <a:r>
                <a:rPr lang="ko-KR" altLang="en-US" b="1" dirty="0">
                  <a:solidFill>
                    <a:schemeClr val="tx1"/>
                  </a:solidFill>
                </a:rPr>
                <a:t>수정일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>
                  <a:solidFill>
                    <a:schemeClr val="tx1"/>
                  </a:solidFill>
                </a:rPr>
                <a:t>author		// </a:t>
              </a:r>
              <a:r>
                <a:rPr lang="ko-KR" altLang="en-US" b="1" dirty="0">
                  <a:solidFill>
                    <a:schemeClr val="tx1"/>
                  </a:solidFill>
                </a:rPr>
                <a:t>작성자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lecture_id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학수번호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r>
                <a:rPr lang="en-US" altLang="ko-KR" b="1" dirty="0" err="1">
                  <a:solidFill>
                    <a:schemeClr val="tx1"/>
                  </a:solidFill>
                </a:rPr>
                <a:t>lecture_year</a:t>
              </a:r>
              <a:r>
                <a:rPr lang="en-US" altLang="ko-KR" b="1" dirty="0">
                  <a:solidFill>
                    <a:schemeClr val="tx1"/>
                  </a:solidFill>
                </a:rPr>
                <a:t>	// FK, </a:t>
              </a:r>
              <a:r>
                <a:rPr lang="ko-KR" altLang="en-US" b="1" dirty="0">
                  <a:solidFill>
                    <a:schemeClr val="tx1"/>
                  </a:solidFill>
                </a:rPr>
                <a:t>수업연도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46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40" y="1843951"/>
            <a:ext cx="70471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/>
              <a:t>구분 페이지</a:t>
            </a:r>
            <a:endParaRPr lang="en-US" altLang="ko-KR" sz="10000" b="1" dirty="0"/>
          </a:p>
          <a:p>
            <a:pPr algn="ctr"/>
            <a:r>
              <a:rPr lang="en-US" altLang="ko-KR" sz="10000" b="1" dirty="0"/>
              <a:t>(Lab DB)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541142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(Lab: Project1, Project2, Project3)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9EE9FB-F24C-86A6-A988-4ACC5B3192B8}"/>
              </a:ext>
            </a:extLst>
          </p:cNvPr>
          <p:cNvGrpSpPr/>
          <p:nvPr/>
        </p:nvGrpSpPr>
        <p:grpSpPr>
          <a:xfrm>
            <a:off x="1422036" y="1589690"/>
            <a:ext cx="9347928" cy="3678621"/>
            <a:chOff x="1422036" y="1367250"/>
            <a:chExt cx="9347928" cy="36786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EBE17A-6E0F-D631-BAF5-1616B11BD432}"/>
                </a:ext>
              </a:extLst>
            </p:cNvPr>
            <p:cNvSpPr/>
            <p:nvPr/>
          </p:nvSpPr>
          <p:spPr>
            <a:xfrm>
              <a:off x="1422036" y="1367250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공지 게시판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604993-C9B4-A516-987F-B59249853D0E}"/>
                </a:ext>
              </a:extLst>
            </p:cNvPr>
            <p:cNvSpPr/>
            <p:nvPr/>
          </p:nvSpPr>
          <p:spPr>
            <a:xfrm>
              <a:off x="6599442" y="1367250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논문 게시판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3BFF37-BAC6-E308-6F78-D61E9E9011B3}"/>
                </a:ext>
              </a:extLst>
            </p:cNvPr>
            <p:cNvGrpSpPr/>
            <p:nvPr/>
          </p:nvGrpSpPr>
          <p:grpSpPr>
            <a:xfrm>
              <a:off x="1422036" y="2185488"/>
              <a:ext cx="4173113" cy="2860383"/>
              <a:chOff x="1422036" y="2185488"/>
              <a:chExt cx="4173113" cy="286038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E6BB27-AE45-4EC2-9EE9-19AFA2484D9D}"/>
                  </a:ext>
                </a:extLst>
              </p:cNvPr>
              <p:cNvSpPr/>
              <p:nvPr/>
            </p:nvSpPr>
            <p:spPr>
              <a:xfrm>
                <a:off x="1422036" y="2185488"/>
                <a:ext cx="4170522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project1_notice_board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4778F8-0AB4-2EED-2A18-F1BA2833234F}"/>
                  </a:ext>
                </a:extLst>
              </p:cNvPr>
              <p:cNvSpPr/>
              <p:nvPr/>
            </p:nvSpPr>
            <p:spPr>
              <a:xfrm>
                <a:off x="1424627" y="2630371"/>
                <a:ext cx="4170522" cy="24155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PK,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글 아이디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title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글 제목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글 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data		//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첨부파일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hits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조회수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reg_date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작성일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mod_date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수정일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author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작성자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29E7AFF-8CA7-1E07-571F-CE0AA2AC24B5}"/>
                </a:ext>
              </a:extLst>
            </p:cNvPr>
            <p:cNvGrpSpPr/>
            <p:nvPr/>
          </p:nvGrpSpPr>
          <p:grpSpPr>
            <a:xfrm>
              <a:off x="6594260" y="2185488"/>
              <a:ext cx="4173113" cy="2860383"/>
              <a:chOff x="1422036" y="2185488"/>
              <a:chExt cx="4173113" cy="286038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912F3CC-76AE-1815-EE33-43D9E0291624}"/>
                  </a:ext>
                </a:extLst>
              </p:cNvPr>
              <p:cNvSpPr/>
              <p:nvPr/>
            </p:nvSpPr>
            <p:spPr>
              <a:xfrm>
                <a:off x="1422036" y="2185488"/>
                <a:ext cx="4170522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project1_paper_board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9F5619A-32C5-D28D-F4EB-2BA5216CA525}"/>
                  </a:ext>
                </a:extLst>
              </p:cNvPr>
              <p:cNvSpPr/>
              <p:nvPr/>
            </p:nvSpPr>
            <p:spPr>
              <a:xfrm>
                <a:off x="1424627" y="2630371"/>
                <a:ext cx="4170522" cy="24155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PK,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글 아이디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title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글 제목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글 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data		//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첨부파일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hits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조회수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reg_date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작성일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mod_date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수정일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author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작성자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97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04C529-3208-C800-5178-EA5E6B6187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Database (Lab: Project1, Project2, Project3)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A1BD0B-5763-62BD-C34B-8DC6C6ACFCA0}"/>
              </a:ext>
            </a:extLst>
          </p:cNvPr>
          <p:cNvGrpSpPr/>
          <p:nvPr/>
        </p:nvGrpSpPr>
        <p:grpSpPr>
          <a:xfrm>
            <a:off x="4009444" y="1589690"/>
            <a:ext cx="4173113" cy="3678621"/>
            <a:chOff x="1422036" y="1367250"/>
            <a:chExt cx="4173113" cy="367862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EBE17A-6E0F-D631-BAF5-1616B11BD432}"/>
                </a:ext>
              </a:extLst>
            </p:cNvPr>
            <p:cNvSpPr/>
            <p:nvPr/>
          </p:nvSpPr>
          <p:spPr>
            <a:xfrm>
              <a:off x="1422036" y="1367250"/>
              <a:ext cx="4170522" cy="444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자료 게시판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3BFF37-BAC6-E308-6F78-D61E9E9011B3}"/>
                </a:ext>
              </a:extLst>
            </p:cNvPr>
            <p:cNvGrpSpPr/>
            <p:nvPr/>
          </p:nvGrpSpPr>
          <p:grpSpPr>
            <a:xfrm>
              <a:off x="1422036" y="2185488"/>
              <a:ext cx="4173113" cy="2860383"/>
              <a:chOff x="1422036" y="2185488"/>
              <a:chExt cx="4173113" cy="286038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E6BB27-AE45-4EC2-9EE9-19AFA2484D9D}"/>
                  </a:ext>
                </a:extLst>
              </p:cNvPr>
              <p:cNvSpPr/>
              <p:nvPr/>
            </p:nvSpPr>
            <p:spPr>
              <a:xfrm>
                <a:off x="1422036" y="2185488"/>
                <a:ext cx="4170522" cy="4448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project1_data_board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34778F8-0AB4-2EED-2A18-F1BA2833234F}"/>
                  </a:ext>
                </a:extLst>
              </p:cNvPr>
              <p:cNvSpPr/>
              <p:nvPr/>
            </p:nvSpPr>
            <p:spPr>
              <a:xfrm>
                <a:off x="1424627" y="2630371"/>
                <a:ext cx="4170522" cy="24155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id		// PK,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글 아이디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title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글 제목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content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글 내용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data		//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첨부파일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hits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조회수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reg_date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작성일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 err="1">
                    <a:solidFill>
                      <a:schemeClr val="tx1"/>
                    </a:solidFill>
                  </a:rPr>
                  <a:t>mod_date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수정일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author		//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작성자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716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개발계획</a:t>
            </a:r>
            <a:endParaRPr lang="en-US" altLang="ko-KR" sz="2400" b="1" dirty="0"/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공동개발환경 세팅</a:t>
            </a:r>
            <a:r>
              <a:rPr lang="en-US" altLang="ko-KR" sz="2400" b="1" dirty="0"/>
              <a:t>(Server, </a:t>
            </a:r>
            <a:r>
              <a:rPr lang="en-US" altLang="ko-KR" sz="2400" b="1" dirty="0" err="1"/>
              <a:t>NginX</a:t>
            </a:r>
            <a:r>
              <a:rPr lang="en-US" altLang="ko-KR" sz="2400" b="1" dirty="0"/>
              <a:t>, MySQL), ERD</a:t>
            </a:r>
          </a:p>
          <a:p>
            <a:r>
              <a:rPr lang="en-US" altLang="ko-KR" sz="2400" b="1" dirty="0"/>
              <a:t>7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개발시작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  <a:p>
            <a:r>
              <a:rPr lang="en-US" altLang="ko-KR" sz="2400" b="1" dirty="0"/>
              <a:t>8</a:t>
            </a:r>
            <a:r>
              <a:rPr lang="ko-KR" altLang="en-US" sz="2400" b="1" dirty="0"/>
              <a:t>월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</a:t>
            </a:r>
            <a:r>
              <a:rPr lang="en-US" altLang="ko-KR" sz="2400" b="1" dirty="0"/>
              <a:t>: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1196208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0094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공동개발환경 세팅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페이지구상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구상</a:t>
            </a:r>
            <a:endParaRPr lang="en-US" altLang="ko-KR" sz="2400" b="1" dirty="0"/>
          </a:p>
          <a:p>
            <a:pPr marL="457200" indent="-457200">
              <a:buFontTx/>
              <a:buAutoNum type="arabicParenR"/>
            </a:pPr>
            <a:r>
              <a:rPr lang="en-US" altLang="ko-KR" sz="2400" b="1" dirty="0">
                <a:solidFill>
                  <a:srgbClr val="FF0000"/>
                </a:solidFill>
              </a:rPr>
              <a:t>ERD</a:t>
            </a:r>
            <a:r>
              <a:rPr lang="ko-KR" altLang="en-US" sz="2400" b="1" dirty="0">
                <a:solidFill>
                  <a:srgbClr val="FF0000"/>
                </a:solidFill>
              </a:rPr>
              <a:t> 구상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A772F-8CF1-193B-CBDF-EB1BC9C0891B}"/>
              </a:ext>
            </a:extLst>
          </p:cNvPr>
          <p:cNvSpPr txBox="1"/>
          <p:nvPr/>
        </p:nvSpPr>
        <p:spPr>
          <a:xfrm>
            <a:off x="-1" y="315027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b="1" dirty="0"/>
              <a:t>페이지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기능 개발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BootStrap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7015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1"/>
                </a:solidFill>
              </a:rPr>
              <a:t>임시할일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BC1BF-4965-B478-0BF1-5869EE3F37BF}"/>
              </a:ext>
            </a:extLst>
          </p:cNvPr>
          <p:cNvSpPr txBox="1"/>
          <p:nvPr/>
        </p:nvSpPr>
        <p:spPr>
          <a:xfrm>
            <a:off x="201336" y="69962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ERD </a:t>
            </a:r>
            <a:r>
              <a:rPr lang="ko-KR" altLang="en-US"/>
              <a:t>관련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/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회원 관리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1 (</a:t>
                </a:r>
                <a:r>
                  <a:rPr lang="ko-KR" altLang="en-US" sz="1400" dirty="0"/>
                  <a:t>관리자 가입허가 방식 </a:t>
                </a:r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이건 관리자가 일일이 </a:t>
                </a:r>
                <a:r>
                  <a:rPr lang="ko-KR" altLang="en-US" sz="1400" dirty="0" err="1"/>
                  <a:t>허가해줘야하는</a:t>
                </a:r>
                <a:r>
                  <a:rPr lang="ko-KR" altLang="en-US" sz="1400" dirty="0"/>
                  <a:t> 단점 존재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회원엔티티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</a:t>
                </a:r>
                <a:r>
                  <a:rPr lang="en-US" altLang="ko-KR" sz="1400" dirty="0" err="1"/>
                  <a:t>p.k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비밀번호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관리권한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가입대기엔티티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:pk, 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ko-KR" sz="1400" dirty="0"/>
              </a:p>
              <a:p>
                <a:r>
                  <a:rPr lang="ko-KR" altLang="en-US" sz="1400" dirty="0"/>
                  <a:t>방식</a:t>
                </a:r>
                <a:r>
                  <a:rPr lang="en-US" altLang="ko-KR" sz="1400" dirty="0"/>
                  <a:t>2 (Portal </a:t>
                </a:r>
                <a:r>
                  <a:rPr lang="ko-KR" altLang="en-US" sz="1400" dirty="0"/>
                  <a:t>연동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로그인 시 해당 정보를 </a:t>
                </a:r>
                <a:r>
                  <a:rPr lang="en-US" altLang="ko-KR" sz="1400" dirty="0"/>
                  <a:t>portal</a:t>
                </a:r>
                <a:r>
                  <a:rPr lang="ko-KR" altLang="en-US" sz="1400" dirty="0"/>
                  <a:t>에 </a:t>
                </a:r>
                <a:r>
                  <a:rPr lang="en-US" altLang="ko-KR" sz="1400" dirty="0" err="1"/>
                  <a:t>httprequest</a:t>
                </a:r>
                <a:r>
                  <a:rPr lang="en-US" altLang="ko-KR" sz="1400" dirty="0"/>
                  <a:t> payload</a:t>
                </a:r>
                <a:r>
                  <a:rPr lang="ko-KR" altLang="en-US" sz="1400" dirty="0"/>
                  <a:t>를 보내어 학수번호 체크하고 해당 수업에 대한 권한 주기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게시판 관련</a:t>
                </a:r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페이지엔티티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페이지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id) &lt;- </a:t>
                </a:r>
                <a:r>
                  <a:rPr lang="ko-KR" altLang="en-US" sz="1400" dirty="0"/>
                  <a:t>페이지차원에서의 작업이 없다면 없어도 무방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연구 페이지의 통합공지로 인해 필요할 듯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게시글엔티티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제목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조회수</a:t>
                </a:r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 err="1"/>
                  <a:t>댓글엔티티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게시판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</a:t>
                </a:r>
                <a:r>
                  <a:rPr lang="en-US" altLang="ko-KR" sz="1400" dirty="0"/>
                  <a:t>id, </a:t>
                </a:r>
                <a:r>
                  <a:rPr lang="ko-KR" altLang="en-US" sz="1400" dirty="0"/>
                  <a:t>댓글내용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작성자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학번</a:t>
                </a:r>
                <a:r>
                  <a:rPr lang="en-US" altLang="ko-KR" sz="1400" dirty="0"/>
                  <a:t>+</a:t>
                </a:r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작성일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게시글</a:t>
                </a:r>
                <a:r>
                  <a:rPr lang="en-US" altLang="ko-KR" sz="1400" dirty="0" err="1"/>
                  <a:t>id:f.k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b="1" dirty="0"/>
                  <a:t>공지 페이지 필요 </a:t>
                </a:r>
                <a:r>
                  <a:rPr lang="en-US" altLang="ko-KR" sz="1400" b="1" dirty="0"/>
                  <a:t>DB</a:t>
                </a:r>
                <a:endParaRPr lang="ko-KR" altLang="en-US" sz="1400" b="1" dirty="0"/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공지 게시판</a:t>
                </a:r>
                <a:r>
                  <a:rPr lang="en-US" altLang="ko-KR" sz="1400" dirty="0"/>
                  <a:t>		-&gt; 4 +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전체 수업 공지 게시판</a:t>
                </a:r>
                <a:r>
                  <a:rPr lang="en-US" altLang="ko-KR" sz="1400" dirty="0"/>
                  <a:t>	-&gt; 4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</a:p>
              <a:p>
                <a:r>
                  <a:rPr lang="ko-KR" altLang="en-US" sz="1400" dirty="0"/>
                  <a:t>   </a:t>
                </a:r>
                <a:r>
                  <a:rPr lang="ko-KR" altLang="en-US" sz="1400" dirty="0" err="1"/>
                  <a:t>ㄴ</a:t>
                </a:r>
                <a:r>
                  <a:rPr lang="ko-KR" altLang="en-US" sz="1400" dirty="0"/>
                  <a:t> 일반 공지 게시판 </a:t>
                </a:r>
                <a:r>
                  <a:rPr lang="en-US" altLang="ko-KR" sz="1400" dirty="0"/>
                  <a:t>	-&gt; 1</a:t>
                </a:r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자체 </a:t>
                </a:r>
                <a:r>
                  <a:rPr lang="en-US" altLang="ko-KR" sz="1400" dirty="0"/>
                  <a:t>DB</a:t>
                </a:r>
              </a:p>
              <a:p>
                <a:r>
                  <a:rPr lang="en-US" altLang="ko-KR" sz="1400" dirty="0"/>
                  <a:t>   </a:t>
                </a:r>
                <a:r>
                  <a:rPr lang="ko-KR" altLang="en-US" sz="1400" dirty="0"/>
                  <a:t>ㄴ 전체 연구 공지 게시판 </a:t>
                </a:r>
                <a:r>
                  <a:rPr lang="en-US" altLang="ko-KR" sz="1400" dirty="0"/>
                  <a:t>	-&gt;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400" dirty="0"/>
                  <a:t>개</a:t>
                </a:r>
                <a:r>
                  <a:rPr lang="en-US" altLang="ko-KR" sz="1400" dirty="0"/>
                  <a:t>		// </a:t>
                </a:r>
                <a:r>
                  <a:rPr lang="ko-KR" altLang="en-US" sz="1400" dirty="0"/>
                  <a:t>참조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1B641-1A36-3407-22BE-659B9BC3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1" y="1273717"/>
                <a:ext cx="11507638" cy="4616648"/>
              </a:xfrm>
              <a:prstGeom prst="rect">
                <a:avLst/>
              </a:prstGeom>
              <a:blipFill>
                <a:blip r:embed="rId2"/>
                <a:stretch>
                  <a:fillRect l="-106" t="-132" b="-2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7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ECAF98-496C-0D84-6BD8-A2D0ECAE6E50}"/>
              </a:ext>
            </a:extLst>
          </p:cNvPr>
          <p:cNvSpPr txBox="1"/>
          <p:nvPr/>
        </p:nvSpPr>
        <p:spPr>
          <a:xfrm>
            <a:off x="0" y="10826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b="1" dirty="0"/>
              <a:t>Ubuntu SSH </a:t>
            </a:r>
            <a:r>
              <a:rPr lang="ko-KR" altLang="en-US" sz="2400" b="1" dirty="0"/>
              <a:t>서버연결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ko-KR" altLang="en-US" sz="2400" b="1" dirty="0"/>
              <a:t>개발자 로컬 </a:t>
            </a:r>
            <a:r>
              <a:rPr lang="en-US" altLang="ko-KR" sz="2400" b="1" dirty="0"/>
              <a:t>PC </a:t>
            </a:r>
            <a:r>
              <a:rPr lang="ko-KR" altLang="en-US" sz="2400" b="1" dirty="0"/>
              <a:t>연동</a:t>
            </a:r>
            <a:endParaRPr lang="en-US" altLang="ko-KR" sz="2400" b="1" dirty="0"/>
          </a:p>
          <a:p>
            <a:pPr marL="457200" indent="-457200">
              <a:buAutoNum type="arabicParenR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공동개발환경 사용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공동개발환경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22274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412177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메인 페이지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스크롤 상단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39D123-4669-2DA5-46EE-2B719C87E1AD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CA38B-255F-0324-DDEE-27DC3DDCCB1F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9E11CA-B424-A7E2-F970-1AAD78523681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F97B63-8CFC-02A1-E46F-0F2A66BBFACA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5131CB-81CD-BF13-00FB-46E400580E85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901FE6-AD5B-9356-F0F6-B15381178070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99A836-E91B-4F8B-5738-788362C1E80D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메인 페이지</a:t>
            </a:r>
            <a:r>
              <a:rPr lang="en-US" altLang="ko-KR" sz="3200" b="1" dirty="0">
                <a:solidFill>
                  <a:schemeClr val="bg1"/>
                </a:solidFill>
              </a:rPr>
              <a:t>-2: </a:t>
            </a:r>
            <a:r>
              <a:rPr lang="ko-KR" altLang="en-US" sz="3200" b="1" dirty="0">
                <a:solidFill>
                  <a:schemeClr val="bg1"/>
                </a:solidFill>
              </a:rPr>
              <a:t>스크롤 하단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연구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프로젝트</a:t>
            </a:r>
            <a:r>
              <a:rPr lang="en-US" altLang="ko-KR" b="1" dirty="0"/>
              <a:t>1</a:t>
            </a:r>
          </a:p>
          <a:p>
            <a:r>
              <a:rPr lang="en-US" altLang="ko-KR" b="1" dirty="0"/>
              <a:t>-</a:t>
            </a:r>
            <a:r>
              <a:rPr lang="ko-KR" altLang="en-US" b="1" dirty="0"/>
              <a:t> 프로젝트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FD6998-1B97-43BF-E8E1-F63BA0334C72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E071A0-E505-E975-6EF5-40ABB3FB6F7C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B0E891-8D34-D974-0A96-8C3AD06ABECB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646001-B98A-4119-A450-A0188B8FE814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542CBA-C04D-A7DA-FF11-C4699A00D118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346A01-6EE7-DD5A-8BB0-33F8BFEC09DD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F3A218-EF4D-92F8-9452-D61A301AF317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1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28203-A8AD-273E-C2C6-E0632B86F782}"/>
              </a:ext>
            </a:extLst>
          </p:cNvPr>
          <p:cNvSpPr txBox="1"/>
          <p:nvPr/>
        </p:nvSpPr>
        <p:spPr>
          <a:xfrm>
            <a:off x="2572439" y="2613392"/>
            <a:ext cx="7047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b="1"/>
              <a:t>구분 페이지</a:t>
            </a:r>
          </a:p>
        </p:txBody>
      </p:sp>
    </p:spTree>
    <p:extLst>
      <p:ext uri="{BB962C8B-B14F-4D97-AF65-F5344CB8AC3E}">
        <p14:creationId xmlns:p14="http://schemas.microsoft.com/office/powerpoint/2010/main" val="28277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D968FE-3468-1262-74B7-F828CA5E40E1}"/>
              </a:ext>
            </a:extLst>
          </p:cNvPr>
          <p:cNvSpPr/>
          <p:nvPr/>
        </p:nvSpPr>
        <p:spPr>
          <a:xfrm>
            <a:off x="306796" y="756806"/>
            <a:ext cx="11580403" cy="58585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3F40B-2B9A-AA4C-5FBD-2F71BE983F7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화면구성 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 err="1">
                <a:solidFill>
                  <a:schemeClr val="bg1"/>
                </a:solidFill>
              </a:rPr>
              <a:t>네이게이션바</a:t>
            </a:r>
            <a:r>
              <a:rPr lang="en-US" altLang="ko-KR" sz="3200" b="1" dirty="0">
                <a:solidFill>
                  <a:schemeClr val="bg1"/>
                </a:solidFill>
              </a:rPr>
              <a:t>-1: </a:t>
            </a:r>
            <a:r>
              <a:rPr lang="ko-KR" altLang="en-US" sz="3200" b="1" dirty="0">
                <a:solidFill>
                  <a:schemeClr val="bg1"/>
                </a:solidFill>
              </a:rPr>
              <a:t>로그아웃 상태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276F5A-BC06-3D20-2EB4-F99C83913DB0}"/>
              </a:ext>
            </a:extLst>
          </p:cNvPr>
          <p:cNvSpPr/>
          <p:nvPr/>
        </p:nvSpPr>
        <p:spPr>
          <a:xfrm>
            <a:off x="482966" y="1123665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7FD43C-268E-CAD1-5F76-2961B541B447}"/>
              </a:ext>
            </a:extLst>
          </p:cNvPr>
          <p:cNvSpPr/>
          <p:nvPr/>
        </p:nvSpPr>
        <p:spPr>
          <a:xfrm>
            <a:off x="482965" y="1690849"/>
            <a:ext cx="11278569" cy="766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배너 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DA7D3-BCB8-AB9B-6764-3AADFB97F7D2}"/>
              </a:ext>
            </a:extLst>
          </p:cNvPr>
          <p:cNvSpPr/>
          <p:nvPr/>
        </p:nvSpPr>
        <p:spPr>
          <a:xfrm>
            <a:off x="482964" y="251907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전체 공지사항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CF07D-1CB4-B902-9616-C039CCC75C95}"/>
              </a:ext>
            </a:extLst>
          </p:cNvPr>
          <p:cNvSpPr/>
          <p:nvPr/>
        </p:nvSpPr>
        <p:spPr>
          <a:xfrm>
            <a:off x="482964" y="5955398"/>
            <a:ext cx="11278569" cy="491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Footer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19DB15-CA39-EA9F-26E4-769EA31FB531}"/>
              </a:ext>
            </a:extLst>
          </p:cNvPr>
          <p:cNvSpPr/>
          <p:nvPr/>
        </p:nvSpPr>
        <p:spPr>
          <a:xfrm>
            <a:off x="482964" y="2909231"/>
            <a:ext cx="3605765" cy="1037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일반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수업 공지사항</a:t>
            </a: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연구실 공지사항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C3EF15-2F35-08CF-3363-158C47FB0031}"/>
              </a:ext>
            </a:extLst>
          </p:cNvPr>
          <p:cNvSpPr/>
          <p:nvPr/>
        </p:nvSpPr>
        <p:spPr>
          <a:xfrm>
            <a:off x="4088729" y="2519078"/>
            <a:ext cx="7672804" cy="1427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연구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일반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78D183-560D-1A51-7C3B-E0F5E125E02D}"/>
              </a:ext>
            </a:extLst>
          </p:cNvPr>
          <p:cNvSpPr/>
          <p:nvPr/>
        </p:nvSpPr>
        <p:spPr>
          <a:xfrm>
            <a:off x="482964" y="4022839"/>
            <a:ext cx="3605765" cy="390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수업 공지사항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7FC915-0117-F355-2E55-EB39DAA610D3}"/>
              </a:ext>
            </a:extLst>
          </p:cNvPr>
          <p:cNvSpPr/>
          <p:nvPr/>
        </p:nvSpPr>
        <p:spPr>
          <a:xfrm>
            <a:off x="482964" y="4412991"/>
            <a:ext cx="3605765" cy="14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공지게시판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자료게시판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실습게시판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과제게시판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발표게시판</a:t>
            </a:r>
            <a:endParaRPr lang="en-US" altLang="ko-KR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CBCA0B-7D5B-FE42-7427-1FBDFCB2457C}"/>
              </a:ext>
            </a:extLst>
          </p:cNvPr>
          <p:cNvSpPr/>
          <p:nvPr/>
        </p:nvSpPr>
        <p:spPr>
          <a:xfrm>
            <a:off x="4088729" y="4022837"/>
            <a:ext cx="7672804" cy="1883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5		195	2022.01.05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4		194	2022.01.04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3		193	2022.01.03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2		192	2022.01.02	</a:t>
            </a:r>
            <a:r>
              <a:rPr lang="ko-KR" altLang="en-US" b="1" dirty="0"/>
              <a:t>관리자</a:t>
            </a:r>
            <a:endParaRPr lang="en-US" altLang="ko-KR" b="1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수업</a:t>
            </a:r>
            <a:r>
              <a:rPr lang="en-US" altLang="ko-KR" b="1" dirty="0"/>
              <a:t>]	</a:t>
            </a:r>
            <a:r>
              <a:rPr lang="ko-KR" altLang="en-US" b="1" dirty="0"/>
              <a:t>글 제목</a:t>
            </a:r>
            <a:r>
              <a:rPr lang="en-US" altLang="ko-KR" b="1" dirty="0"/>
              <a:t> 1		191	2022.01.01	</a:t>
            </a:r>
            <a:r>
              <a:rPr lang="ko-KR" altLang="en-US" b="1" dirty="0"/>
              <a:t>관리자</a:t>
            </a:r>
            <a:endParaRPr lang="en-US" altLang="ko-KR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FB4D3-0208-FC3C-76E9-9BCDCB399125}"/>
              </a:ext>
            </a:extLst>
          </p:cNvPr>
          <p:cNvSpPr/>
          <p:nvPr/>
        </p:nvSpPr>
        <p:spPr>
          <a:xfrm>
            <a:off x="482964" y="904973"/>
            <a:ext cx="11278569" cy="212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Nav Bar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94642-A09F-2E67-1F0D-AB17673B8A8E}"/>
              </a:ext>
            </a:extLst>
          </p:cNvPr>
          <p:cNvSpPr/>
          <p:nvPr/>
        </p:nvSpPr>
        <p:spPr>
          <a:xfrm>
            <a:off x="4821006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전체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수업 공지사항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 공지사항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E95974-E894-5AAB-4CD2-B147FD988EC4}"/>
              </a:ext>
            </a:extLst>
          </p:cNvPr>
          <p:cNvSpPr/>
          <p:nvPr/>
        </p:nvSpPr>
        <p:spPr>
          <a:xfrm>
            <a:off x="6211429" y="1516888"/>
            <a:ext cx="1159565" cy="76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MFC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그래픽스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증강현실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863C37-24C3-B133-E44C-F7045A02DB16}"/>
              </a:ext>
            </a:extLst>
          </p:cNvPr>
          <p:cNvSpPr/>
          <p:nvPr/>
        </p:nvSpPr>
        <p:spPr>
          <a:xfrm>
            <a:off x="760185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06B07F-8A40-EA05-E486-C93BA76D530C}"/>
              </a:ext>
            </a:extLst>
          </p:cNvPr>
          <p:cNvSpPr/>
          <p:nvPr/>
        </p:nvSpPr>
        <p:spPr>
          <a:xfrm>
            <a:off x="3430583" y="1516888"/>
            <a:ext cx="1159565" cy="61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교수 소개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조직도 연혁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BB99FE-B28B-12C8-E7CE-3D050CA53AE7}"/>
              </a:ext>
            </a:extLst>
          </p:cNvPr>
          <p:cNvSpPr/>
          <p:nvPr/>
        </p:nvSpPr>
        <p:spPr>
          <a:xfrm>
            <a:off x="10489374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1ACF51-A0C8-52F9-9101-986AAF24F549}"/>
              </a:ext>
            </a:extLst>
          </p:cNvPr>
          <p:cNvSpPr/>
          <p:nvPr/>
        </p:nvSpPr>
        <p:spPr>
          <a:xfrm>
            <a:off x="543061" y="1217438"/>
            <a:ext cx="139331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Logo 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6B1965-2719-A5C0-EE23-BB059D84E24A}"/>
              </a:ext>
            </a:extLst>
          </p:cNvPr>
          <p:cNvSpPr/>
          <p:nvPr/>
        </p:nvSpPr>
        <p:spPr>
          <a:xfrm>
            <a:off x="9329809" y="1218390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80A9B8-9A5B-9F71-2290-2E8CB82C4889}"/>
              </a:ext>
            </a:extLst>
          </p:cNvPr>
          <p:cNvSpPr/>
          <p:nvPr/>
        </p:nvSpPr>
        <p:spPr>
          <a:xfrm>
            <a:off x="343058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연구실 소개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CCF220-286D-F730-6361-9D12E49CD3C9}"/>
              </a:ext>
            </a:extLst>
          </p:cNvPr>
          <p:cNvSpPr/>
          <p:nvPr/>
        </p:nvSpPr>
        <p:spPr>
          <a:xfrm>
            <a:off x="4821006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BA4CA04-E293-E389-5772-66E96D73FA43}"/>
              </a:ext>
            </a:extLst>
          </p:cNvPr>
          <p:cNvSpPr/>
          <p:nvPr/>
        </p:nvSpPr>
        <p:spPr>
          <a:xfrm>
            <a:off x="6211429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Class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E3AF2D-A12C-E594-4A2A-0A764694E8A1}"/>
              </a:ext>
            </a:extLst>
          </p:cNvPr>
          <p:cNvSpPr/>
          <p:nvPr/>
        </p:nvSpPr>
        <p:spPr>
          <a:xfrm>
            <a:off x="7601853" y="1217438"/>
            <a:ext cx="1159565" cy="303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CGVR Lab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9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2661</Words>
  <Application>Microsoft Office PowerPoint</Application>
  <PresentationFormat>와이드스크린</PresentationFormat>
  <Paragraphs>512</Paragraphs>
  <Slides>32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Sihun</dc:creator>
  <cp:lastModifiedBy>Jo Sihun</cp:lastModifiedBy>
  <cp:revision>43</cp:revision>
  <dcterms:created xsi:type="dcterms:W3CDTF">2022-07-13T05:24:09Z</dcterms:created>
  <dcterms:modified xsi:type="dcterms:W3CDTF">2022-07-27T12:44:31Z</dcterms:modified>
</cp:coreProperties>
</file>