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2" r:id="rId7"/>
    <p:sldId id="273" r:id="rId8"/>
    <p:sldId id="274" r:id="rId9"/>
    <p:sldId id="276" r:id="rId10"/>
    <p:sldId id="277" r:id="rId11"/>
    <p:sldId id="275" r:id="rId12"/>
    <p:sldId id="280" r:id="rId13"/>
    <p:sldId id="278" r:id="rId14"/>
    <p:sldId id="279" r:id="rId15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75991" autoAdjust="0"/>
  </p:normalViewPr>
  <p:slideViewPr>
    <p:cSldViewPr>
      <p:cViewPr varScale="1">
        <p:scale>
          <a:sx n="86" d="100"/>
          <a:sy n="86" d="100"/>
        </p:scale>
        <p:origin x="47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2021-01-07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2021-01-07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060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770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772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663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422937-56A7-4849-B769-94CDB43B3A6C}" type="datetime1">
              <a:rPr lang="ko-KR" altLang="en-US" smtClean="0"/>
              <a:pPr/>
              <a:t>2021-01-07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8004A-88AC-494C-82F5-1939DAB551F8}" type="datetime1">
              <a:rPr lang="ko-KR" altLang="en-US" smtClean="0"/>
              <a:pPr/>
              <a:t>2021-01-07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850C51-7350-4407-A172-A9D3C3E03FF9}" type="datetime1">
              <a:rPr lang="ko-KR" altLang="en-US" smtClean="0"/>
              <a:pPr/>
              <a:t>2021-01-07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449C0-B038-4879-B7B9-014EE73B294D}" type="datetime1">
              <a:rPr lang="ko-KR" altLang="en-US" smtClean="0"/>
              <a:pPr/>
              <a:t>2021-01-07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D4B80-29DA-4548-A8B1-A138FA38F52C}" type="datetime1">
              <a:rPr lang="ko-KR" altLang="en-US" smtClean="0"/>
              <a:pPr/>
              <a:t>2021-01-07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3ECEEB-30D4-4A83-9F71-9B928EF53EF6}" type="datetime1">
              <a:rPr lang="ko-KR" altLang="en-US" smtClean="0"/>
              <a:pPr/>
              <a:t>2021-01-07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236E7F-4DD7-4D78-B18F-46EBCC2160A2}" type="datetime1">
              <a:rPr lang="ko-KR" altLang="en-US" smtClean="0"/>
              <a:pPr/>
              <a:t>2021-01-07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E84B4F-EFBF-4756-B8CB-B59713AC6ACA}" type="datetime1">
              <a:rPr lang="ko-KR" altLang="en-US" smtClean="0"/>
              <a:pPr/>
              <a:t>2021-01-07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05AEF-8982-4ACA-9DC7-A3809AF42DD4}" type="datetime1">
              <a:rPr lang="ko-KR" altLang="en-US" smtClean="0"/>
              <a:pPr/>
              <a:t>2021-01-07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E296B2-2012-46AF-B68B-25AC7D124111}" type="datetime1">
              <a:rPr lang="ko-KR" altLang="en-US" smtClean="0"/>
              <a:pPr/>
              <a:t>2021-01-07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D5D2FF-B6C7-4D79-A1FF-7ADDF3B20192}" type="datetime1">
              <a:rPr lang="ko-KR" altLang="en-US" smtClean="0"/>
              <a:pPr/>
              <a:t>2021-01-07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4866B0-FE2E-4A14-B730-E32FA3102CD7}" type="datetime1">
              <a:rPr lang="ko-KR" altLang="en-US" smtClean="0"/>
              <a:pPr/>
              <a:t>2021-01-07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949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24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1898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2373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2848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7.3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모델의 성능을 최대로</a:t>
            </a:r>
            <a:b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</a:b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    끌어올리기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625176" y="2996952"/>
            <a:ext cx="8735325" cy="175260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7.3.1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고급 구조 패턴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7.3.2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하이퍼파라미터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최적화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7.3.3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모델 앙상블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2914-A702-4E53-851E-A1DBE2BC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분류기 예측을 합치는 방법들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21C40-A879-47AB-88BF-423979296E50}"/>
              </a:ext>
            </a:extLst>
          </p:cNvPr>
          <p:cNvSpPr txBox="1"/>
          <p:nvPr/>
        </p:nvSpPr>
        <p:spPr>
          <a:xfrm>
            <a:off x="1218883" y="1720776"/>
            <a:ext cx="10165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추론할 때 나온 예측을 평균 냄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검증데이터에서 학습된 가중치로 단순하게 가중 평균하는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BF2826-CDF3-48DC-9934-9DCBE1B9A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2225050"/>
            <a:ext cx="6934200" cy="18059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E433E6-F1A1-489C-8126-C50BE3874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4559181"/>
            <a:ext cx="6987540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2914-A702-4E53-851E-A1DBE2BC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/>
              <a:t>7</a:t>
            </a:r>
            <a:r>
              <a:rPr lang="ko-KR" altLang="en-US" sz="4000" dirty="0"/>
              <a:t>장 내용 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CF6E3-3524-4B0E-8F11-ED4692E81228}"/>
              </a:ext>
            </a:extLst>
          </p:cNvPr>
          <p:cNvSpPr txBox="1"/>
          <p:nvPr/>
        </p:nvSpPr>
        <p:spPr>
          <a:xfrm>
            <a:off x="1224198" y="1628800"/>
            <a:ext cx="10355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임의의 층 그래프를 구성하는 모델을 만드는 방법</a:t>
            </a:r>
            <a:r>
              <a:rPr lang="en-US" altLang="ko-KR" sz="2000" dirty="0"/>
              <a:t>, </a:t>
            </a:r>
            <a:r>
              <a:rPr lang="ko-KR" altLang="en-US" sz="2000" dirty="0"/>
              <a:t>층 가중치 공유</a:t>
            </a:r>
            <a:r>
              <a:rPr lang="en-US" altLang="ko-KR" sz="2000" dirty="0"/>
              <a:t>, </a:t>
            </a:r>
            <a:r>
              <a:rPr lang="ko-KR" altLang="en-US" sz="2000" dirty="0"/>
              <a:t>모델 템플릿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/>
              <a:t>케라스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콜백을</a:t>
            </a:r>
            <a:r>
              <a:rPr lang="ko-KR" altLang="en-US" sz="2000" dirty="0"/>
              <a:t> 사용한 모델의 훈련 과정 제어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/>
              <a:t>텐서보드를</a:t>
            </a:r>
            <a:r>
              <a:rPr lang="ko-KR" altLang="en-US" sz="2000" dirty="0"/>
              <a:t> 사용한 시각화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배치 정규화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깊이별</a:t>
            </a:r>
            <a:r>
              <a:rPr lang="ko-KR" altLang="en-US" sz="2000" dirty="0"/>
              <a:t> 분리 </a:t>
            </a:r>
            <a:r>
              <a:rPr lang="ko-KR" altLang="en-US" sz="2000" dirty="0" err="1"/>
              <a:t>합성곱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잔차</a:t>
            </a:r>
            <a:r>
              <a:rPr lang="ko-KR" altLang="en-US" sz="2000" dirty="0"/>
              <a:t> 연결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/>
              <a:t>하이퍼파라미터</a:t>
            </a:r>
            <a:r>
              <a:rPr lang="ko-KR" altLang="en-US" sz="2000" dirty="0"/>
              <a:t> 최적화와 모델 앙상블을 사용하는 이유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0006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18883" y="548680"/>
            <a:ext cx="10360501" cy="661888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7.3.1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고급 구조 패턴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정규화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배치 정규화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깊이별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분리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합성곱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96942" y="2815915"/>
            <a:ext cx="10360501" cy="5898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배치 정규화 </a:t>
            </a:r>
            <a:r>
              <a:rPr lang="en-US" altLang="ko-KR" sz="3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(batch normalization)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F5B61-358C-4BD2-9FBF-16F91D4CB293}"/>
              </a:ext>
            </a:extLst>
          </p:cNvPr>
          <p:cNvSpPr txBox="1"/>
          <p:nvPr/>
        </p:nvSpPr>
        <p:spPr>
          <a:xfrm>
            <a:off x="1296942" y="1324987"/>
            <a:ext cx="10636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머신 러닝 모델에 주입되는 샘플들을 균일하게 만드는 광범위한 방법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모델이</a:t>
            </a:r>
            <a:r>
              <a:rPr lang="en-US" altLang="ko-KR" sz="2000" dirty="0"/>
              <a:t> </a:t>
            </a:r>
            <a:r>
              <a:rPr lang="ko-KR" altLang="en-US" sz="2000" dirty="0"/>
              <a:t>학습하고 새로운 데이터에 잘 일반화되도록 도움</a:t>
            </a:r>
            <a:endParaRPr lang="en-US" altLang="ko-KR" sz="2000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70BB50AA-26C1-45F0-84BD-64F8B476070A}"/>
              </a:ext>
            </a:extLst>
          </p:cNvPr>
          <p:cNvSpPr txBox="1">
            <a:spLocks/>
          </p:cNvSpPr>
          <p:nvPr/>
        </p:nvSpPr>
        <p:spPr>
          <a:xfrm>
            <a:off x="1434777" y="476672"/>
            <a:ext cx="10360501" cy="58988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정규화 </a:t>
            </a:r>
            <a:r>
              <a:rPr lang="en-US" altLang="ko-KR" sz="3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(normalization)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DAAC4-FEAA-4648-B355-C9745A550D5A}"/>
              </a:ext>
            </a:extLst>
          </p:cNvPr>
          <p:cNvSpPr txBox="1"/>
          <p:nvPr/>
        </p:nvSpPr>
        <p:spPr>
          <a:xfrm>
            <a:off x="1296941" y="3573016"/>
            <a:ext cx="10636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층</a:t>
            </a:r>
            <a:r>
              <a:rPr lang="en-US" altLang="ko-KR" sz="2000" dirty="0"/>
              <a:t>(Layer)</a:t>
            </a:r>
            <a:r>
              <a:rPr lang="ko-KR" altLang="en-US" sz="2000" dirty="0"/>
              <a:t>의 한 종류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훈련하는 동안 평균과 분산이 바뀌더라도 이에 적응하여 데이터를 정규화 함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주요 효과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잔차</a:t>
            </a:r>
            <a:r>
              <a:rPr lang="ko-KR" altLang="en-US" sz="2000" dirty="0"/>
              <a:t> 연결과 매우 흡사하게 </a:t>
            </a:r>
            <a:r>
              <a:rPr lang="ko-KR" altLang="en-US" sz="2000" dirty="0" err="1"/>
              <a:t>그래디언트의</a:t>
            </a:r>
            <a:r>
              <a:rPr lang="ko-KR" altLang="en-US" sz="2000" dirty="0"/>
              <a:t> 전파를 도와주는 것</a:t>
            </a:r>
            <a:r>
              <a:rPr lang="en-US" altLang="ko-KR" sz="2000" dirty="0"/>
              <a:t>. =&gt; </a:t>
            </a:r>
            <a:r>
              <a:rPr lang="ko-KR" altLang="en-US" sz="2000" dirty="0"/>
              <a:t>더 깊은 네트워크를 구성할 수 있음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일반적으로 </a:t>
            </a:r>
            <a:r>
              <a:rPr lang="en-US" altLang="ko-KR" sz="2000" dirty="0" err="1"/>
              <a:t>BatchNormalization</a:t>
            </a:r>
            <a:r>
              <a:rPr lang="en-US" altLang="ko-KR" sz="2000" dirty="0"/>
              <a:t> </a:t>
            </a:r>
            <a:r>
              <a:rPr lang="ko-KR" altLang="en-US" sz="2000" dirty="0"/>
              <a:t>층을 많이 사용함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2914-A702-4E53-851E-A1DBE2BC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깊이별</a:t>
            </a:r>
            <a:r>
              <a:rPr lang="ko-KR" altLang="en-US" sz="3000" dirty="0"/>
              <a:t> 분리 </a:t>
            </a:r>
            <a:r>
              <a:rPr lang="ko-KR" altLang="en-US" sz="3000" dirty="0" err="1"/>
              <a:t>합성곱</a:t>
            </a:r>
            <a:r>
              <a:rPr lang="ko-KR" altLang="en-US" sz="3000" dirty="0"/>
              <a:t> </a:t>
            </a:r>
            <a:r>
              <a:rPr lang="en-US" altLang="ko-KR" sz="3000" dirty="0"/>
              <a:t>(</a:t>
            </a:r>
            <a:r>
              <a:rPr lang="en-US" altLang="ko-KR" sz="3000" dirty="0" err="1"/>
              <a:t>depthwise</a:t>
            </a:r>
            <a:r>
              <a:rPr lang="en-US" altLang="ko-KR" sz="3000" dirty="0"/>
              <a:t> separable convolution)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071BE-873E-4111-8E65-70212F27047C}"/>
              </a:ext>
            </a:extLst>
          </p:cNvPr>
          <p:cNvSpPr txBox="1"/>
          <p:nvPr/>
        </p:nvSpPr>
        <p:spPr>
          <a:xfrm>
            <a:off x="1218883" y="1700808"/>
            <a:ext cx="10360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/>
              <a:t>Conv2D</a:t>
            </a:r>
            <a:r>
              <a:rPr lang="ko-KR" altLang="en-US" sz="2000" dirty="0"/>
              <a:t>를 대체하면서 더 가볍고 더 빨리 모델의 성능을 높일 수 있는 층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채널별로 독립된 </a:t>
            </a:r>
            <a:r>
              <a:rPr lang="ko-KR" altLang="en-US" sz="2000" dirty="0" err="1"/>
              <a:t>합성곱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/>
              <a:t>P344 </a:t>
            </a:r>
            <a:r>
              <a:rPr lang="ko-KR" altLang="en-US" sz="2000" dirty="0"/>
              <a:t>의 그림 </a:t>
            </a:r>
            <a:r>
              <a:rPr lang="en-US" altLang="ko-KR" sz="2000" dirty="0"/>
              <a:t>7-16 </a:t>
            </a:r>
            <a:r>
              <a:rPr lang="ko-KR" altLang="en-US" sz="2000" dirty="0"/>
              <a:t>과 같이 연산이 수행됨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장점 </a:t>
            </a:r>
            <a:r>
              <a:rPr lang="en-US" altLang="ko-KR" sz="2000" dirty="0"/>
              <a:t>: </a:t>
            </a:r>
            <a:r>
              <a:rPr lang="ko-KR" altLang="en-US" sz="2000" dirty="0"/>
              <a:t>모델 파라미터와 연산의 수를 크게 줄여 주기 때문에 작고 더 빠른 모델을 만듦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443A3E-64F7-41B3-9BD2-783E3E1AC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399" y="92808"/>
            <a:ext cx="5904656" cy="334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18883" y="548680"/>
            <a:ext cx="10360501" cy="661888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7.3.2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하이퍼파라미터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최적화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하이퍼파라미터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하이퍼파라미터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최적화 과정</a:t>
            </a:r>
          </a:p>
        </p:txBody>
      </p:sp>
    </p:spTree>
    <p:extLst>
      <p:ext uri="{BB962C8B-B14F-4D97-AF65-F5344CB8AC3E}">
        <p14:creationId xmlns:p14="http://schemas.microsoft.com/office/powerpoint/2010/main" val="264768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2914-A702-4E53-851E-A1DBE2BC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하이퍼파라미터</a:t>
            </a:r>
            <a:r>
              <a:rPr lang="ko-KR" altLang="en-US" sz="3000" dirty="0"/>
              <a:t> </a:t>
            </a:r>
            <a:r>
              <a:rPr lang="en-US" altLang="ko-KR" sz="3000" dirty="0"/>
              <a:t>(hyperparameter)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071BE-873E-4111-8E65-70212F27047C}"/>
              </a:ext>
            </a:extLst>
          </p:cNvPr>
          <p:cNvSpPr txBox="1"/>
          <p:nvPr/>
        </p:nvSpPr>
        <p:spPr>
          <a:xfrm>
            <a:off x="1218883" y="1700808"/>
            <a:ext cx="10360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딥러닝 모델의 구조에 관련된 파라미터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파라미터와 </a:t>
            </a:r>
            <a:r>
              <a:rPr lang="ko-KR" altLang="en-US" sz="2000" dirty="0" err="1"/>
              <a:t>하이퍼파라미터의</a:t>
            </a:r>
            <a:r>
              <a:rPr lang="ko-KR" altLang="en-US" sz="2000" dirty="0"/>
              <a:t> 차이</a:t>
            </a:r>
            <a:r>
              <a:rPr lang="en-US" altLang="ko-KR" sz="2000" dirty="0"/>
              <a:t>?</a:t>
            </a:r>
          </a:p>
          <a:p>
            <a:r>
              <a:rPr lang="ko-KR" altLang="en-US" sz="2000" dirty="0"/>
              <a:t>      사용자가 직접 설정하느냐 </a:t>
            </a:r>
            <a:r>
              <a:rPr lang="ko-KR" altLang="en-US" sz="2000" dirty="0" err="1"/>
              <a:t>아니냐의</a:t>
            </a:r>
            <a:r>
              <a:rPr lang="ko-KR" altLang="en-US" sz="2000" dirty="0"/>
              <a:t> 차이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r>
              <a:rPr lang="en-US" altLang="ko-KR" sz="2000" dirty="0"/>
              <a:t>      </a:t>
            </a:r>
            <a:r>
              <a:rPr lang="ko-KR" altLang="en-US" sz="2000" dirty="0"/>
              <a:t>직접 설정 </a:t>
            </a:r>
            <a:r>
              <a:rPr lang="en-US" altLang="ko-KR" sz="2000" dirty="0"/>
              <a:t>-&gt; </a:t>
            </a:r>
            <a:r>
              <a:rPr lang="ko-KR" altLang="en-US" sz="2000" dirty="0" err="1"/>
              <a:t>하이퍼파라미터</a:t>
            </a:r>
            <a:r>
              <a:rPr lang="en-US" altLang="ko-KR" sz="2000" dirty="0"/>
              <a:t>,	</a:t>
            </a:r>
            <a:r>
              <a:rPr lang="ko-KR" altLang="en-US" sz="2000" dirty="0"/>
              <a:t>모델 혹은 데이터에 의해 결정 </a:t>
            </a:r>
            <a:r>
              <a:rPr lang="en-US" altLang="ko-KR" sz="2000" dirty="0"/>
              <a:t>-&gt; </a:t>
            </a:r>
            <a:r>
              <a:rPr lang="ko-KR" altLang="en-US" sz="2000" dirty="0"/>
              <a:t>파라미터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6012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2914-A702-4E53-851E-A1DBE2BC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하이퍼파라미터</a:t>
            </a:r>
            <a:r>
              <a:rPr lang="ko-KR" altLang="en-US" sz="3000" dirty="0"/>
              <a:t> 최적화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071BE-873E-4111-8E65-70212F27047C}"/>
              </a:ext>
            </a:extLst>
          </p:cNvPr>
          <p:cNvSpPr txBox="1"/>
          <p:nvPr/>
        </p:nvSpPr>
        <p:spPr>
          <a:xfrm>
            <a:off x="1218883" y="1700808"/>
            <a:ext cx="103605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일련의 </a:t>
            </a:r>
            <a:r>
              <a:rPr lang="ko-KR" altLang="en-US" sz="2000" dirty="0" err="1"/>
              <a:t>하이퍼파라미터</a:t>
            </a:r>
            <a:r>
              <a:rPr lang="ko-KR" altLang="en-US" sz="2000" dirty="0"/>
              <a:t> 자동으로 선택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ko-KR" altLang="en-US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선택된 </a:t>
            </a:r>
            <a:r>
              <a:rPr lang="ko-KR" altLang="en-US" sz="2000" dirty="0" err="1"/>
              <a:t>하이퍼파라미터로</a:t>
            </a:r>
            <a:r>
              <a:rPr lang="ko-KR" altLang="en-US" sz="2000" dirty="0"/>
              <a:t> 모델을 만듦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훈련 데이터에 학습 후 검증 데이터에서 최정 성능 측정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다음으로 시도할 </a:t>
            </a:r>
            <a:r>
              <a:rPr lang="ko-KR" altLang="en-US" sz="2000" dirty="0" err="1"/>
              <a:t>하이퍼파라미터</a:t>
            </a:r>
            <a:r>
              <a:rPr lang="ko-KR" altLang="en-US" sz="2000" dirty="0"/>
              <a:t> 자동 선택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위 과정 반복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테스트 데이터에서 성능 측정</a:t>
            </a:r>
          </a:p>
        </p:txBody>
      </p:sp>
    </p:spTree>
    <p:extLst>
      <p:ext uri="{BB962C8B-B14F-4D97-AF65-F5344CB8AC3E}">
        <p14:creationId xmlns:p14="http://schemas.microsoft.com/office/powerpoint/2010/main" val="11558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18883" y="548680"/>
            <a:ext cx="10360501" cy="661888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7.3.2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모델 앙상블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(model ensemble)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367163"/>
          </a:xfrm>
        </p:spPr>
        <p:txBody>
          <a:bodyPr rtlCol="0">
            <a:normAutofit/>
          </a:bodyPr>
          <a:lstStyle/>
          <a:p>
            <a:pPr rt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가장 좋은 결과를 얻을 수 있는 기법</a:t>
            </a:r>
            <a:endParaRPr lang="en-US" altLang="ko-KR" sz="20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sz="20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여러 개 다른 모델의 예측을 합쳐서 더 좋은 예측을 만듦</a:t>
            </a:r>
            <a:endParaRPr lang="en-US" altLang="ko-KR" sz="20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sz="20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sz="20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4" name="내용 개체 틀 13">
            <a:extLst>
              <a:ext uri="{FF2B5EF4-FFF2-40B4-BE49-F238E27FC236}">
                <a16:creationId xmlns:a16="http://schemas.microsoft.com/office/drawing/2014/main" id="{A1C49555-8F68-4812-BF43-956B041479FD}"/>
              </a:ext>
            </a:extLst>
          </p:cNvPr>
          <p:cNvSpPr txBox="1">
            <a:spLocks/>
          </p:cNvSpPr>
          <p:nvPr/>
        </p:nvSpPr>
        <p:spPr>
          <a:xfrm>
            <a:off x="1219107" y="3438494"/>
            <a:ext cx="10360501" cy="315885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0949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24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1898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2373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2848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독립적으로 훈련된 다른 종류의 좋은 모델이 각기 다른 장점을 가지고있다는 가정</a:t>
            </a:r>
            <a:endParaRPr lang="en-US" altLang="ko-KR" sz="20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앙상블의 예시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: 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장님과 코끼리 우화</a:t>
            </a:r>
            <a:endParaRPr lang="en-US" altLang="ko-KR" sz="20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BA2FAE-1D10-4EB8-8AB0-0D71D215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4279527"/>
            <a:ext cx="3703025" cy="257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6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65DE9-1B9B-43C0-82E1-C4EE0884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앙상블의 핵심 </a:t>
            </a:r>
            <a:r>
              <a:rPr lang="en-US" altLang="ko-KR" sz="3600" dirty="0"/>
              <a:t>: </a:t>
            </a:r>
            <a:r>
              <a:rPr lang="ko-KR" altLang="en-US" sz="3600" dirty="0"/>
              <a:t>분류기의 다양성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30C0A-FDFD-4456-8D45-B4D79679C316}"/>
              </a:ext>
            </a:extLst>
          </p:cNvPr>
          <p:cNvSpPr txBox="1"/>
          <p:nvPr/>
        </p:nvSpPr>
        <p:spPr>
          <a:xfrm>
            <a:off x="1218882" y="1700808"/>
            <a:ext cx="103605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맑은고딕"/>
              </a:rPr>
              <a:t>모든 모델이 같은 방향으로 편향되어 있다면 앙상블은 동일한 편향을 유지할 것임</a:t>
            </a:r>
            <a:endParaRPr lang="en-US" altLang="ko-KR" sz="2000" dirty="0">
              <a:latin typeface="맑은고딕"/>
            </a:endParaRPr>
          </a:p>
          <a:p>
            <a:r>
              <a:rPr lang="en-US" altLang="ko-KR" sz="2000" dirty="0">
                <a:latin typeface="맑은고딕"/>
              </a:rPr>
              <a:t>    - </a:t>
            </a:r>
            <a:r>
              <a:rPr lang="ko-KR" altLang="en-US" sz="2000" dirty="0">
                <a:latin typeface="맑은고딕"/>
              </a:rPr>
              <a:t>모든 장님이 코끼리의 코만 만졌을 때</a:t>
            </a:r>
            <a:endParaRPr lang="en-US" altLang="ko-KR" sz="2000" dirty="0">
              <a:latin typeface="맑은고딕"/>
            </a:endParaRPr>
          </a:p>
          <a:p>
            <a:endParaRPr lang="en-US" altLang="ko-KR" sz="2000" dirty="0">
              <a:latin typeface="맑은고딕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맑은고딕"/>
              </a:rPr>
              <a:t>모델이 서로 다른 방향으로 편향되어 있다면 앙상블이 더 견고하고 정확해질 것임</a:t>
            </a:r>
            <a:endParaRPr lang="en-US" altLang="ko-KR" sz="2000" dirty="0">
              <a:latin typeface="맑은고딕"/>
            </a:endParaRPr>
          </a:p>
          <a:p>
            <a:r>
              <a:rPr lang="en-US" altLang="ko-KR" sz="2000" dirty="0">
                <a:latin typeface="맑은고딕"/>
              </a:rPr>
              <a:t>    - </a:t>
            </a:r>
            <a:r>
              <a:rPr lang="ko-KR" altLang="en-US" sz="2000" dirty="0">
                <a:latin typeface="맑은고딕"/>
              </a:rPr>
              <a:t>모든 장님이 코끼리의 서로 다른 부분을 만졌을 때</a:t>
            </a:r>
            <a:endParaRPr lang="en-US" altLang="ko-KR" sz="2000" dirty="0">
              <a:latin typeface="맑은고딕"/>
            </a:endParaRPr>
          </a:p>
          <a:p>
            <a:endParaRPr lang="en-US" altLang="ko-KR" sz="2000" dirty="0">
              <a:latin typeface="맑은고딕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맑은고딕"/>
              </a:rPr>
              <a:t>최근 실전에서 사용되는 기본 앙상블 스타일</a:t>
            </a:r>
            <a:r>
              <a:rPr lang="en-US" altLang="ko-KR" sz="2000" dirty="0">
                <a:latin typeface="맑은고딕"/>
              </a:rPr>
              <a:t> : </a:t>
            </a:r>
            <a:r>
              <a:rPr lang="ko-KR" altLang="en-US" sz="2000" dirty="0">
                <a:latin typeface="맑은고딕"/>
              </a:rPr>
              <a:t>넓고 깊은</a:t>
            </a:r>
            <a:r>
              <a:rPr lang="en-US" altLang="ko-KR" sz="2000" dirty="0">
                <a:latin typeface="맑은고딕"/>
              </a:rPr>
              <a:t>(wide and deep)</a:t>
            </a:r>
            <a:r>
              <a:rPr lang="ko-KR" altLang="en-US" sz="2000" dirty="0">
                <a:latin typeface="맑은고딕"/>
              </a:rPr>
              <a:t> 모델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731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" id="{8666FF58-1183-4A84-AA86-702AB5D131FE}" vid="{39E82C1F-FE3D-4511-901B-E77022BC8DE0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4873beb7-5857-4685-be1f-d57550cc96c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3중 회로선 프레젠테이션(와이드스크린)</Template>
  <TotalTime>218</TotalTime>
  <Words>387</Words>
  <Application>Microsoft Office PowerPoint</Application>
  <PresentationFormat>사용자 지정</PresentationFormat>
  <Paragraphs>94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맑은 고딕</vt:lpstr>
      <vt:lpstr>맑은고딕</vt:lpstr>
      <vt:lpstr>Arial</vt:lpstr>
      <vt:lpstr>Calibri</vt:lpstr>
      <vt:lpstr>Wingdings</vt:lpstr>
      <vt:lpstr>기술 16 x 9</vt:lpstr>
      <vt:lpstr>7.3 모델의 성능을 최대로      끌어올리기</vt:lpstr>
      <vt:lpstr>7.3.1 고급 구조 패턴</vt:lpstr>
      <vt:lpstr>배치 정규화 (batch normalization)</vt:lpstr>
      <vt:lpstr>깊이별 분리 합성곱 (depthwise separable convolution)</vt:lpstr>
      <vt:lpstr>7.3.2 하이퍼파라미터 최적화</vt:lpstr>
      <vt:lpstr>하이퍼파라미터 (hyperparameter)</vt:lpstr>
      <vt:lpstr>하이퍼파라미터 최적화 과정</vt:lpstr>
      <vt:lpstr>7.3.2 모델 앙상블 (model ensemble)</vt:lpstr>
      <vt:lpstr>앙상블의 핵심 : 분류기의 다양성</vt:lpstr>
      <vt:lpstr>분류기 예측을 합치는 방법들</vt:lpstr>
      <vt:lpstr>7장 내용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7.3 모델의 성능을 최대로      끌어올리기</dc:title>
  <dc:creator>bheung@naver.com</dc:creator>
  <cp:lastModifiedBy>최 영환</cp:lastModifiedBy>
  <cp:revision>18</cp:revision>
  <dcterms:created xsi:type="dcterms:W3CDTF">2021-01-06T13:30:05Z</dcterms:created>
  <dcterms:modified xsi:type="dcterms:W3CDTF">2021-01-07T04:13:10Z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