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9" r:id="rId3"/>
    <p:sldId id="260" r:id="rId4"/>
    <p:sldId id="299" r:id="rId5"/>
    <p:sldId id="303" r:id="rId6"/>
    <p:sldId id="304" r:id="rId7"/>
    <p:sldId id="305" r:id="rId8"/>
    <p:sldId id="308" r:id="rId9"/>
    <p:sldId id="306" r:id="rId10"/>
    <p:sldId id="309" r:id="rId11"/>
    <p:sldId id="307" r:id="rId12"/>
    <p:sldId id="310" r:id="rId13"/>
    <p:sldId id="311" r:id="rId14"/>
    <p:sldId id="313" r:id="rId15"/>
    <p:sldId id="314" r:id="rId16"/>
    <p:sldId id="315" r:id="rId17"/>
    <p:sldId id="317" r:id="rId18"/>
    <p:sldId id="318" r:id="rId19"/>
    <p:sldId id="319" r:id="rId20"/>
    <p:sldId id="316" r:id="rId21"/>
    <p:sldId id="312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98" r:id="rId30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32"/>
      <p:bold r:id="rId33"/>
      <p:italic r:id="rId34"/>
      <p:boldItalic r:id="rId35"/>
    </p:embeddedFont>
    <p:embeddedFont>
      <p:font typeface="Roboto Condensed Light" panose="020B0600000101010101" charset="0"/>
      <p:regular r:id="rId36"/>
      <p:bold r:id="rId37"/>
      <p:italic r:id="rId38"/>
      <p:boldItalic r:id="rId39"/>
    </p:embeddedFont>
    <p:embeddedFont>
      <p:font typeface="Squada One" panose="020B0600000101010101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737DA-4D52-42F5-94FF-A9AA4CFF9EEF}">
  <a:tblStyle styleId="{BBC737DA-4D52-42F5-94FF-A9AA4CFF9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6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68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13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0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540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0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93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6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07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916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636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25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73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9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859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99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406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814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50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5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86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3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2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2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9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김경수</a:t>
            </a:r>
            <a:r>
              <a:rPr lang="en-US" altLang="ko-KR" dirty="0"/>
              <a:t>, </a:t>
            </a:r>
            <a:r>
              <a:rPr lang="ko-KR" altLang="en-US" dirty="0"/>
              <a:t>김도현</a:t>
            </a:r>
            <a:r>
              <a:rPr lang="en-US" altLang="ko-KR" dirty="0"/>
              <a:t>, </a:t>
            </a:r>
            <a:r>
              <a:rPr lang="ko-KR" altLang="en-US" dirty="0"/>
              <a:t>김선진</a:t>
            </a:r>
            <a:r>
              <a:rPr lang="en-US" altLang="ko-KR" dirty="0"/>
              <a:t>, </a:t>
            </a:r>
            <a:r>
              <a:rPr lang="ko-KR" altLang="en-US" dirty="0" err="1"/>
              <a:t>이다빈</a:t>
            </a:r>
            <a:r>
              <a:rPr lang="en-US" altLang="ko-KR" dirty="0"/>
              <a:t>, </a:t>
            </a:r>
            <a:r>
              <a:rPr lang="ko-KR" altLang="en-US" dirty="0" err="1"/>
              <a:t>조민경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</a:t>
            </a:r>
            <a:r>
              <a:rPr lang="ko-KR" altLang="en-US" dirty="0">
                <a:solidFill>
                  <a:srgbClr val="434343"/>
                </a:solidFill>
              </a:rPr>
              <a:t>팀 </a:t>
            </a:r>
            <a:r>
              <a:rPr lang="en-US" altLang="ko-KR" dirty="0">
                <a:solidFill>
                  <a:srgbClr val="434343"/>
                </a:solidFill>
              </a:rPr>
              <a:t>3</a:t>
            </a:r>
            <a:r>
              <a:rPr lang="ko-KR" altLang="en-US" dirty="0">
                <a:solidFill>
                  <a:srgbClr val="434343"/>
                </a:solidFill>
              </a:rPr>
              <a:t>주차</a:t>
            </a:r>
            <a:br>
              <a:rPr lang="en-US" altLang="ko-KR" dirty="0">
                <a:solidFill>
                  <a:srgbClr val="434343"/>
                </a:solidFill>
              </a:rPr>
            </a:br>
            <a:r>
              <a:rPr lang="en-US" altLang="ko-KR" dirty="0">
                <a:solidFill>
                  <a:srgbClr val="434343"/>
                </a:solidFill>
              </a:rPr>
              <a:t>5</a:t>
            </a:r>
            <a:r>
              <a:rPr lang="ko-KR" altLang="en-US" dirty="0">
                <a:solidFill>
                  <a:srgbClr val="434343"/>
                </a:solidFill>
              </a:rPr>
              <a:t>장</a:t>
            </a:r>
            <a:r>
              <a:rPr lang="en-US" altLang="ko-KR" dirty="0">
                <a:solidFill>
                  <a:srgbClr val="434343"/>
                </a:solidFill>
              </a:rPr>
              <a:t>, 6</a:t>
            </a:r>
            <a:r>
              <a:rPr lang="ko-KR" altLang="en-US" dirty="0">
                <a:solidFill>
                  <a:srgbClr val="434343"/>
                </a:solidFill>
              </a:rPr>
              <a:t>장 </a:t>
            </a:r>
            <a:r>
              <a:rPr lang="en-US" altLang="ko-KR" dirty="0">
                <a:solidFill>
                  <a:srgbClr val="434343"/>
                </a:solidFill>
              </a:rPr>
              <a:t>PPT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96450" y="2497394"/>
            <a:ext cx="4118234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 </a:t>
            </a:r>
            <a:r>
              <a:rPr lang="ko-KR" altLang="en-US"/>
              <a:t>층의 </a:t>
            </a:r>
            <a:r>
              <a:rPr lang="ko-KR" altLang="en-US" dirty="0" err="1"/>
              <a:t>열여섯</a:t>
            </a:r>
            <a:r>
              <a:rPr lang="ko-KR" altLang="en-US" dirty="0"/>
              <a:t> 번째 채널 출력</a:t>
            </a:r>
            <a:endParaRPr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B1B6EDB5-E271-439D-9B9E-D761960EB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밝은 녹색 점을 감지하는 것 같아 고양이 눈을 인코딩 하기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BED23F-B49F-4E07-9D8E-84489535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4347"/>
            <a:ext cx="4438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612246" y="131881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층 출력도 확인해보기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D95A9-5614-49D1-9CF8-FAF4C089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" y="673814"/>
            <a:ext cx="9039225" cy="1409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D33E52-22C5-4FAD-9527-474961E41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84" y="2196134"/>
            <a:ext cx="5803831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1AC21C-146F-41FC-9CB8-80A2F99B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601" y="3718454"/>
            <a:ext cx="5540798" cy="13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중간층 시각화의 중요한 점 </a:t>
            </a:r>
            <a:r>
              <a:rPr lang="en-US" altLang="ko-KR" sz="2800" dirty="0"/>
              <a:t>3</a:t>
            </a:r>
            <a:r>
              <a:rPr lang="ko-KR" altLang="en-US" sz="2800" dirty="0"/>
              <a:t>가지</a:t>
            </a: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639957" y="2314225"/>
            <a:ext cx="620201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1. </a:t>
            </a:r>
            <a:r>
              <a:rPr lang="ko-KR" altLang="en-US" dirty="0"/>
              <a:t>첫 번째 층은 여러 종류의 에지 감지기를 모아 놓은 것 같습니다</a:t>
            </a:r>
            <a:r>
              <a:rPr lang="en-US" altLang="ko-KR" dirty="0"/>
              <a:t>. </a:t>
            </a:r>
            <a:r>
              <a:rPr lang="ko-KR" altLang="en-US" dirty="0"/>
              <a:t>이 단계의 활성화에는 초기 사진에 있는 거의 모든 정보가 유지됩니다</a:t>
            </a:r>
            <a:r>
              <a:rPr lang="en-US" altLang="ko-KR" dirty="0"/>
              <a:t>.</a:t>
            </a:r>
          </a:p>
          <a:p>
            <a:pPr marL="0" lvl="0" indent="0"/>
            <a:r>
              <a:rPr lang="en-US" altLang="ko-KR" dirty="0"/>
              <a:t>2. </a:t>
            </a:r>
            <a:r>
              <a:rPr lang="ko-KR" altLang="en-US" dirty="0"/>
              <a:t>상위 층으로 갈수록 활성화는 점점 더 추상적으로 되고 시각적으로 이해하기 어려워집니다</a:t>
            </a:r>
            <a:r>
              <a:rPr lang="en-US" altLang="ko-KR" dirty="0"/>
              <a:t>. '</a:t>
            </a:r>
            <a:r>
              <a:rPr lang="ko-KR" altLang="en-US" dirty="0"/>
              <a:t>고양이 귀</a:t>
            </a:r>
            <a:r>
              <a:rPr lang="en-US" altLang="ko-KR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'</a:t>
            </a:r>
            <a:r>
              <a:rPr lang="ko-KR" altLang="en-US" dirty="0"/>
              <a:t>고양이 눈</a:t>
            </a:r>
            <a:r>
              <a:rPr lang="en-US" altLang="ko-KR" dirty="0"/>
              <a:t>'</a:t>
            </a:r>
            <a:r>
              <a:rPr lang="ko-KR" altLang="en-US" dirty="0"/>
              <a:t>과 같이 고수준의 개념을 인코딩하기 시작합니다</a:t>
            </a:r>
            <a:r>
              <a:rPr lang="en-US" altLang="ko-KR" dirty="0"/>
              <a:t>. </a:t>
            </a:r>
            <a:r>
              <a:rPr lang="ko-KR" altLang="en-US" dirty="0"/>
              <a:t>상위 층의 표현은 이미지의 시각적 콘텐츠에 관한 정보가 점점 줄어들고 이미지의 클래스에 관한 정보가 점점 증가합니다</a:t>
            </a:r>
            <a:r>
              <a:rPr lang="en-US" altLang="ko-KR" dirty="0"/>
              <a:t>.</a:t>
            </a:r>
          </a:p>
          <a:p>
            <a:pPr marL="0" lvl="0" indent="0"/>
            <a:r>
              <a:rPr lang="en-US" altLang="ko-KR" dirty="0"/>
              <a:t>3. </a:t>
            </a:r>
            <a:r>
              <a:rPr lang="ko-KR" altLang="en-US" dirty="0"/>
              <a:t>비어 있는 활성화가 층이 깊어짐에 따라 늘어납니다</a:t>
            </a:r>
            <a:r>
              <a:rPr lang="en-US" altLang="ko-KR" dirty="0"/>
              <a:t>. </a:t>
            </a:r>
            <a:r>
              <a:rPr lang="ko-KR" altLang="en-US" dirty="0"/>
              <a:t>첫 번째 층에서는 모든 필터가 입력 이미지에 활성화되었지만 층을 올라가면서 활성화되지 않는 필터들이 생깁니다</a:t>
            </a:r>
            <a:r>
              <a:rPr lang="en-US" altLang="ko-KR" dirty="0"/>
              <a:t>. </a:t>
            </a:r>
            <a:r>
              <a:rPr lang="ko-KR" altLang="en-US" dirty="0"/>
              <a:t>필터에 </a:t>
            </a:r>
            <a:r>
              <a:rPr lang="ko-KR" altLang="en-US" dirty="0" err="1"/>
              <a:t>인코딩된</a:t>
            </a:r>
            <a:r>
              <a:rPr lang="ko-KR" altLang="en-US" dirty="0"/>
              <a:t> 패턴이 입력 이미지에 나타나지 않았다는 것을 의미입니다</a:t>
            </a:r>
            <a:r>
              <a:rPr lang="en-US" altLang="ko-KR" dirty="0"/>
              <a:t>.</a:t>
            </a:r>
            <a:endParaRPr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2559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149086" y="413840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138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6375" y="1955362"/>
            <a:ext cx="6919200" cy="1879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빈 입력 이미지에서 시작해서 특정 필터의 응답을 최대화하기 위해 </a:t>
            </a:r>
            <a:r>
              <a:rPr lang="ko-KR" altLang="en-US" dirty="0" err="1"/>
              <a:t>컨브넷</a:t>
            </a:r>
            <a:r>
              <a:rPr lang="ko-KR" altLang="en-US" dirty="0"/>
              <a:t> 입력 이미지에 경사 상승법을 적용하여 결과적으로 선택된 필터가 최대로 응답하는 이미지를 추출합니다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109125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5.4.2 </a:t>
            </a:r>
            <a:r>
              <a:rPr lang="ko-KR" altLang="en-US" dirty="0" err="1"/>
              <a:t>컨브넷</a:t>
            </a:r>
            <a:r>
              <a:rPr lang="ko-KR" altLang="en-US" dirty="0"/>
              <a:t> 필터 시각화하기</a:t>
            </a:r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4384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512073" y="2497394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손실 정의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C088F-0C37-4E0A-9820-A2E6225E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56" y="2082064"/>
            <a:ext cx="3724275" cy="1914525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D57AB881-AD1C-4AAA-88E8-B974253E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</p:spPr>
        <p:txBody>
          <a:bodyPr/>
          <a:lstStyle/>
          <a:p>
            <a:r>
              <a:rPr lang="en-US" altLang="ko-KR" dirty="0"/>
              <a:t>ImageNet</a:t>
            </a:r>
            <a:r>
              <a:rPr lang="ko-KR" altLang="en-US" dirty="0"/>
              <a:t>에 사전 훈련된 </a:t>
            </a:r>
            <a:r>
              <a:rPr lang="en-US" altLang="ko-KR" dirty="0"/>
              <a:t>VGG16 </a:t>
            </a:r>
            <a:r>
              <a:rPr lang="ko-KR" altLang="en-US" dirty="0"/>
              <a:t>네트워크에서 </a:t>
            </a:r>
            <a:r>
              <a:rPr lang="en-US" altLang="ko-KR" dirty="0"/>
              <a:t>block3_conv1 </a:t>
            </a:r>
            <a:r>
              <a:rPr lang="ko-KR" altLang="en-US" dirty="0"/>
              <a:t>층의 필터 </a:t>
            </a:r>
            <a:r>
              <a:rPr lang="en-US" altLang="ko-KR" dirty="0"/>
              <a:t>0</a:t>
            </a:r>
            <a:r>
              <a:rPr lang="ko-KR" altLang="en-US" dirty="0"/>
              <a:t>번의 활성화를 손실로 정의합니다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77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483043" y="997431"/>
            <a:ext cx="4177914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손실의 </a:t>
            </a:r>
            <a:r>
              <a:rPr lang="ko-KR" altLang="en-US" dirty="0" err="1"/>
              <a:t>그래디언트</a:t>
            </a:r>
            <a:r>
              <a:rPr lang="ko-KR" altLang="en-US" dirty="0"/>
              <a:t> 구성</a:t>
            </a:r>
            <a:endParaRPr dirty="0"/>
          </a:p>
        </p:txBody>
      </p:sp>
      <p:sp>
        <p:nvSpPr>
          <p:cNvPr id="5" name="Google Shape;225;p35">
            <a:extLst>
              <a:ext uri="{FF2B5EF4-FFF2-40B4-BE49-F238E27FC236}">
                <a16:creationId xmlns:a16="http://schemas.microsoft.com/office/drawing/2014/main" id="{0C061158-61D6-4659-92BF-649679FFED8D}"/>
              </a:ext>
            </a:extLst>
          </p:cNvPr>
          <p:cNvSpPr txBox="1">
            <a:spLocks/>
          </p:cNvSpPr>
          <p:nvPr/>
        </p:nvSpPr>
        <p:spPr>
          <a:xfrm>
            <a:off x="2483042" y="2098471"/>
            <a:ext cx="4177914" cy="54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ko-KR" altLang="en-US" dirty="0" err="1"/>
              <a:t>그래디언트</a:t>
            </a:r>
            <a:r>
              <a:rPr lang="ko-KR" altLang="en-US" dirty="0"/>
              <a:t> 정규화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72743-720A-4843-9ADB-CE24BB0E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592444"/>
            <a:ext cx="6838950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BEE400-17EB-4810-86C3-49416CE78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4" y="2640404"/>
            <a:ext cx="3600450" cy="40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4AA5E9-DFDA-40C1-A633-2393C5EE6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62" y="3684106"/>
            <a:ext cx="4410075" cy="923925"/>
          </a:xfrm>
          <a:prstGeom prst="rect">
            <a:avLst/>
          </a:prstGeom>
        </p:spPr>
      </p:pic>
      <p:sp>
        <p:nvSpPr>
          <p:cNvPr id="9" name="Google Shape;225;p35">
            <a:extLst>
              <a:ext uri="{FF2B5EF4-FFF2-40B4-BE49-F238E27FC236}">
                <a16:creationId xmlns:a16="http://schemas.microsoft.com/office/drawing/2014/main" id="{3B949333-246D-40DC-8C6E-8ADA1DEF77B8}"/>
              </a:ext>
            </a:extLst>
          </p:cNvPr>
          <p:cNvSpPr txBox="1">
            <a:spLocks/>
          </p:cNvSpPr>
          <p:nvPr/>
        </p:nvSpPr>
        <p:spPr>
          <a:xfrm>
            <a:off x="2013857" y="3049979"/>
            <a:ext cx="5181600" cy="54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ko-KR" altLang="en-US" dirty="0"/>
              <a:t>입력 이미지에 대해 손실과 </a:t>
            </a:r>
            <a:r>
              <a:rPr lang="ko-KR" altLang="en-US" dirty="0" err="1"/>
              <a:t>그래디언트</a:t>
            </a:r>
            <a:r>
              <a:rPr lang="ko-KR" altLang="en-US" dirty="0"/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109052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992085" y="2029817"/>
            <a:ext cx="5159828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파이썬 루프를 통해 확률적 경사 </a:t>
            </a:r>
            <a:r>
              <a:rPr lang="ko-KR" altLang="en-US" dirty="0" err="1"/>
              <a:t>상승법</a:t>
            </a:r>
            <a:r>
              <a:rPr lang="ko-KR" altLang="en-US" dirty="0"/>
              <a:t> 구성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84DFF-B08D-4EB3-B8DD-3C3267C6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656794"/>
            <a:ext cx="43243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6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512073" y="2497394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출력 함수 생성</a:t>
            </a:r>
            <a:endParaRPr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57AB881-AD1C-4AAA-88E8-B974253E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</p:spPr>
        <p:txBody>
          <a:bodyPr/>
          <a:lstStyle/>
          <a:p>
            <a:r>
              <a:rPr lang="ko-KR" altLang="en-US" dirty="0"/>
              <a:t> 층의 이름과 필터 번호를 입력으로 받는 함수를 만들겠습니다</a:t>
            </a:r>
            <a:r>
              <a:rPr lang="en-US" altLang="ko-KR" dirty="0"/>
              <a:t>. </a:t>
            </a:r>
            <a:r>
              <a:rPr lang="ko-KR" altLang="en-US" dirty="0"/>
              <a:t>이 함수는 필터 활성화를 최대화하는 패턴을 이미지 </a:t>
            </a:r>
            <a:r>
              <a:rPr lang="ko-KR" altLang="en-US" dirty="0" err="1"/>
              <a:t>텐서로</a:t>
            </a:r>
            <a:r>
              <a:rPr lang="ko-KR" altLang="en-US" dirty="0"/>
              <a:t> 출력합니다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689DEB-B283-44FA-A3FC-4A4E98C1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669" y="1171688"/>
            <a:ext cx="4170237" cy="34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512073" y="2497394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block3_conv1 </a:t>
            </a:r>
            <a:r>
              <a:rPr lang="ko-KR" altLang="en-US" dirty="0"/>
              <a:t>층의 필터 </a:t>
            </a:r>
            <a:r>
              <a:rPr lang="en-US" altLang="ko-KR" dirty="0"/>
              <a:t>0 </a:t>
            </a:r>
            <a:r>
              <a:rPr lang="ko-KR" altLang="en-US" dirty="0"/>
              <a:t>출력</a:t>
            </a:r>
            <a:endParaRPr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57AB881-AD1C-4AAA-88E8-B974253E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</p:spPr>
        <p:txBody>
          <a:bodyPr/>
          <a:lstStyle/>
          <a:p>
            <a:r>
              <a:rPr lang="en-US" altLang="ko-KR" dirty="0"/>
              <a:t>block3_conv1 </a:t>
            </a:r>
            <a:r>
              <a:rPr lang="ko-KR" altLang="en-US" dirty="0"/>
              <a:t>층의 필터 </a:t>
            </a:r>
            <a:r>
              <a:rPr lang="en-US" altLang="ko-KR" dirty="0"/>
              <a:t>0</a:t>
            </a:r>
            <a:r>
              <a:rPr lang="ko-KR" altLang="en-US" dirty="0"/>
              <a:t>은 물방울 패턴에 반응하는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95B190-2375-4C38-B4A4-13464358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00" y="1429602"/>
            <a:ext cx="33718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612246" y="131881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다른 층 출력도 확인해보기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00D8A0-8C91-4C18-851F-A4E8E7CF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6" y="1634898"/>
            <a:ext cx="2514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B72AA8-D4C7-40C6-9EEE-A666DD22B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1596798"/>
            <a:ext cx="2571750" cy="2543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32CBD4-3DEE-49BB-BCAE-7FA05E3B2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814" y="1596798"/>
            <a:ext cx="2571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49" y="3085150"/>
            <a:ext cx="5911911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 err="1"/>
              <a:t>컨브넷</a:t>
            </a:r>
            <a:r>
              <a:rPr lang="ko-KR" altLang="en-US" sz="5000" dirty="0"/>
              <a:t> 학습 시각화</a:t>
            </a:r>
            <a:endParaRPr sz="5000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5.4</a:t>
            </a:r>
            <a:endParaRPr sz="7000"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컨브넷</a:t>
            </a:r>
            <a:r>
              <a:rPr lang="ko-KR" altLang="en-US" dirty="0"/>
              <a:t> 필터</a:t>
            </a:r>
            <a:r>
              <a:rPr lang="ko-KR" altLang="en-US" sz="2800" dirty="0"/>
              <a:t> 시각화의 중요한 점 </a:t>
            </a:r>
            <a:r>
              <a:rPr lang="en-US" altLang="ko-KR" sz="2800" dirty="0"/>
              <a:t>3</a:t>
            </a:r>
            <a:r>
              <a:rPr lang="ko-KR" altLang="en-US" sz="2800" dirty="0"/>
              <a:t>가지</a:t>
            </a: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639957" y="2314225"/>
            <a:ext cx="620201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1. </a:t>
            </a:r>
            <a:r>
              <a:rPr lang="ko-KR" altLang="en-US" dirty="0"/>
              <a:t>모델에 있는 첫 번째 층</a:t>
            </a:r>
            <a:r>
              <a:rPr lang="en-US" altLang="ko-KR" dirty="0"/>
              <a:t>(block1_conv1)</a:t>
            </a:r>
            <a:r>
              <a:rPr lang="ko-KR" altLang="en-US" dirty="0"/>
              <a:t>의 필터는 간단한 대각선 방향의 </a:t>
            </a:r>
            <a:r>
              <a:rPr lang="ko-KR" altLang="en-US" dirty="0" err="1"/>
              <a:t>에지와</a:t>
            </a:r>
            <a:r>
              <a:rPr lang="ko-KR" altLang="en-US" dirty="0"/>
              <a:t> 색깔</a:t>
            </a:r>
            <a:r>
              <a:rPr lang="en-US" altLang="ko-KR" dirty="0"/>
              <a:t>(</a:t>
            </a:r>
            <a:r>
              <a:rPr lang="ko-KR" altLang="en-US" dirty="0"/>
              <a:t>또는 어떤 경우에 색깔이 있는 에지</a:t>
            </a:r>
            <a:r>
              <a:rPr lang="en-US" altLang="ko-KR" dirty="0"/>
              <a:t>)</a:t>
            </a:r>
            <a:r>
              <a:rPr lang="ko-KR" altLang="en-US" dirty="0"/>
              <a:t>을 인코딩합니다</a:t>
            </a:r>
            <a:r>
              <a:rPr lang="en-US" altLang="ko-KR" dirty="0"/>
              <a:t>.</a:t>
            </a:r>
          </a:p>
          <a:p>
            <a:pPr marL="0" lvl="0" indent="0"/>
            <a:r>
              <a:rPr lang="en-US" altLang="ko-KR" dirty="0"/>
              <a:t>2. block2_conv1</a:t>
            </a:r>
            <a:r>
              <a:rPr lang="ko-KR" altLang="en-US" dirty="0"/>
              <a:t>의 필터는 에지나 색깔의 조합으로 만들어진 간단한 질감을 인코딩합니다</a:t>
            </a:r>
            <a:r>
              <a:rPr lang="en-US" altLang="ko-KR" dirty="0"/>
              <a:t>.</a:t>
            </a:r>
          </a:p>
          <a:p>
            <a:pPr marL="0" lvl="0" indent="0"/>
            <a:r>
              <a:rPr lang="en-US" altLang="ko-KR" dirty="0"/>
              <a:t>3. </a:t>
            </a:r>
            <a:r>
              <a:rPr lang="ko-KR" altLang="en-US" dirty="0"/>
              <a:t>더 상위 층의 필터는 깃털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나뭇잎 등과 같은 자연적인 이미지에서 찾을 수 있는 질감을 </a:t>
            </a:r>
            <a:r>
              <a:rPr lang="ko-KR" altLang="en-US" dirty="0" err="1"/>
              <a:t>닮아가기</a:t>
            </a:r>
            <a:r>
              <a:rPr lang="ko-KR" altLang="en-US" dirty="0"/>
              <a:t> 시작합니다</a:t>
            </a:r>
            <a:r>
              <a:rPr lang="en-US" altLang="ko-KR" dirty="0"/>
              <a:t>.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2559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149086" y="413840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864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6375" y="2118649"/>
            <a:ext cx="6919200" cy="1879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이미지의 어느 부분이 </a:t>
            </a:r>
            <a:r>
              <a:rPr lang="ko-KR" altLang="en-US" dirty="0" err="1"/>
              <a:t>컨브넷의</a:t>
            </a:r>
            <a:r>
              <a:rPr lang="ko-KR" altLang="en-US" dirty="0"/>
              <a:t> 최종 분류 결정에 기여하는지 알 수 있으며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분류에 실수가 있는 경우 </a:t>
            </a:r>
            <a:r>
              <a:rPr lang="ko-KR" altLang="en-US" dirty="0" err="1"/>
              <a:t>컨브넷의</a:t>
            </a:r>
            <a:r>
              <a:rPr lang="ko-KR" altLang="en-US" dirty="0"/>
              <a:t> 결정 과정을 디버깅 하는데 도움이 됩니다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이미지에 특정 물체가 있는 위치를 파악하는 데 사용할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386375" y="1254546"/>
            <a:ext cx="6214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5.4.3 </a:t>
            </a:r>
            <a:r>
              <a:rPr lang="ko-KR" altLang="en-US" dirty="0"/>
              <a:t>클래스 활성화의 </a:t>
            </a:r>
            <a:r>
              <a:rPr lang="ko-KR" altLang="en-US" dirty="0" err="1"/>
              <a:t>히트맵</a:t>
            </a:r>
            <a:r>
              <a:rPr lang="ko-KR" altLang="en-US" dirty="0"/>
              <a:t> 시각화하기</a:t>
            </a:r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908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699657" y="1844760"/>
            <a:ext cx="4049486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사전 훈련된 </a:t>
            </a:r>
            <a:r>
              <a:rPr lang="en-US" altLang="ko-KR" dirty="0"/>
              <a:t>VGG16 </a:t>
            </a:r>
            <a:r>
              <a:rPr lang="ko-KR" altLang="en-US" dirty="0"/>
              <a:t>네트워크 사용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A10931-5CE6-469D-87D2-FD480CF7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571750"/>
            <a:ext cx="56769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3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2553343" y="2774308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724988" y="2503340"/>
            <a:ext cx="1828355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 선택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BDEEA-96E7-49D3-BA62-4A71219E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8" y="1027516"/>
            <a:ext cx="5236012" cy="34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0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2307771" y="2768360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590364" y="2497393"/>
            <a:ext cx="2011321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0FBE05-613E-4B6A-A6A2-2CBB833B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25" y="1268173"/>
            <a:ext cx="53816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1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2307771" y="2768360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980450" y="2473737"/>
            <a:ext cx="2011321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 확인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174152-01D8-49D2-A90F-B91BD965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71" y="2339054"/>
            <a:ext cx="5781675" cy="923925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F8FCC702-75FE-4936-A563-DD7F30B15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30" y="3197667"/>
            <a:ext cx="2206669" cy="1254590"/>
          </a:xfrm>
        </p:spPr>
        <p:txBody>
          <a:bodyPr/>
          <a:lstStyle/>
          <a:p>
            <a:r>
              <a:rPr lang="ko-KR" altLang="en-US" dirty="0"/>
              <a:t>아프리카 코끼리 </a:t>
            </a:r>
            <a:r>
              <a:rPr lang="en-US" altLang="ko-KR" dirty="0"/>
              <a:t>(92.5% 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코끼리</a:t>
            </a:r>
            <a:r>
              <a:rPr lang="en-US" altLang="ko-KR" dirty="0"/>
              <a:t>(tusker) (7% 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인도 코끼리 </a:t>
            </a:r>
            <a:r>
              <a:rPr lang="en-US" altLang="ko-KR" dirty="0"/>
              <a:t>(0.4% 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0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2307771" y="2768360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980450" y="2473737"/>
            <a:ext cx="2011321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시각화</a:t>
            </a:r>
            <a:endParaRPr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8FCC702-75FE-4936-A563-DD7F30B15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30" y="3197667"/>
            <a:ext cx="2206669" cy="1254590"/>
          </a:xfrm>
        </p:spPr>
        <p:txBody>
          <a:bodyPr/>
          <a:lstStyle/>
          <a:p>
            <a:r>
              <a:rPr lang="ko-KR" altLang="en-US" dirty="0"/>
              <a:t>이미지에서 가장 아프리카 코끼리 같은 부위를 시각화하기 위해 </a:t>
            </a:r>
            <a:r>
              <a:rPr lang="en-US" altLang="ko-KR" dirty="0"/>
              <a:t>Grad-CAM </a:t>
            </a:r>
            <a:r>
              <a:rPr lang="ko-KR" altLang="en-US" dirty="0"/>
              <a:t>처리 과정을 구현하겠습니다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7715A4-8642-41AC-B2DB-65D6A9B8B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133" y="140152"/>
            <a:ext cx="1514475" cy="552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548F5C-713A-4529-86A7-A032EDFA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818" y="831398"/>
            <a:ext cx="58388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1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3362819" y="590508"/>
            <a:ext cx="2011321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 출력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BE68E5-56C7-4C81-B30B-7D612453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421" y="1353557"/>
            <a:ext cx="261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2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220686" y="318365"/>
            <a:ext cx="4038599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원본 이미지와 겹쳐서 출력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B29F8E-AED7-46A7-8783-A8F13C7C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72" y="1135162"/>
            <a:ext cx="5715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0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1964850" y="88806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4000" dirty="0"/>
              <a:t> 5.5</a:t>
            </a:r>
            <a:r>
              <a:rPr lang="ko-KR" altLang="en-US" sz="4000" dirty="0"/>
              <a:t> 요약</a:t>
            </a:r>
            <a:endParaRPr sz="4000" dirty="0"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2"/>
          </p:nvPr>
        </p:nvSpPr>
        <p:spPr>
          <a:xfrm>
            <a:off x="857919" y="912356"/>
            <a:ext cx="707923" cy="423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cxnSp>
        <p:nvCxnSpPr>
          <p:cNvPr id="34" name="Google Shape;252;p37">
            <a:extLst>
              <a:ext uri="{FF2B5EF4-FFF2-40B4-BE49-F238E27FC236}">
                <a16:creationId xmlns:a16="http://schemas.microsoft.com/office/drawing/2014/main" id="{AF83BB67-4674-41E5-9C8C-914DA3AE3773}"/>
              </a:ext>
            </a:extLst>
          </p:cNvPr>
          <p:cNvCxnSpPr>
            <a:cxnSpLocks/>
          </p:cNvCxnSpPr>
          <p:nvPr/>
        </p:nvCxnSpPr>
        <p:spPr>
          <a:xfrm flipH="1">
            <a:off x="1828800" y="1146664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58;p37">
            <a:extLst>
              <a:ext uri="{FF2B5EF4-FFF2-40B4-BE49-F238E27FC236}">
                <a16:creationId xmlns:a16="http://schemas.microsoft.com/office/drawing/2014/main" id="{6666EEE2-C049-4878-9063-AF863DB9F433}"/>
              </a:ext>
            </a:extLst>
          </p:cNvPr>
          <p:cNvSpPr/>
          <p:nvPr/>
        </p:nvSpPr>
        <p:spPr>
          <a:xfrm>
            <a:off x="2054943" y="914014"/>
            <a:ext cx="5211084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59;p37">
            <a:extLst>
              <a:ext uri="{FF2B5EF4-FFF2-40B4-BE49-F238E27FC236}">
                <a16:creationId xmlns:a16="http://schemas.microsoft.com/office/drawing/2014/main" id="{0CB25F11-79B6-4598-9A4D-1D9C95DB4EFB}"/>
              </a:ext>
            </a:extLst>
          </p:cNvPr>
          <p:cNvSpPr txBox="1">
            <a:spLocks/>
          </p:cNvSpPr>
          <p:nvPr/>
        </p:nvSpPr>
        <p:spPr>
          <a:xfrm flipH="1">
            <a:off x="2051724" y="973543"/>
            <a:ext cx="5214301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b="1" dirty="0" err="1">
                <a:solidFill>
                  <a:schemeClr val="lt1"/>
                </a:solidFill>
              </a:rPr>
              <a:t>컨브넷은</a:t>
            </a:r>
            <a:r>
              <a:rPr lang="ko-KR" altLang="en-US" b="1" dirty="0">
                <a:solidFill>
                  <a:schemeClr val="lt1"/>
                </a:solidFill>
              </a:rPr>
              <a:t> 시각적인 분류 문제를 다루는데 최상의 도구입니다</a:t>
            </a:r>
            <a:r>
              <a:rPr lang="en-US" altLang="ko-KR" b="1" dirty="0">
                <a:solidFill>
                  <a:schemeClr val="lt1"/>
                </a:solidFill>
              </a:rPr>
              <a:t>.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45" name="Google Shape;255;p37">
            <a:extLst>
              <a:ext uri="{FF2B5EF4-FFF2-40B4-BE49-F238E27FC236}">
                <a16:creationId xmlns:a16="http://schemas.microsoft.com/office/drawing/2014/main" id="{63556A05-DDDB-46F5-895C-261AAE0D89E1}"/>
              </a:ext>
            </a:extLst>
          </p:cNvPr>
          <p:cNvSpPr txBox="1">
            <a:spLocks/>
          </p:cNvSpPr>
          <p:nvPr/>
        </p:nvSpPr>
        <p:spPr>
          <a:xfrm>
            <a:off x="857920" y="1497436"/>
            <a:ext cx="707923" cy="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/>
              <a:t>2</a:t>
            </a:r>
          </a:p>
        </p:txBody>
      </p:sp>
      <p:cxnSp>
        <p:nvCxnSpPr>
          <p:cNvPr id="46" name="Google Shape;252;p37">
            <a:extLst>
              <a:ext uri="{FF2B5EF4-FFF2-40B4-BE49-F238E27FC236}">
                <a16:creationId xmlns:a16="http://schemas.microsoft.com/office/drawing/2014/main" id="{192922B8-F93F-4A0C-9EC7-54E4E569C031}"/>
              </a:ext>
            </a:extLst>
          </p:cNvPr>
          <p:cNvCxnSpPr>
            <a:cxnSpLocks/>
          </p:cNvCxnSpPr>
          <p:nvPr/>
        </p:nvCxnSpPr>
        <p:spPr>
          <a:xfrm flipH="1">
            <a:off x="1828801" y="1721912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58;p37">
            <a:extLst>
              <a:ext uri="{FF2B5EF4-FFF2-40B4-BE49-F238E27FC236}">
                <a16:creationId xmlns:a16="http://schemas.microsoft.com/office/drawing/2014/main" id="{C3BC1527-1560-44C0-AB74-F7D46E01F0AC}"/>
              </a:ext>
            </a:extLst>
          </p:cNvPr>
          <p:cNvSpPr/>
          <p:nvPr/>
        </p:nvSpPr>
        <p:spPr>
          <a:xfrm>
            <a:off x="2054943" y="1489262"/>
            <a:ext cx="5211085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59;p37">
            <a:extLst>
              <a:ext uri="{FF2B5EF4-FFF2-40B4-BE49-F238E27FC236}">
                <a16:creationId xmlns:a16="http://schemas.microsoft.com/office/drawing/2014/main" id="{8CCB7E14-3EC8-4A98-9F4B-7A5D9E81FC6E}"/>
              </a:ext>
            </a:extLst>
          </p:cNvPr>
          <p:cNvSpPr txBox="1">
            <a:spLocks/>
          </p:cNvSpPr>
          <p:nvPr/>
        </p:nvSpPr>
        <p:spPr>
          <a:xfrm flipH="1">
            <a:off x="2051722" y="1548791"/>
            <a:ext cx="5263476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b="1" dirty="0" err="1">
                <a:solidFill>
                  <a:schemeClr val="lt1"/>
                </a:solidFill>
              </a:rPr>
              <a:t>컨브넷은</a:t>
            </a:r>
            <a:r>
              <a:rPr lang="ko-KR" altLang="en-US" b="1" dirty="0">
                <a:solidFill>
                  <a:schemeClr val="lt1"/>
                </a:solidFill>
              </a:rPr>
              <a:t> 우리가 보는 세상을 표현하기 위한 패턴의 계층 구조와 개념을 학습합니다</a:t>
            </a:r>
            <a:r>
              <a:rPr lang="en-US" altLang="ko-KR" b="1" dirty="0">
                <a:solidFill>
                  <a:schemeClr val="lt1"/>
                </a:solidFill>
              </a:rPr>
              <a:t>.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49" name="Google Shape;255;p37">
            <a:extLst>
              <a:ext uri="{FF2B5EF4-FFF2-40B4-BE49-F238E27FC236}">
                <a16:creationId xmlns:a16="http://schemas.microsoft.com/office/drawing/2014/main" id="{45FC7D6D-18EC-461E-9A91-5936663C37B0}"/>
              </a:ext>
            </a:extLst>
          </p:cNvPr>
          <p:cNvSpPr txBox="1">
            <a:spLocks/>
          </p:cNvSpPr>
          <p:nvPr/>
        </p:nvSpPr>
        <p:spPr>
          <a:xfrm>
            <a:off x="857919" y="2094053"/>
            <a:ext cx="707923" cy="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/>
              <a:t>3</a:t>
            </a:r>
          </a:p>
        </p:txBody>
      </p:sp>
      <p:cxnSp>
        <p:nvCxnSpPr>
          <p:cNvPr id="50" name="Google Shape;252;p37">
            <a:extLst>
              <a:ext uri="{FF2B5EF4-FFF2-40B4-BE49-F238E27FC236}">
                <a16:creationId xmlns:a16="http://schemas.microsoft.com/office/drawing/2014/main" id="{27E32C99-42A0-4E6B-AE89-6E85521ED3EE}"/>
              </a:ext>
            </a:extLst>
          </p:cNvPr>
          <p:cNvCxnSpPr>
            <a:cxnSpLocks/>
          </p:cNvCxnSpPr>
          <p:nvPr/>
        </p:nvCxnSpPr>
        <p:spPr>
          <a:xfrm flipH="1">
            <a:off x="1828800" y="2318529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58;p37">
            <a:extLst>
              <a:ext uri="{FF2B5EF4-FFF2-40B4-BE49-F238E27FC236}">
                <a16:creationId xmlns:a16="http://schemas.microsoft.com/office/drawing/2014/main" id="{E995030D-6807-4B64-B924-CFCDE980521C}"/>
              </a:ext>
            </a:extLst>
          </p:cNvPr>
          <p:cNvSpPr/>
          <p:nvPr/>
        </p:nvSpPr>
        <p:spPr>
          <a:xfrm>
            <a:off x="2054943" y="2085879"/>
            <a:ext cx="5211096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59;p37">
            <a:extLst>
              <a:ext uri="{FF2B5EF4-FFF2-40B4-BE49-F238E27FC236}">
                <a16:creationId xmlns:a16="http://schemas.microsoft.com/office/drawing/2014/main" id="{FBBFE872-1ABF-4A16-BAE2-7654264CF851}"/>
              </a:ext>
            </a:extLst>
          </p:cNvPr>
          <p:cNvSpPr txBox="1">
            <a:spLocks/>
          </p:cNvSpPr>
          <p:nvPr/>
        </p:nvSpPr>
        <p:spPr>
          <a:xfrm flipH="1">
            <a:off x="2054935" y="2145408"/>
            <a:ext cx="5211094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b="1" dirty="0">
                <a:solidFill>
                  <a:schemeClr val="lt1"/>
                </a:solidFill>
              </a:rPr>
              <a:t>학습된 표현은 쉽게 분석할 수 있습니다</a:t>
            </a:r>
            <a:r>
              <a:rPr lang="en-US" altLang="ko-KR" b="1" dirty="0">
                <a:solidFill>
                  <a:schemeClr val="lt1"/>
                </a:solidFill>
              </a:rPr>
              <a:t>. </a:t>
            </a:r>
            <a:r>
              <a:rPr lang="ko-KR" altLang="en-US" b="1" dirty="0" err="1">
                <a:solidFill>
                  <a:schemeClr val="lt1"/>
                </a:solidFill>
              </a:rPr>
              <a:t>컨브넷은</a:t>
            </a:r>
            <a:r>
              <a:rPr lang="ko-KR" altLang="en-US" b="1" dirty="0">
                <a:solidFill>
                  <a:schemeClr val="lt1"/>
                </a:solidFill>
              </a:rPr>
              <a:t> 블랙 박스가 아닙니다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53" name="Google Shape;255;p37">
            <a:extLst>
              <a:ext uri="{FF2B5EF4-FFF2-40B4-BE49-F238E27FC236}">
                <a16:creationId xmlns:a16="http://schemas.microsoft.com/office/drawing/2014/main" id="{CACF75A9-6645-4604-850D-EC6EC2A82032}"/>
              </a:ext>
            </a:extLst>
          </p:cNvPr>
          <p:cNvSpPr txBox="1">
            <a:spLocks/>
          </p:cNvSpPr>
          <p:nvPr/>
        </p:nvSpPr>
        <p:spPr>
          <a:xfrm>
            <a:off x="857919" y="2683529"/>
            <a:ext cx="707923" cy="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/>
              <a:t>4</a:t>
            </a:r>
          </a:p>
        </p:txBody>
      </p:sp>
      <p:cxnSp>
        <p:nvCxnSpPr>
          <p:cNvPr id="54" name="Google Shape;252;p37">
            <a:extLst>
              <a:ext uri="{FF2B5EF4-FFF2-40B4-BE49-F238E27FC236}">
                <a16:creationId xmlns:a16="http://schemas.microsoft.com/office/drawing/2014/main" id="{1987BE72-937C-4C77-98AF-ACDA0942D208}"/>
              </a:ext>
            </a:extLst>
          </p:cNvPr>
          <p:cNvCxnSpPr>
            <a:cxnSpLocks/>
          </p:cNvCxnSpPr>
          <p:nvPr/>
        </p:nvCxnSpPr>
        <p:spPr>
          <a:xfrm flipH="1">
            <a:off x="1828800" y="2908005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58;p37">
            <a:extLst>
              <a:ext uri="{FF2B5EF4-FFF2-40B4-BE49-F238E27FC236}">
                <a16:creationId xmlns:a16="http://schemas.microsoft.com/office/drawing/2014/main" id="{A1A7EF2B-B027-46AD-A026-D86210849A38}"/>
              </a:ext>
            </a:extLst>
          </p:cNvPr>
          <p:cNvSpPr/>
          <p:nvPr/>
        </p:nvSpPr>
        <p:spPr>
          <a:xfrm>
            <a:off x="2054943" y="2675355"/>
            <a:ext cx="5211098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59;p37">
            <a:extLst>
              <a:ext uri="{FF2B5EF4-FFF2-40B4-BE49-F238E27FC236}">
                <a16:creationId xmlns:a16="http://schemas.microsoft.com/office/drawing/2014/main" id="{B891563E-0F3F-4025-868A-565A84775E8F}"/>
              </a:ext>
            </a:extLst>
          </p:cNvPr>
          <p:cNvSpPr txBox="1">
            <a:spLocks/>
          </p:cNvSpPr>
          <p:nvPr/>
        </p:nvSpPr>
        <p:spPr>
          <a:xfrm flipH="1">
            <a:off x="2113934" y="2734884"/>
            <a:ext cx="5152107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b="1" dirty="0">
                <a:solidFill>
                  <a:schemeClr val="lt1"/>
                </a:solidFill>
              </a:rPr>
              <a:t>이미지 분류 분제를 풀기 위해 자신만의 </a:t>
            </a:r>
            <a:r>
              <a:rPr lang="ko-KR" altLang="en-US" b="1" dirty="0" err="1">
                <a:solidFill>
                  <a:schemeClr val="lt1"/>
                </a:solidFill>
              </a:rPr>
              <a:t>컨브넷을</a:t>
            </a:r>
            <a:r>
              <a:rPr lang="ko-KR" altLang="en-US" b="1" dirty="0">
                <a:solidFill>
                  <a:schemeClr val="lt1"/>
                </a:solidFill>
              </a:rPr>
              <a:t> 처음부터 훈련시킬 수 있습니다</a:t>
            </a:r>
            <a:r>
              <a:rPr lang="en-US" altLang="ko-KR" b="1" dirty="0">
                <a:solidFill>
                  <a:schemeClr val="lt1"/>
                </a:solidFill>
              </a:rPr>
              <a:t>.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57" name="Google Shape;255;p37">
            <a:extLst>
              <a:ext uri="{FF2B5EF4-FFF2-40B4-BE49-F238E27FC236}">
                <a16:creationId xmlns:a16="http://schemas.microsoft.com/office/drawing/2014/main" id="{5A44D957-1CAF-43AC-A6A8-070C3E63CF08}"/>
              </a:ext>
            </a:extLst>
          </p:cNvPr>
          <p:cNvSpPr txBox="1">
            <a:spLocks/>
          </p:cNvSpPr>
          <p:nvPr/>
        </p:nvSpPr>
        <p:spPr>
          <a:xfrm>
            <a:off x="857919" y="3263160"/>
            <a:ext cx="707923" cy="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/>
              <a:t>5</a:t>
            </a:r>
          </a:p>
        </p:txBody>
      </p:sp>
      <p:cxnSp>
        <p:nvCxnSpPr>
          <p:cNvPr id="58" name="Google Shape;252;p37">
            <a:extLst>
              <a:ext uri="{FF2B5EF4-FFF2-40B4-BE49-F238E27FC236}">
                <a16:creationId xmlns:a16="http://schemas.microsoft.com/office/drawing/2014/main" id="{68EEDCDC-5270-4C81-97C3-C0B338183FC5}"/>
              </a:ext>
            </a:extLst>
          </p:cNvPr>
          <p:cNvCxnSpPr>
            <a:cxnSpLocks/>
          </p:cNvCxnSpPr>
          <p:nvPr/>
        </p:nvCxnSpPr>
        <p:spPr>
          <a:xfrm flipH="1">
            <a:off x="1828800" y="3487636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258;p37">
            <a:extLst>
              <a:ext uri="{FF2B5EF4-FFF2-40B4-BE49-F238E27FC236}">
                <a16:creationId xmlns:a16="http://schemas.microsoft.com/office/drawing/2014/main" id="{9CEE2BDE-DF55-40E1-9BBE-9CF62A143109}"/>
              </a:ext>
            </a:extLst>
          </p:cNvPr>
          <p:cNvSpPr/>
          <p:nvPr/>
        </p:nvSpPr>
        <p:spPr>
          <a:xfrm>
            <a:off x="2054942" y="3254986"/>
            <a:ext cx="5211097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0" name="Google Shape;259;p37">
            <a:extLst>
              <a:ext uri="{FF2B5EF4-FFF2-40B4-BE49-F238E27FC236}">
                <a16:creationId xmlns:a16="http://schemas.microsoft.com/office/drawing/2014/main" id="{8869E394-CBBF-47D9-9FB7-88DD98158098}"/>
              </a:ext>
            </a:extLst>
          </p:cNvPr>
          <p:cNvSpPr txBox="1">
            <a:spLocks/>
          </p:cNvSpPr>
          <p:nvPr/>
        </p:nvSpPr>
        <p:spPr>
          <a:xfrm flipH="1">
            <a:off x="2054941" y="3314515"/>
            <a:ext cx="5211095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dirty="0">
                <a:solidFill>
                  <a:schemeClr val="lt1"/>
                </a:solidFill>
              </a:rPr>
              <a:t>과대적합을 줄이기 위해 데이터를 증식하는 방법을 배웠습니다</a:t>
            </a:r>
            <a:r>
              <a:rPr lang="en-US" altLang="ko-KR" dirty="0">
                <a:solidFill>
                  <a:schemeClr val="lt1"/>
                </a:solidFill>
              </a:rPr>
              <a:t>.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1" name="Google Shape;255;p37">
            <a:extLst>
              <a:ext uri="{FF2B5EF4-FFF2-40B4-BE49-F238E27FC236}">
                <a16:creationId xmlns:a16="http://schemas.microsoft.com/office/drawing/2014/main" id="{864534C1-3E24-4B3A-8CAC-055E32B8F6D6}"/>
              </a:ext>
            </a:extLst>
          </p:cNvPr>
          <p:cNvSpPr txBox="1">
            <a:spLocks/>
          </p:cNvSpPr>
          <p:nvPr/>
        </p:nvSpPr>
        <p:spPr>
          <a:xfrm>
            <a:off x="857919" y="3868202"/>
            <a:ext cx="707923" cy="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/>
              <a:t>6</a:t>
            </a:r>
          </a:p>
        </p:txBody>
      </p:sp>
      <p:cxnSp>
        <p:nvCxnSpPr>
          <p:cNvPr id="62" name="Google Shape;252;p37">
            <a:extLst>
              <a:ext uri="{FF2B5EF4-FFF2-40B4-BE49-F238E27FC236}">
                <a16:creationId xmlns:a16="http://schemas.microsoft.com/office/drawing/2014/main" id="{9AA04B7D-E418-4211-AA14-3241317A89A1}"/>
              </a:ext>
            </a:extLst>
          </p:cNvPr>
          <p:cNvCxnSpPr>
            <a:cxnSpLocks/>
          </p:cNvCxnSpPr>
          <p:nvPr/>
        </p:nvCxnSpPr>
        <p:spPr>
          <a:xfrm flipH="1">
            <a:off x="1828800" y="4092678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258;p37">
            <a:extLst>
              <a:ext uri="{FF2B5EF4-FFF2-40B4-BE49-F238E27FC236}">
                <a16:creationId xmlns:a16="http://schemas.microsoft.com/office/drawing/2014/main" id="{B55F406B-5720-42E3-B163-A4E8A8D88562}"/>
              </a:ext>
            </a:extLst>
          </p:cNvPr>
          <p:cNvSpPr/>
          <p:nvPr/>
        </p:nvSpPr>
        <p:spPr>
          <a:xfrm>
            <a:off x="2054942" y="3860028"/>
            <a:ext cx="5211099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59;p37">
            <a:extLst>
              <a:ext uri="{FF2B5EF4-FFF2-40B4-BE49-F238E27FC236}">
                <a16:creationId xmlns:a16="http://schemas.microsoft.com/office/drawing/2014/main" id="{DC015B88-7ADF-439E-96AA-9202624EC888}"/>
              </a:ext>
            </a:extLst>
          </p:cNvPr>
          <p:cNvSpPr txBox="1">
            <a:spLocks/>
          </p:cNvSpPr>
          <p:nvPr/>
        </p:nvSpPr>
        <p:spPr>
          <a:xfrm flipH="1">
            <a:off x="2054938" y="3919557"/>
            <a:ext cx="5211098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b="1" dirty="0">
                <a:solidFill>
                  <a:schemeClr val="lt1"/>
                </a:solidFill>
              </a:rPr>
              <a:t>사전 훈련된 </a:t>
            </a:r>
            <a:r>
              <a:rPr lang="ko-KR" altLang="en-US" b="1" dirty="0" err="1">
                <a:solidFill>
                  <a:schemeClr val="lt1"/>
                </a:solidFill>
              </a:rPr>
              <a:t>컨브넷을</a:t>
            </a:r>
            <a:r>
              <a:rPr lang="ko-KR" altLang="en-US" b="1" dirty="0">
                <a:solidFill>
                  <a:schemeClr val="lt1"/>
                </a:solidFill>
              </a:rPr>
              <a:t>  사용하여 특성 추출과 미세 조정하는 방법을 배웠습니다</a:t>
            </a:r>
            <a:r>
              <a:rPr lang="en-US" altLang="ko-KR" b="1" dirty="0">
                <a:solidFill>
                  <a:schemeClr val="lt1"/>
                </a:solidFill>
              </a:rPr>
              <a:t>.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65" name="Google Shape;255;p37">
            <a:extLst>
              <a:ext uri="{FF2B5EF4-FFF2-40B4-BE49-F238E27FC236}">
                <a16:creationId xmlns:a16="http://schemas.microsoft.com/office/drawing/2014/main" id="{09728839-C2B3-4671-9B74-DE9797374068}"/>
              </a:ext>
            </a:extLst>
          </p:cNvPr>
          <p:cNvSpPr txBox="1">
            <a:spLocks/>
          </p:cNvSpPr>
          <p:nvPr/>
        </p:nvSpPr>
        <p:spPr>
          <a:xfrm>
            <a:off x="857919" y="4461154"/>
            <a:ext cx="707923" cy="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/>
              <a:t>7</a:t>
            </a:r>
          </a:p>
        </p:txBody>
      </p:sp>
      <p:cxnSp>
        <p:nvCxnSpPr>
          <p:cNvPr id="66" name="Google Shape;252;p37">
            <a:extLst>
              <a:ext uri="{FF2B5EF4-FFF2-40B4-BE49-F238E27FC236}">
                <a16:creationId xmlns:a16="http://schemas.microsoft.com/office/drawing/2014/main" id="{D39A3BD4-FDC4-4442-96B0-CA00B83B7013}"/>
              </a:ext>
            </a:extLst>
          </p:cNvPr>
          <p:cNvCxnSpPr>
            <a:cxnSpLocks/>
          </p:cNvCxnSpPr>
          <p:nvPr/>
        </p:nvCxnSpPr>
        <p:spPr>
          <a:xfrm flipH="1">
            <a:off x="1828800" y="4685630"/>
            <a:ext cx="7315199" cy="13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58;p37">
            <a:extLst>
              <a:ext uri="{FF2B5EF4-FFF2-40B4-BE49-F238E27FC236}">
                <a16:creationId xmlns:a16="http://schemas.microsoft.com/office/drawing/2014/main" id="{A1546B44-0422-4104-8555-A9A3DC0CF10F}"/>
              </a:ext>
            </a:extLst>
          </p:cNvPr>
          <p:cNvSpPr/>
          <p:nvPr/>
        </p:nvSpPr>
        <p:spPr>
          <a:xfrm>
            <a:off x="2054942" y="4452980"/>
            <a:ext cx="5211099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59;p37">
            <a:extLst>
              <a:ext uri="{FF2B5EF4-FFF2-40B4-BE49-F238E27FC236}">
                <a16:creationId xmlns:a16="http://schemas.microsoft.com/office/drawing/2014/main" id="{86F638D4-9FA3-4AC6-95AF-59C03E616BDB}"/>
              </a:ext>
            </a:extLst>
          </p:cNvPr>
          <p:cNvSpPr txBox="1">
            <a:spLocks/>
          </p:cNvSpPr>
          <p:nvPr/>
        </p:nvSpPr>
        <p:spPr>
          <a:xfrm flipH="1">
            <a:off x="2054936" y="4512509"/>
            <a:ext cx="5211097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b="1" dirty="0">
                <a:solidFill>
                  <a:schemeClr val="lt1"/>
                </a:solidFill>
              </a:rPr>
              <a:t>클래스 활성화 </a:t>
            </a:r>
            <a:r>
              <a:rPr lang="ko-KR" altLang="en-US" b="1" dirty="0" err="1">
                <a:solidFill>
                  <a:schemeClr val="lt1"/>
                </a:solidFill>
              </a:rPr>
              <a:t>히트맵을</a:t>
            </a:r>
            <a:r>
              <a:rPr lang="ko-KR" altLang="en-US" b="1" dirty="0">
                <a:solidFill>
                  <a:schemeClr val="lt1"/>
                </a:solidFill>
              </a:rPr>
              <a:t> 포함하여 </a:t>
            </a:r>
            <a:r>
              <a:rPr lang="ko-KR" altLang="en-US" b="1" dirty="0" err="1">
                <a:solidFill>
                  <a:schemeClr val="lt1"/>
                </a:solidFill>
              </a:rPr>
              <a:t>컨브넷이</a:t>
            </a:r>
            <a:r>
              <a:rPr lang="ko-KR" altLang="en-US" b="1" dirty="0">
                <a:solidFill>
                  <a:schemeClr val="lt1"/>
                </a:solidFill>
              </a:rPr>
              <a:t> 학습한 필터를 </a:t>
            </a:r>
            <a:r>
              <a:rPr lang="ko-KR" altLang="en-US" b="1" dirty="0" err="1">
                <a:solidFill>
                  <a:schemeClr val="lt1"/>
                </a:solidFill>
              </a:rPr>
              <a:t>시각화할</a:t>
            </a:r>
            <a:r>
              <a:rPr lang="ko-KR" altLang="en-US" b="1" dirty="0">
                <a:solidFill>
                  <a:schemeClr val="lt1"/>
                </a:solidFill>
              </a:rPr>
              <a:t> 수 있습니다</a:t>
            </a:r>
            <a:r>
              <a:rPr lang="en-US" altLang="ko-KR" b="1" dirty="0">
                <a:solidFill>
                  <a:schemeClr val="lt1"/>
                </a:solidFill>
              </a:rPr>
              <a:t>.</a:t>
            </a:r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/>
              <a:t>컨브넷</a:t>
            </a:r>
            <a:r>
              <a:rPr lang="ko-KR" altLang="en-US" sz="2800" dirty="0"/>
              <a:t> 표현 </a:t>
            </a:r>
            <a:r>
              <a:rPr lang="en-US" altLang="ko-KR" sz="2800" dirty="0"/>
              <a:t>3</a:t>
            </a:r>
            <a:r>
              <a:rPr lang="ko-KR" altLang="en-US" sz="2800" dirty="0"/>
              <a:t>가지 방법</a:t>
            </a: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err="1"/>
              <a:t>컨브넷</a:t>
            </a:r>
            <a:r>
              <a:rPr lang="ko-KR" altLang="en-US" dirty="0"/>
              <a:t> 중간층의 출력을 시각화하기</a:t>
            </a:r>
          </a:p>
          <a:p>
            <a:pPr marL="0" lvl="0" indent="0"/>
            <a:r>
              <a:rPr lang="ko-KR" altLang="en-US" dirty="0" err="1"/>
              <a:t>컨브넷</a:t>
            </a:r>
            <a:r>
              <a:rPr lang="ko-KR" altLang="en-US" dirty="0"/>
              <a:t> 필터를 시각화하기</a:t>
            </a:r>
          </a:p>
          <a:p>
            <a:pPr marL="0" lvl="0" indent="0"/>
            <a:r>
              <a:rPr lang="ko-KR" altLang="en-US" dirty="0"/>
              <a:t>클래스 활성화에 대한 </a:t>
            </a:r>
            <a:r>
              <a:rPr lang="ko-KR" altLang="en-US" dirty="0" err="1"/>
              <a:t>히트맵을</a:t>
            </a:r>
            <a:r>
              <a:rPr lang="ko-KR" altLang="en-US" dirty="0"/>
              <a:t> 이미지에 시각화하기</a:t>
            </a:r>
            <a:endParaRPr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6375" y="1955362"/>
            <a:ext cx="6919200" cy="1879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중간층의 활성화 시각화는 네트워크에 있는 여러 </a:t>
            </a:r>
            <a:r>
              <a:rPr lang="ko-KR" altLang="en-US" dirty="0" err="1"/>
              <a:t>합성곱과</a:t>
            </a:r>
            <a:r>
              <a:rPr lang="ko-KR" altLang="en-US" dirty="0"/>
              <a:t> </a:t>
            </a:r>
            <a:r>
              <a:rPr lang="ko-KR" altLang="en-US" dirty="0" err="1"/>
              <a:t>풀링</a:t>
            </a:r>
            <a:r>
              <a:rPr lang="ko-KR" altLang="en-US" dirty="0"/>
              <a:t> 층이 출력하는 특성 </a:t>
            </a:r>
            <a:r>
              <a:rPr lang="ko-KR" altLang="en-US" dirty="0" err="1"/>
              <a:t>맵을</a:t>
            </a:r>
            <a:r>
              <a:rPr lang="ko-KR" altLang="en-US" dirty="0"/>
              <a:t> 그리는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방법은 네트워크에 의해 학습된 필터들이 어떻게 입력을 분해하는지 보여 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(</a:t>
            </a:r>
            <a:r>
              <a:rPr lang="ko-KR" altLang="en-US" dirty="0"/>
              <a:t>채널</a:t>
            </a:r>
            <a:r>
              <a:rPr lang="en-US" altLang="ko-KR" dirty="0"/>
              <a:t>) 3</a:t>
            </a:r>
            <a:r>
              <a:rPr lang="ko-KR" altLang="en-US" dirty="0"/>
              <a:t>개의 차원에 대해 특성 </a:t>
            </a:r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ko-KR" altLang="en-US" dirty="0" err="1"/>
              <a:t>시각화하는</a:t>
            </a:r>
            <a:r>
              <a:rPr lang="ko-KR" altLang="en-US" dirty="0"/>
              <a:t> 것이 좋습니다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109125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5.4.1 </a:t>
            </a:r>
            <a:r>
              <a:rPr lang="ko-KR" altLang="en-US" dirty="0"/>
              <a:t>중간 층의 활성화 시각화하기</a:t>
            </a:r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8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512073" y="2497394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5.2</a:t>
            </a:r>
            <a:r>
              <a:rPr lang="ko-KR" altLang="en-US" dirty="0"/>
              <a:t>절에서 사용한 모델 불러오기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72AB63-249A-4E57-B2AC-C66675EE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832" y="383062"/>
            <a:ext cx="3445527" cy="44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512073" y="2497394"/>
            <a:ext cx="3762260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r>
              <a:rPr lang="ko-KR" altLang="en-US" dirty="0"/>
              <a:t> 하기</a:t>
            </a:r>
            <a:endParaRPr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B1B6EDB5-E271-439D-9B9E-D761960EB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훈련에 포함되지 않은 고양이 이미지 하나를 입력 이미지로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8E6F7-C978-4E69-AE54-F4499F73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32" y="2300767"/>
            <a:ext cx="4458720" cy="2454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5B6A69-4993-48FC-BE03-0C00AE9E7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00" y="211537"/>
            <a:ext cx="2028211" cy="18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304086" y="2029817"/>
            <a:ext cx="4177914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r>
              <a:rPr lang="ko-KR" altLang="en-US" dirty="0"/>
              <a:t>개 층의 출력을 추출하는 모델 생성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FFED1B-5D0F-429B-84DF-152D23F4A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18" y="2733438"/>
            <a:ext cx="5200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483043" y="997431"/>
            <a:ext cx="4177914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모델로 모델 실행하기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D24273-A441-4AAE-932D-211BCF12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542129"/>
            <a:ext cx="5143500" cy="438150"/>
          </a:xfrm>
          <a:prstGeom prst="rect">
            <a:avLst/>
          </a:prstGeom>
        </p:spPr>
      </p:pic>
      <p:sp>
        <p:nvSpPr>
          <p:cNvPr id="5" name="Google Shape;225;p35">
            <a:extLst>
              <a:ext uri="{FF2B5EF4-FFF2-40B4-BE49-F238E27FC236}">
                <a16:creationId xmlns:a16="http://schemas.microsoft.com/office/drawing/2014/main" id="{0C061158-61D6-4659-92BF-649679FFED8D}"/>
              </a:ext>
            </a:extLst>
          </p:cNvPr>
          <p:cNvSpPr txBox="1">
            <a:spLocks/>
          </p:cNvSpPr>
          <p:nvPr/>
        </p:nvSpPr>
        <p:spPr>
          <a:xfrm>
            <a:off x="2483043" y="2428025"/>
            <a:ext cx="4177914" cy="54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quada One"/>
              <a:buNone/>
              <a:defRPr sz="20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ko-KR" altLang="en-US" dirty="0"/>
              <a:t>첫 번째 층의 활성화 값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C86D4-7ECA-4DE6-BA6E-00E09B10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3065279"/>
            <a:ext cx="2914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296450" y="2497394"/>
            <a:ext cx="3977883" cy="541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 층의 스무 번째 채널 출력</a:t>
            </a:r>
            <a:endParaRPr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B1B6EDB5-E271-439D-9B9E-D761960EB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대각선 </a:t>
            </a:r>
            <a:r>
              <a:rPr lang="ko-KR" altLang="en-US" dirty="0" err="1"/>
              <a:t>엣지를</a:t>
            </a:r>
            <a:r>
              <a:rPr lang="ko-KR" altLang="en-US" dirty="0"/>
              <a:t> 감지하는 채널인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21665-FC74-482F-90B1-BBDADD03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75" y="1253885"/>
            <a:ext cx="4486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755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639</Words>
  <Application>Microsoft Office PowerPoint</Application>
  <PresentationFormat>화면 슬라이드 쇼(16:9)</PresentationFormat>
  <Paragraphs>74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Fira Sans Extra Condensed Medium</vt:lpstr>
      <vt:lpstr>Arial</vt:lpstr>
      <vt:lpstr>Roboto Condensed Light</vt:lpstr>
      <vt:lpstr>Squada One</vt:lpstr>
      <vt:lpstr>Exo 2</vt:lpstr>
      <vt:lpstr>Tech Newsletter by Slidesgo</vt:lpstr>
      <vt:lpstr>A팀 3주차 5장, 6장 PPT</vt:lpstr>
      <vt:lpstr>컨브넷 학습 시각화</vt:lpstr>
      <vt:lpstr>컨브넷 표현 3가지 방법</vt:lpstr>
      <vt:lpstr>5.4.1 중간 층의 활성화 시각화하기</vt:lpstr>
      <vt:lpstr>5.2절에서 사용한 모델 불러오기</vt:lpstr>
      <vt:lpstr>이미지 전처리 하기</vt:lpstr>
      <vt:lpstr>8개 층의 출력을 추출하는 모델 생성</vt:lpstr>
      <vt:lpstr>예측 모델로 모델 실행하기</vt:lpstr>
      <vt:lpstr>첫 번째 층의 스무 번째 채널 출력</vt:lpstr>
      <vt:lpstr>첫 번째 층의 열여섯 번째 채널 출력</vt:lpstr>
      <vt:lpstr>다른 층 출력도 확인해보기</vt:lpstr>
      <vt:lpstr>중간층 시각화의 중요한 점 3가지</vt:lpstr>
      <vt:lpstr>5.4.2 컨브넷 필터 시각화하기</vt:lpstr>
      <vt:lpstr>손실 정의</vt:lpstr>
      <vt:lpstr>손실의 그래디언트 구성</vt:lpstr>
      <vt:lpstr>파이썬 루프를 통해 확률적 경사 상승법 구성</vt:lpstr>
      <vt:lpstr>출력 함수 생성</vt:lpstr>
      <vt:lpstr>block3_conv1 층의 필터 0 출력</vt:lpstr>
      <vt:lpstr>다른 층 출력도 확인해보기</vt:lpstr>
      <vt:lpstr>컨브넷 필터 시각화의 중요한 점 3가지</vt:lpstr>
      <vt:lpstr>5.4.3 클래스 활성화의 히트맵 시각화하기</vt:lpstr>
      <vt:lpstr>사전 훈련된 VGG16 네트워크 사용</vt:lpstr>
      <vt:lpstr>이미지 선택</vt:lpstr>
      <vt:lpstr>이미지 전처리</vt:lpstr>
      <vt:lpstr>결과 확인</vt:lpstr>
      <vt:lpstr>시각화</vt:lpstr>
      <vt:lpstr>결과 출력</vt:lpstr>
      <vt:lpstr>원본 이미지와 겹쳐서 출력</vt:lpstr>
      <vt:lpstr> 5.5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cp:lastModifiedBy>김경수</cp:lastModifiedBy>
  <cp:revision>12</cp:revision>
  <dcterms:modified xsi:type="dcterms:W3CDTF">2021-01-20T02:07:13Z</dcterms:modified>
</cp:coreProperties>
</file>