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2201-4813-4D9E-88DF-DD510C462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/>
              <a:t>장 </a:t>
            </a:r>
            <a:r>
              <a:rPr lang="ko-KR" altLang="en-US" dirty="0"/>
              <a:t>신경망 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F8487-EA00-4EFF-B013-F14913AD9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8F868-E82D-4C0B-80B7-C171E5DF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3.2.2. </a:t>
            </a:r>
            <a:r>
              <a:rPr lang="ko-KR" altLang="en-US" dirty="0" err="1"/>
              <a:t>케라스</a:t>
            </a:r>
            <a:r>
              <a:rPr lang="ko-KR" altLang="en-US" dirty="0"/>
              <a:t> 시작하기</a:t>
            </a:r>
            <a:r>
              <a:rPr lang="en-US" altLang="ko-KR" dirty="0"/>
              <a:t>: </a:t>
            </a:r>
            <a:r>
              <a:rPr lang="ko-KR" altLang="en-US" dirty="0"/>
              <a:t>두 가지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96097-8E32-49CD-8110-737AC36A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 </a:t>
            </a:r>
            <a:r>
              <a:rPr lang="en-US" altLang="ko-KR" dirty="0"/>
              <a:t>EC2 </a:t>
            </a:r>
            <a:r>
              <a:rPr lang="ko-KR" altLang="en-US" dirty="0"/>
              <a:t>딥러닝 </a:t>
            </a:r>
            <a:r>
              <a:rPr lang="en-US" altLang="ko-KR" dirty="0"/>
              <a:t>AMI</a:t>
            </a:r>
            <a:r>
              <a:rPr lang="ko-KR" altLang="en-US" dirty="0"/>
              <a:t>을 사용하여 </a:t>
            </a:r>
            <a:r>
              <a:rPr lang="en-US" altLang="ko-KR" dirty="0"/>
              <a:t>EC2</a:t>
            </a:r>
            <a:r>
              <a:rPr lang="ko-KR" altLang="en-US" dirty="0"/>
              <a:t>에서 주피터 노트북으로 </a:t>
            </a:r>
            <a:r>
              <a:rPr lang="ko-KR" altLang="en-US" dirty="0" err="1"/>
              <a:t>케라스</a:t>
            </a:r>
            <a:r>
              <a:rPr lang="ko-KR" altLang="en-US" dirty="0"/>
              <a:t> 예제를 실행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가 있을 경우</a:t>
            </a:r>
            <a:r>
              <a:rPr lang="en-US" altLang="ko-KR" dirty="0"/>
              <a:t>, </a:t>
            </a:r>
            <a:r>
              <a:rPr lang="ko-KR" altLang="en-US" dirty="0"/>
              <a:t>로컬 컴퓨터에서 실행</a:t>
            </a:r>
          </a:p>
        </p:txBody>
      </p:sp>
    </p:spTree>
    <p:extLst>
      <p:ext uri="{BB962C8B-B14F-4D97-AF65-F5344CB8AC3E}">
        <p14:creationId xmlns:p14="http://schemas.microsoft.com/office/powerpoint/2010/main" val="6476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8D688-42CF-41A3-8D1E-F7112C4C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3.3.3. </a:t>
            </a:r>
            <a:r>
              <a:rPr lang="ko-KR" altLang="en-US" dirty="0"/>
              <a:t>클라우드에서 딥러닝 작업을 수행했을 때 장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A6684-F3F0-4A0D-B43D-487FF35F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클라우드에서 실행하면 </a:t>
            </a:r>
            <a:r>
              <a:rPr lang="en-US" altLang="ko-KR" dirty="0"/>
              <a:t>GPU</a:t>
            </a:r>
            <a:r>
              <a:rPr lang="ko-KR" altLang="en-US" dirty="0"/>
              <a:t>를 사지않고 간단하고 저렴하게 사용할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장기적으로 한다면 적합하지 않습니다</a:t>
            </a:r>
            <a:r>
              <a:rPr lang="en-US" altLang="ko-KR" dirty="0"/>
              <a:t>. AWS EC2</a:t>
            </a:r>
            <a:r>
              <a:rPr lang="ko-KR" altLang="en-US" dirty="0"/>
              <a:t>인스턴스는 비쌉니다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15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D472-C9D1-416C-93CC-E08B5D7F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3.3.4. </a:t>
            </a:r>
            <a:r>
              <a:rPr lang="ko-KR" altLang="en-US" dirty="0"/>
              <a:t>어떤 </a:t>
            </a:r>
            <a:r>
              <a:rPr lang="en-US" altLang="ko-KR" dirty="0"/>
              <a:t>GPU </a:t>
            </a:r>
            <a:r>
              <a:rPr lang="ko-KR" altLang="en-US" dirty="0"/>
              <a:t>카드가 </a:t>
            </a:r>
            <a:r>
              <a:rPr lang="ko-KR" altLang="en-US" dirty="0" err="1"/>
              <a:t>딥러닝에</a:t>
            </a:r>
            <a:r>
              <a:rPr lang="ko-KR" altLang="en-US" dirty="0"/>
              <a:t> 최적일까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31609-DC0D-47AA-8504-0B6814E4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책에서는 </a:t>
            </a:r>
            <a:r>
              <a:rPr lang="en-US" altLang="ko-KR" dirty="0"/>
              <a:t>NVIDIA GPU</a:t>
            </a:r>
            <a:r>
              <a:rPr lang="ko-KR" altLang="en-US" dirty="0"/>
              <a:t>를 권장합니다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9F67-8EE4-4725-9F01-F33F709E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 </a:t>
            </a:r>
            <a:r>
              <a:rPr lang="ko-KR" altLang="en-US" dirty="0"/>
              <a:t>신경망의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BDAD4-6E93-4DFE-A0DA-28E41B0E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◎신경망 훈련에는 다음 요소들이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네트워크를 구성하는 층</a:t>
            </a:r>
            <a:endParaRPr lang="en-US" altLang="ko-KR" dirty="0"/>
          </a:p>
          <a:p>
            <a:r>
              <a:rPr lang="ko-KR" altLang="en-US" dirty="0"/>
              <a:t>입력 데이터와 그에 상응하는 타깃</a:t>
            </a:r>
            <a:endParaRPr lang="en-US" altLang="ko-KR" dirty="0"/>
          </a:p>
          <a:p>
            <a:r>
              <a:rPr lang="ko-KR" altLang="en-US" dirty="0"/>
              <a:t>학습에 사용할 피드백 신호를 정의하는 손실 함수</a:t>
            </a:r>
            <a:endParaRPr lang="en-US" altLang="ko-KR" dirty="0"/>
          </a:p>
          <a:p>
            <a:r>
              <a:rPr lang="ko-KR" altLang="en-US" dirty="0"/>
              <a:t>학습 진행 방식을 결정하는 </a:t>
            </a:r>
            <a:r>
              <a:rPr lang="ko-KR" altLang="en-US" dirty="0" err="1"/>
              <a:t>옵티마이저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B2F6-29A4-4FDF-80C3-46A7A59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  <a:r>
              <a:rPr lang="ko-KR" altLang="en-US" dirty="0" err="1"/>
              <a:t>딥러닝의</a:t>
            </a:r>
            <a:r>
              <a:rPr lang="ko-KR" altLang="en-US" dirty="0"/>
              <a:t>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969BB-DBDD-425B-A825-A91D3502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 이란 하나 이상의 </a:t>
            </a:r>
            <a:r>
              <a:rPr lang="ko-KR" altLang="en-US" dirty="0" err="1"/>
              <a:t>텐서를</a:t>
            </a:r>
            <a:r>
              <a:rPr lang="ko-KR" altLang="en-US" dirty="0"/>
              <a:t> 입력 받아 하나 이상의 </a:t>
            </a:r>
            <a:r>
              <a:rPr lang="ko-KR" altLang="en-US" dirty="0" err="1"/>
              <a:t>텐서를</a:t>
            </a:r>
            <a:r>
              <a:rPr lang="ko-KR" altLang="en-US" dirty="0"/>
              <a:t> 출력하는 데이터 처리 모듈이다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층은 가중치라는 층의 상태를 가지게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층마다 </a:t>
            </a:r>
            <a:r>
              <a:rPr lang="ko-KR" altLang="en-US" dirty="0" err="1"/>
              <a:t>텐서</a:t>
            </a:r>
            <a:r>
              <a:rPr lang="ko-KR" altLang="en-US" dirty="0"/>
              <a:t> 포맷과 데이터 처리 방식이 다름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2D, 3D, 4D</a:t>
            </a:r>
          </a:p>
          <a:p>
            <a:r>
              <a:rPr lang="ko-KR" altLang="en-US" dirty="0"/>
              <a:t>이런 다양한 층을 구성하여 네트워크를 만드는데</a:t>
            </a:r>
            <a:r>
              <a:rPr lang="en-US" altLang="ko-KR" dirty="0"/>
              <a:t>, </a:t>
            </a:r>
            <a:r>
              <a:rPr lang="ko-KR" altLang="en-US" dirty="0"/>
              <a:t>이를 레고 블록과 같이 </a:t>
            </a:r>
            <a:r>
              <a:rPr lang="ko-KR" altLang="en-US" dirty="0" err="1"/>
              <a:t>생각할수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그 이유는</a:t>
            </a:r>
            <a:r>
              <a:rPr lang="en-US" altLang="ko-KR" dirty="0"/>
              <a:t>, </a:t>
            </a:r>
            <a:r>
              <a:rPr lang="ko-KR" altLang="en-US" dirty="0"/>
              <a:t>층 호환성</a:t>
            </a:r>
            <a:r>
              <a:rPr lang="en-US" altLang="ko-KR" dirty="0"/>
              <a:t>(layer compatibility)</a:t>
            </a:r>
            <a:r>
              <a:rPr lang="ko-KR" altLang="en-US" dirty="0"/>
              <a:t>에 따라서 호환 가능한 층 등을 엮어 데이터 변환</a:t>
            </a:r>
            <a:r>
              <a:rPr lang="en-US" altLang="ko-KR" dirty="0"/>
              <a:t>(pipeline)</a:t>
            </a:r>
            <a:r>
              <a:rPr lang="ko-KR" altLang="en-US" dirty="0"/>
              <a:t>을 구성하여 모델을 만들기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2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924B-BD91-44B2-914E-139E806F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3.1.3. </a:t>
            </a:r>
            <a:r>
              <a:rPr lang="ko-KR" altLang="en-US" dirty="0"/>
              <a:t>손실 함수와 </a:t>
            </a:r>
            <a:r>
              <a:rPr lang="ko-KR" altLang="en-US" dirty="0" err="1"/>
              <a:t>옵티마이저</a:t>
            </a:r>
            <a:r>
              <a:rPr lang="en-US" altLang="ko-KR" dirty="0"/>
              <a:t>:</a:t>
            </a:r>
            <a:r>
              <a:rPr lang="ko-KR" altLang="en-US" dirty="0"/>
              <a:t>학습 과정을 조절하는 열쇠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748AE-61DC-4633-97C7-52BA9EF3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구조를 정의 한 뒤 두가지를 더 선택합니다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ㄴ손실함수</a:t>
            </a:r>
            <a:r>
              <a:rPr lang="ko-KR" altLang="en-US" dirty="0"/>
              <a:t> 또는 목적함수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ㄴ옵티마이저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</a:t>
            </a:r>
            <a:r>
              <a:rPr lang="ko-KR" altLang="en-US" dirty="0"/>
              <a:t>여러 개의 출력을 내는 신경망은 여러 개의 손실 함구를 가질 수 있습니다</a:t>
            </a:r>
            <a:r>
              <a:rPr lang="en-US" altLang="ko-KR" dirty="0"/>
              <a:t>. </a:t>
            </a:r>
            <a:r>
              <a:rPr lang="ko-KR" altLang="en-US" dirty="0"/>
              <a:t>그러나 경사 </a:t>
            </a:r>
            <a:r>
              <a:rPr lang="ko-KR" altLang="en-US" dirty="0" err="1"/>
              <a:t>하강법</a:t>
            </a:r>
            <a:r>
              <a:rPr lang="ko-KR" altLang="en-US" dirty="0"/>
              <a:t> 과정은 하나의 손실 </a:t>
            </a:r>
            <a:r>
              <a:rPr lang="en-US" altLang="ko-KR" dirty="0"/>
              <a:t>value</a:t>
            </a:r>
            <a:r>
              <a:rPr lang="ko-KR" altLang="en-US" dirty="0"/>
              <a:t>를 필요로 하므로</a:t>
            </a:r>
            <a:r>
              <a:rPr lang="en-US" altLang="ko-KR" dirty="0"/>
              <a:t>, </a:t>
            </a:r>
            <a:r>
              <a:rPr lang="ko-KR" altLang="en-US" dirty="0"/>
              <a:t>손실 함수가 여러 개인 케이스는 스칼라의 합과 평균으로 계산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1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57B8-4403-48D7-BC02-E3A3A01F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 </a:t>
            </a:r>
            <a:r>
              <a:rPr lang="ko-KR" altLang="en-US" dirty="0" err="1"/>
              <a:t>케라스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88EEC-1E03-4099-88B7-2FC47E1F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케라스는</a:t>
            </a:r>
            <a:r>
              <a:rPr lang="ko-KR" altLang="en-US" dirty="0"/>
              <a:t> 동일한 코드로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GPU</a:t>
            </a:r>
            <a:r>
              <a:rPr lang="ko-KR" altLang="en-US" dirty="0"/>
              <a:t>에서 실행할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사용하기 쉬운 </a:t>
            </a:r>
            <a:r>
              <a:rPr lang="en-US" altLang="ko-KR" dirty="0"/>
              <a:t>API</a:t>
            </a:r>
            <a:r>
              <a:rPr lang="ko-KR" altLang="en-US" dirty="0"/>
              <a:t>를 가지고 있어 딥러닝 모델의 프로토 타입을 빠르게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, </a:t>
            </a:r>
            <a:r>
              <a:rPr lang="ko-KR" altLang="en-US" dirty="0"/>
              <a:t>순환 신경망을 지원하며 이 둘을 자유롭게 조합하여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네트워크 구조도 만들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MIT</a:t>
            </a:r>
            <a:r>
              <a:rPr lang="ko-KR" altLang="en-US" dirty="0"/>
              <a:t>라이센스를 따르므로 상업적인 프로젝트에도 자유롭게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14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001-CA5D-4554-8EE9-F6A15266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3.2.1. </a:t>
            </a:r>
            <a:r>
              <a:rPr lang="ko-KR" altLang="en-US" dirty="0" err="1"/>
              <a:t>케라스</a:t>
            </a:r>
            <a:r>
              <a:rPr lang="en-US" altLang="ko-KR" dirty="0"/>
              <a:t>, </a:t>
            </a:r>
            <a:r>
              <a:rPr lang="ko-KR" altLang="en-US" dirty="0" err="1"/>
              <a:t>텐서플로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씨아노</a:t>
            </a:r>
            <a:r>
              <a:rPr lang="en-US" altLang="ko-KR" dirty="0"/>
              <a:t>,CNTK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AA818-3022-4315-9C6C-A856F2BB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케라스는</a:t>
            </a:r>
            <a:r>
              <a:rPr lang="ko-KR" altLang="en-US" dirty="0"/>
              <a:t> 딥러닝 모델을 만들기 위한 고수준의 </a:t>
            </a:r>
            <a:r>
              <a:rPr lang="ko-KR" altLang="en-US" dirty="0" err="1"/>
              <a:t>궝</a:t>
            </a:r>
            <a:r>
              <a:rPr lang="ko-KR" altLang="en-US" dirty="0"/>
              <a:t> 요소를 제공</a:t>
            </a:r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조작이나 미분 같은 </a:t>
            </a:r>
            <a:r>
              <a:rPr lang="ko-KR" altLang="en-US" dirty="0" err="1"/>
              <a:t>저수준의</a:t>
            </a:r>
            <a:r>
              <a:rPr lang="ko-KR" altLang="en-US" dirty="0"/>
              <a:t> 연산을 다루지 않음</a:t>
            </a:r>
            <a:endParaRPr lang="en-US" altLang="ko-KR" dirty="0"/>
          </a:p>
          <a:p>
            <a:r>
              <a:rPr lang="ko-KR" altLang="en-US" dirty="0"/>
              <a:t>대신 </a:t>
            </a:r>
            <a:r>
              <a:rPr lang="ko-KR" altLang="en-US" dirty="0" err="1"/>
              <a:t>백엔드</a:t>
            </a:r>
            <a:r>
              <a:rPr lang="ko-KR" altLang="en-US" dirty="0"/>
              <a:t> 엔진에서 제공하는 </a:t>
            </a:r>
            <a:r>
              <a:rPr lang="ko-KR" altLang="en-US" dirty="0" err="1"/>
              <a:t>텐서</a:t>
            </a:r>
            <a:r>
              <a:rPr lang="ko-KR" altLang="en-US" dirty="0"/>
              <a:t> 라이브러리 제공</a:t>
            </a:r>
            <a:r>
              <a:rPr lang="en-US" altLang="ko-KR" dirty="0"/>
              <a:t>(3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ㄴ텐서플로</a:t>
            </a:r>
            <a:r>
              <a:rPr lang="en-US" altLang="ko-KR" dirty="0"/>
              <a:t>, CNTK,</a:t>
            </a:r>
            <a:r>
              <a:rPr lang="ko-KR" altLang="en-US" dirty="0" err="1"/>
              <a:t>씨아노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8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FFB6B-0E85-4764-9495-D7C3AE1E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3.2.2.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사용한 개발</a:t>
            </a:r>
            <a:r>
              <a:rPr lang="en-US" altLang="ko-KR" dirty="0"/>
              <a:t>:</a:t>
            </a:r>
            <a:r>
              <a:rPr lang="ko-KR" altLang="en-US" dirty="0"/>
              <a:t>빠르게 둘러보기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B9CF7-194A-4107-B69D-68B1B805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작업 흐름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ko-KR" altLang="en-US" dirty="0" err="1"/>
              <a:t>텐서와</a:t>
            </a:r>
            <a:r>
              <a:rPr lang="ko-KR" altLang="en-US" dirty="0"/>
              <a:t> 타깃 </a:t>
            </a:r>
            <a:r>
              <a:rPr lang="ko-KR" altLang="en-US" dirty="0" err="1"/>
              <a:t>텐서로</a:t>
            </a:r>
            <a:r>
              <a:rPr lang="ko-KR" altLang="en-US" dirty="0"/>
              <a:t> 이루어진 훈련 데이터를 정의</a:t>
            </a:r>
            <a:endParaRPr lang="en-US" altLang="ko-KR" dirty="0"/>
          </a:p>
          <a:p>
            <a:r>
              <a:rPr lang="ko-KR" altLang="en-US" dirty="0"/>
              <a:t>입력과 타깃을 받는 층으로 이루어진 네트워크 정의</a:t>
            </a:r>
            <a:endParaRPr lang="en-US" altLang="ko-KR" dirty="0"/>
          </a:p>
          <a:p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 err="1"/>
              <a:t>옵티마이저</a:t>
            </a:r>
            <a:r>
              <a:rPr lang="en-US" altLang="ko-KR" dirty="0"/>
              <a:t>, </a:t>
            </a:r>
            <a:r>
              <a:rPr lang="ko-KR" altLang="en-US" dirty="0"/>
              <a:t>모니터링하기 위한 측정 지표를 선택하여 학습 과정 설정</a:t>
            </a:r>
            <a:endParaRPr lang="en-US" altLang="ko-KR" dirty="0"/>
          </a:p>
          <a:p>
            <a:r>
              <a:rPr lang="ko-KR" altLang="en-US" dirty="0"/>
              <a:t>훈련 데이터에 대해 모델 </a:t>
            </a:r>
            <a:r>
              <a:rPr lang="en-US" altLang="ko-KR" dirty="0"/>
              <a:t>fit() </a:t>
            </a:r>
            <a:r>
              <a:rPr lang="ko-KR" altLang="en-US" dirty="0" err="1"/>
              <a:t>매소드를</a:t>
            </a:r>
            <a:r>
              <a:rPr lang="ko-KR" altLang="en-US" dirty="0"/>
              <a:t> 반복적으로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모델에 대한 두가지 방법</a:t>
            </a:r>
            <a:endParaRPr lang="en-US" altLang="ko-KR" dirty="0"/>
          </a:p>
          <a:p>
            <a:r>
              <a:rPr lang="en-US" altLang="ko-KR" dirty="0"/>
              <a:t>Sequential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순서대로 층을 </a:t>
            </a:r>
            <a:r>
              <a:rPr lang="ko-KR" altLang="en-US" dirty="0" err="1"/>
              <a:t>쌓아올리는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함수형 </a:t>
            </a:r>
            <a:r>
              <a:rPr lang="en-US" altLang="ko-KR" dirty="0"/>
              <a:t>API: </a:t>
            </a:r>
            <a:r>
              <a:rPr lang="ko-KR" altLang="en-US"/>
              <a:t>임의의 </a:t>
            </a:r>
            <a:r>
              <a:rPr lang="ko-KR" altLang="en-US" dirty="0"/>
              <a:t>구조를 만들 수 있는 </a:t>
            </a:r>
            <a:r>
              <a:rPr lang="ko-KR" altLang="en-US" dirty="0" err="1"/>
              <a:t>비순환</a:t>
            </a:r>
            <a:r>
              <a:rPr lang="ko-KR" altLang="en-US" dirty="0"/>
              <a:t> 유형 그래프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11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20B01-BD88-482E-B59F-1083D600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딥러닝 컴퓨터 셋팅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F5809-DC50-4FC7-B863-523E3D73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5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62ABD-C1EB-4BBE-B57C-2B7409E0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3.3.1. </a:t>
            </a:r>
            <a:r>
              <a:rPr lang="ko-KR" altLang="en-US" dirty="0"/>
              <a:t>주피터 노트북</a:t>
            </a:r>
            <a:r>
              <a:rPr lang="en-US" altLang="ko-KR" dirty="0"/>
              <a:t>:</a:t>
            </a:r>
            <a:r>
              <a:rPr lang="ko-KR" altLang="en-US" dirty="0"/>
              <a:t>딥러닝 실험을 위한 최적의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A85A8-3597-43F0-BCAA-939CE65F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주피터 노트북은 딥러닝 실험</a:t>
            </a:r>
            <a:r>
              <a:rPr lang="en-US" altLang="ko-KR" dirty="0"/>
              <a:t>, </a:t>
            </a:r>
            <a:r>
              <a:rPr lang="ko-KR" altLang="en-US" dirty="0"/>
              <a:t>예제 코드를 위한 최적의 방법입니다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노트북은 주피터 노트북 어플리케이션으로 만든 파일이며 웹에서도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작업 내용을 기술하기 위해 서식 있는 텍스트 포맷을 지원하며 파이썬 코드 실행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긴 코드를 작게 쪼개 독립적 실행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작업 중 잘못되었을 때 이전 코드를 모두 재실행할 필요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2593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115</TotalTime>
  <Words>493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베를린</vt:lpstr>
      <vt:lpstr>3장 신경망 시작하기</vt:lpstr>
      <vt:lpstr>3.1. 신경망의 구조</vt:lpstr>
      <vt:lpstr>3.1.1 층:딥러닝의 구성 단위</vt:lpstr>
      <vt:lpstr>3.1.3. 손실 함수와 옵티마이저:학습 과정을 조절하는 열쇠</vt:lpstr>
      <vt:lpstr>3.2. 케라스 소개</vt:lpstr>
      <vt:lpstr>3.2.1. 케라스, 텐서플로, 씨아노,CNTK</vt:lpstr>
      <vt:lpstr>3.2.2. 케라스를 사용한 개발:빠르게 둘러보기</vt:lpstr>
      <vt:lpstr>3.3 딥러닝 컴퓨터 셋팅</vt:lpstr>
      <vt:lpstr>3.3.1. 주피터 노트북:딥러닝 실험을 위한 최적의 방법</vt:lpstr>
      <vt:lpstr>3.2.2. 케라스 시작하기: 두 가지 방법</vt:lpstr>
      <vt:lpstr>3.3.3. 클라우드에서 딥러닝 작업을 수행했을 때 장 단점</vt:lpstr>
      <vt:lpstr>3.3.4. 어떤 GPU 카드가 딥러닝에 최적일까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3자 신경망 시작하기</dc:title>
  <dc:creator>박상근</dc:creator>
  <cp:lastModifiedBy>박상근</cp:lastModifiedBy>
  <cp:revision>11</cp:revision>
  <dcterms:created xsi:type="dcterms:W3CDTF">2021-01-07T03:08:23Z</dcterms:created>
  <dcterms:modified xsi:type="dcterms:W3CDTF">2021-01-07T14:42:53Z</dcterms:modified>
</cp:coreProperties>
</file>