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638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702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2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575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16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853645-D24D-4D31-8A80-967EBC2DBDB1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AE150F-3A2E-454E-803A-F371D96AB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9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스타일 </a:t>
            </a:r>
            <a:r>
              <a:rPr lang="ko-KR" altLang="en-US" dirty="0" err="1" smtClean="0"/>
              <a:t>트랜스퍼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타깃 이미지의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보존하면서 참조 이미지의 </a:t>
            </a:r>
            <a:r>
              <a:rPr lang="ko-KR" altLang="en-US" sz="2000" b="1" dirty="0" smtClean="0"/>
              <a:t>스타일</a:t>
            </a:r>
            <a:r>
              <a:rPr lang="ko-KR" altLang="en-US" sz="2000" dirty="0" smtClean="0"/>
              <a:t>을 타깃 이미지에 적용한다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스타일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질감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색깔 등 이미지에 있는 다양한 크기의 시각 요소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9" y="3772741"/>
            <a:ext cx="7867650" cy="1876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5976" y="5787822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타깃 이미지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원본 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1475" y="577238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이미지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38564" y="578782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총 변위 손실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95" y="2917451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최소화할 최종 손실 정의하기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3" y="2707321"/>
            <a:ext cx="5190566" cy="39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경사 </a:t>
            </a:r>
            <a:r>
              <a:rPr lang="ko-KR" altLang="en-US" sz="2000" dirty="0" err="1" smtClean="0"/>
              <a:t>하강법</a:t>
            </a:r>
            <a:r>
              <a:rPr lang="ko-KR" altLang="en-US" sz="2000" dirty="0" smtClean="0"/>
              <a:t> 단계 설정하기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5" y="2696029"/>
            <a:ext cx="4419600" cy="40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스타일 </a:t>
            </a:r>
            <a:r>
              <a:rPr lang="ko-KR" altLang="en-US" sz="2000" dirty="0" err="1" smtClean="0"/>
              <a:t>트랜스퍼</a:t>
            </a:r>
            <a:r>
              <a:rPr lang="ko-KR" altLang="en-US" sz="2000" dirty="0" smtClean="0"/>
              <a:t> 반복 루프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2793092"/>
            <a:ext cx="5629835" cy="3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21859"/>
            <a:ext cx="5213718" cy="1748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09246"/>
            <a:ext cx="5213718" cy="1819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80" y="3364006"/>
            <a:ext cx="5275850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변이형 오토인코더를 사용한 이미지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이미지의 잠재 공간에서 </a:t>
            </a:r>
            <a:r>
              <a:rPr lang="ko-KR" altLang="en-US" sz="2000" dirty="0" err="1" smtClean="0"/>
              <a:t>샘플링해서</a:t>
            </a:r>
            <a:r>
              <a:rPr lang="ko-KR" altLang="en-US" sz="2000" dirty="0" smtClean="0"/>
              <a:t> 완전히 새로운 이미지나 기존 이미지를 변형하는 방식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주요 기법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변이형 오토 인코더</a:t>
            </a:r>
            <a:r>
              <a:rPr lang="en-US" altLang="ko-KR" sz="2000" dirty="0" smtClean="0"/>
              <a:t>(VAE), </a:t>
            </a:r>
            <a:r>
              <a:rPr lang="ko-KR" altLang="en-US" sz="2000" dirty="0" smtClean="0"/>
              <a:t>적대적 생성 네트워크</a:t>
            </a:r>
            <a:r>
              <a:rPr lang="en-US" altLang="ko-KR" sz="2000" dirty="0" smtClean="0"/>
              <a:t>(GAN)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 VAE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GAN</a:t>
            </a:r>
            <a:r>
              <a:rPr lang="ko-KR" altLang="en-US" sz="2000" dirty="0" smtClean="0"/>
              <a:t>을 사용하여 소리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음악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 텍스트의 잠재 공간을 만들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437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8.4.1 </a:t>
            </a:r>
            <a:r>
              <a:rPr lang="ko-KR" altLang="en-US" dirty="0" smtClean="0"/>
              <a:t>이미지의 잠재 공간에서 샘플링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이미지 생성의 핵심 아이디어는 각 포인트가 실제와 같은 이미지로 </a:t>
            </a:r>
            <a:r>
              <a:rPr lang="ko-KR" altLang="en-US" sz="2000" dirty="0" err="1" smtClean="0"/>
              <a:t>매핑될</a:t>
            </a:r>
            <a:r>
              <a:rPr lang="ko-KR" altLang="en-US" sz="2000" dirty="0" smtClean="0"/>
              <a:t> 수 있는 </a:t>
            </a:r>
            <a:r>
              <a:rPr lang="ko-KR" altLang="en-US" sz="2000" u="sng" dirty="0" err="1" smtClean="0"/>
              <a:t>저차원</a:t>
            </a:r>
            <a:r>
              <a:rPr lang="ko-KR" altLang="en-US" sz="2000" u="sng" dirty="0" smtClean="0"/>
              <a:t> 잠재 공간의 표현을 만드는 것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/>
              <a:t>잠재 공간의 한 포인트를 입력으로 받아 이미지를 출력하는 </a:t>
            </a:r>
            <a:r>
              <a:rPr lang="ko-KR" altLang="en-US" sz="2000" dirty="0" smtClean="0"/>
              <a:t>모듈은 아래와 같다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GAN</a:t>
            </a:r>
            <a:r>
              <a:rPr lang="ko-KR" altLang="en-US" sz="2000" dirty="0"/>
              <a:t>에서는  </a:t>
            </a:r>
            <a:r>
              <a:rPr lang="ko-KR" altLang="en-US" sz="2000" b="1" u="sng" dirty="0" err="1"/>
              <a:t>생성자</a:t>
            </a:r>
            <a:r>
              <a:rPr lang="en-US" altLang="ko-KR" sz="2000" dirty="0"/>
              <a:t> / VAE</a:t>
            </a:r>
            <a:r>
              <a:rPr lang="ko-KR" altLang="en-US" sz="2000" dirty="0"/>
              <a:t>에서는 </a:t>
            </a:r>
            <a:r>
              <a:rPr lang="ko-KR" altLang="en-US" sz="2000" b="1" u="sng" dirty="0" err="1" smtClean="0"/>
              <a:t>디코더</a:t>
            </a:r>
            <a:endParaRPr lang="en-US" altLang="ko-KR" sz="2000" b="1" u="sng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잠재 공간이 만들어지면 포인트 하나를 무작위로 </a:t>
            </a:r>
            <a:r>
              <a:rPr lang="ko-KR" altLang="en-US" sz="2000" dirty="0" err="1"/>
              <a:t>샘플링할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이미지 </a:t>
            </a:r>
            <a:r>
              <a:rPr lang="ko-KR" altLang="en-US" sz="2000" dirty="0"/>
              <a:t>공간으로 </a:t>
            </a:r>
            <a:r>
              <a:rPr lang="ko-KR" altLang="en-US" sz="2000" dirty="0" err="1"/>
              <a:t>매핑하여</a:t>
            </a:r>
            <a:r>
              <a:rPr lang="ko-KR" altLang="en-US" sz="2000" dirty="0"/>
              <a:t> 이전에 본 적 없는 이미지를 </a:t>
            </a:r>
            <a:r>
              <a:rPr lang="ko-KR" altLang="en-US" sz="2000" dirty="0" smtClean="0"/>
              <a:t>생성한다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988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8.4.2 </a:t>
            </a:r>
            <a:r>
              <a:rPr lang="ko-KR" altLang="en-US" dirty="0" smtClean="0"/>
              <a:t>이미지 변형을 위한 개념 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잠재 공간이나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공간이 주어지면 이 공간의 어떤 방향은 원본 데이터의 흥미로운 변화를 </a:t>
            </a:r>
            <a:r>
              <a:rPr lang="ko-KR" altLang="en-US" sz="2000" dirty="0" err="1" smtClean="0"/>
              <a:t>인코딩한</a:t>
            </a:r>
            <a:r>
              <a:rPr lang="ko-KR" altLang="en-US" sz="2000" dirty="0" smtClean="0"/>
              <a:t> 축일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Ex) </a:t>
            </a:r>
            <a:r>
              <a:rPr lang="ko-KR" altLang="en-US" sz="2000" dirty="0" smtClean="0"/>
              <a:t>얼굴 이미지에 대한 잠재 공간에 웃음 벡터가 있을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40" y="3998259"/>
            <a:ext cx="5976305" cy="20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8.4.3 </a:t>
            </a:r>
            <a:r>
              <a:rPr lang="ko-KR" altLang="en-US" dirty="0" smtClean="0"/>
              <a:t>변이형 오토 인코더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변이형 오토인코더는 생성 모델의 한 종류이고 개념 벡터를 사용하여 이미지를 변형하는데 아주 적절하다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오토인코더 </a:t>
            </a:r>
            <a:r>
              <a:rPr lang="en-US" altLang="ko-KR" sz="2000" dirty="0" smtClean="0"/>
              <a:t>vs </a:t>
            </a:r>
            <a:r>
              <a:rPr lang="ko-KR" altLang="en-US" sz="2000" dirty="0"/>
              <a:t>변</a:t>
            </a:r>
            <a:r>
              <a:rPr lang="ko-KR" altLang="en-US" sz="2000" dirty="0" smtClean="0"/>
              <a:t>이형 오토인코더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1) </a:t>
            </a:r>
            <a:r>
              <a:rPr lang="ko-KR" altLang="en-US" sz="2000" dirty="0" smtClean="0"/>
              <a:t>오토인코더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입력을 </a:t>
            </a:r>
            <a:r>
              <a:rPr lang="ko-KR" altLang="en-US" sz="2000" dirty="0" err="1" smtClean="0"/>
              <a:t>저차원</a:t>
            </a:r>
            <a:r>
              <a:rPr lang="ko-KR" altLang="en-US" sz="2000" dirty="0" smtClean="0"/>
              <a:t> 잠재 공간으로 </a:t>
            </a:r>
            <a:r>
              <a:rPr lang="ko-KR" altLang="en-US" sz="2000" dirty="0" err="1" smtClean="0"/>
              <a:t>인코딩한</a:t>
            </a:r>
            <a:r>
              <a:rPr lang="ko-KR" altLang="en-US" sz="2000" dirty="0" smtClean="0"/>
              <a:t> 후 </a:t>
            </a:r>
            <a:r>
              <a:rPr lang="ko-KR" altLang="en-US" sz="2000" dirty="0" err="1" smtClean="0"/>
              <a:t>디코딩하여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복원하는 네트워크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2) </a:t>
            </a:r>
            <a:r>
              <a:rPr lang="ko-KR" altLang="en-US" sz="2000" dirty="0" smtClean="0"/>
              <a:t>변이형 오토인코더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딥러닝과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베이즈</a:t>
            </a:r>
            <a:r>
              <a:rPr lang="ko-KR" altLang="en-US" sz="2000" dirty="0" smtClean="0"/>
              <a:t> 추론의 아이디어를 혼합한 오토인코더</a:t>
            </a: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7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72918" cy="35814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VAE</a:t>
            </a:r>
            <a:r>
              <a:rPr lang="ko-KR" altLang="en-US" sz="2000" dirty="0" smtClean="0"/>
              <a:t>는 오토인코더에 약간의 </a:t>
            </a:r>
            <a:r>
              <a:rPr lang="ko-KR" altLang="en-US" sz="2000" b="1" u="sng" dirty="0" smtClean="0"/>
              <a:t>통계 기법</a:t>
            </a:r>
            <a:r>
              <a:rPr lang="ko-KR" altLang="en-US" sz="2000" dirty="0" smtClean="0"/>
              <a:t>을 추가</a:t>
            </a:r>
            <a:endParaRPr lang="en-US" altLang="ko-KR" sz="2000" dirty="0" smtClean="0"/>
          </a:p>
          <a:p>
            <a:r>
              <a:rPr lang="en-US" altLang="ko-KR" sz="2000" dirty="0" smtClean="0"/>
              <a:t>VAE</a:t>
            </a:r>
            <a:r>
              <a:rPr lang="ko-KR" altLang="en-US" sz="2000" dirty="0" smtClean="0"/>
              <a:t>는 </a:t>
            </a:r>
            <a:r>
              <a:rPr lang="ko-KR" altLang="en-US" sz="2000" b="1" u="sng" dirty="0" smtClean="0"/>
              <a:t>평균</a:t>
            </a:r>
            <a:r>
              <a:rPr lang="ko-KR" altLang="en-US" sz="2000" u="sng" dirty="0" smtClean="0"/>
              <a:t>과 </a:t>
            </a:r>
            <a:r>
              <a:rPr lang="ko-KR" altLang="en-US" sz="2000" b="1" u="sng" dirty="0" smtClean="0"/>
              <a:t>분산</a:t>
            </a:r>
            <a:r>
              <a:rPr lang="ko-KR" altLang="en-US" sz="2000" u="sng" dirty="0" smtClean="0"/>
              <a:t>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사용하여 이 분포에서 무작위로 하나의 샘플 추출</a:t>
            </a:r>
            <a:endParaRPr lang="en-US" altLang="ko-KR" sz="2000" dirty="0" smtClean="0"/>
          </a:p>
          <a:p>
            <a:r>
              <a:rPr lang="en-US" altLang="ko-KR" sz="2000" dirty="0" smtClean="0"/>
              <a:t>VAE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파라미터는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손실 함수로 훈련한다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- </a:t>
            </a:r>
            <a:r>
              <a:rPr lang="ko-KR" altLang="en-US" sz="2000" dirty="0" err="1" smtClean="0"/>
              <a:t>디코딩된</a:t>
            </a:r>
            <a:r>
              <a:rPr lang="ko-KR" altLang="en-US" sz="2000" dirty="0" smtClean="0"/>
              <a:t> 샘플이 원본입력과 동일하도록 만드는 </a:t>
            </a:r>
            <a:r>
              <a:rPr lang="ko-KR" altLang="en-US" sz="2000" b="1" dirty="0" smtClean="0"/>
              <a:t>재구성 손실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잠재 공간을 잘 형성하고 훈련 데이터에 </a:t>
            </a:r>
            <a:r>
              <a:rPr lang="ko-KR" altLang="en-US" sz="2000" dirty="0" err="1" smtClean="0"/>
              <a:t>과적합을</a:t>
            </a:r>
            <a:r>
              <a:rPr lang="ko-KR" altLang="en-US" sz="2000" dirty="0" smtClean="0"/>
              <a:t> 줄이는 </a:t>
            </a:r>
            <a:r>
              <a:rPr lang="ko-KR" altLang="en-US" sz="2000" b="1" dirty="0" smtClean="0"/>
              <a:t>규제 손실</a:t>
            </a:r>
            <a:endParaRPr lang="en-US" altLang="ko-KR" sz="2000" b="1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14" y="4525585"/>
            <a:ext cx="4864170" cy="22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/>
              <a:t>트랜스퍼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스타일 </a:t>
            </a:r>
            <a:r>
              <a:rPr lang="ko-KR" altLang="en-US" sz="2000" dirty="0" err="1" smtClean="0"/>
              <a:t>트랜스퍼</a:t>
            </a:r>
            <a:r>
              <a:rPr lang="ko-KR" altLang="en-US" sz="2000" dirty="0" smtClean="0"/>
              <a:t> 구현 이면에 있는 핵심 개념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알고리즘 핵심과 동일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-&gt; </a:t>
            </a:r>
            <a:r>
              <a:rPr lang="ko-KR" altLang="en-US" sz="2000" b="1" u="sng" dirty="0" smtClean="0"/>
              <a:t>손실 함수 정의</a:t>
            </a:r>
            <a:r>
              <a:rPr lang="en-US" altLang="ko-KR" sz="2000" b="1" dirty="0" smtClean="0"/>
              <a:t>, </a:t>
            </a:r>
            <a:r>
              <a:rPr lang="ko-KR" altLang="en-US" sz="2000" b="1" u="sng" dirty="0" smtClean="0"/>
              <a:t>손실 최소화</a:t>
            </a:r>
            <a:endParaRPr lang="en-US" altLang="ko-KR" sz="2000" b="1" u="sng" dirty="0" smtClean="0"/>
          </a:p>
          <a:p>
            <a:pPr marL="0" indent="0">
              <a:buNone/>
            </a:pPr>
            <a:endParaRPr lang="en-US" altLang="ko-KR" sz="2000" b="1" u="sng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distance </a:t>
            </a:r>
            <a:r>
              <a:rPr lang="ko-KR" altLang="en-US" sz="2000" dirty="0" smtClean="0"/>
              <a:t>함수는</a:t>
            </a:r>
            <a:r>
              <a:rPr lang="en-US" altLang="ko-KR" sz="2000" dirty="0" smtClean="0"/>
              <a:t> L2</a:t>
            </a:r>
            <a:r>
              <a:rPr lang="ko-KR" altLang="en-US" sz="2000" dirty="0" smtClean="0"/>
              <a:t>노름 같은 노름 함수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content </a:t>
            </a:r>
            <a:r>
              <a:rPr lang="ko-KR" altLang="en-US" sz="2000" dirty="0" smtClean="0"/>
              <a:t>함수는 이미지의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표현을 계산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style </a:t>
            </a:r>
            <a:r>
              <a:rPr lang="ko-KR" altLang="en-US" sz="2000" dirty="0" smtClean="0"/>
              <a:t>함수는 이미지의 스타일 표현을 계산</a:t>
            </a:r>
            <a:endParaRPr lang="en-US" altLang="ko-KR" sz="2000" dirty="0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B969A9-58FB-4E1D-9965-58389C3E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75" y="3450723"/>
            <a:ext cx="5485256" cy="62597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386918" y="3576918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91806" y="3450723"/>
            <a:ext cx="378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콘텐츠와</a:t>
            </a:r>
            <a:r>
              <a:rPr lang="ko-KR" altLang="en-US" sz="2000" dirty="0" smtClean="0"/>
              <a:t> 스타일을 수학적으로 </a:t>
            </a:r>
            <a:endParaRPr lang="en-US" altLang="ko-KR" sz="2000" dirty="0" smtClean="0"/>
          </a:p>
          <a:p>
            <a:r>
              <a:rPr lang="ko-KR" altLang="en-US" sz="2000" dirty="0" smtClean="0"/>
              <a:t>정의할 수 있을 경우 </a:t>
            </a:r>
            <a:r>
              <a:rPr lang="ko-KR" altLang="en-US" sz="2000" b="1" dirty="0" smtClean="0"/>
              <a:t>손실함수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42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 이미지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를 벡터 </a:t>
            </a:r>
            <a:r>
              <a:rPr lang="en-US" altLang="ko-KR" sz="2000" dirty="0" err="1" smtClean="0"/>
              <a:t>z_mean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z_log_var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매핑하는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컨브넷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80" y="2707340"/>
            <a:ext cx="4986455" cy="40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9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z_mean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z_log_var</a:t>
            </a:r>
            <a:r>
              <a:rPr lang="ko-KR" altLang="en-US" sz="2000" dirty="0" smtClean="0"/>
              <a:t>를 사용하는 잠재 공간 샘플링 함수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2878511"/>
            <a:ext cx="6067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디코더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88" y="2824680"/>
            <a:ext cx="6214783" cy="37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VAE </a:t>
            </a:r>
            <a:r>
              <a:rPr lang="ko-KR" altLang="en-US" sz="2000" dirty="0" smtClean="0"/>
              <a:t>손실을 계산하기 위한 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88" y="2764577"/>
            <a:ext cx="5750859" cy="34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VAE </a:t>
            </a:r>
            <a:r>
              <a:rPr lang="ko-KR" altLang="en-US" sz="2000" dirty="0" smtClean="0"/>
              <a:t>훈련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80" y="2823883"/>
            <a:ext cx="4842061" cy="35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8.4.3 </a:t>
            </a:r>
            <a:r>
              <a:rPr lang="ko-KR" altLang="en-US" dirty="0"/>
              <a:t>변이형 오토 인코더 </a:t>
            </a:r>
            <a:r>
              <a:rPr lang="ko-KR" altLang="en-US" dirty="0" smtClean="0"/>
              <a:t>구현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2D </a:t>
            </a:r>
            <a:r>
              <a:rPr lang="ko-KR" altLang="en-US" sz="2000" dirty="0" smtClean="0"/>
              <a:t>잠재 공간에서 포인트 </a:t>
            </a:r>
            <a:r>
              <a:rPr lang="ko-KR" altLang="en-US" sz="2000" dirty="0" err="1" smtClean="0"/>
              <a:t>그리드를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샘플링하여</a:t>
            </a:r>
            <a:r>
              <a:rPr lang="ko-KR" altLang="en-US" sz="2000" dirty="0" smtClean="0"/>
              <a:t> 이미지로 </a:t>
            </a:r>
            <a:r>
              <a:rPr lang="ko-KR" altLang="en-US" sz="2000" dirty="0" err="1" smtClean="0"/>
              <a:t>디코딩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3" y="2734235"/>
            <a:ext cx="5782074" cy="3750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260" y="2734235"/>
            <a:ext cx="3729317" cy="37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8.3.1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손실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네트워크의 하위 층의 활성화는 이미지에 관한 국부적인 정보를 담고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네트워크의 상위 층의 활성화 일수록 전역적이고 </a:t>
            </a:r>
            <a:r>
              <a:rPr lang="ko-KR" altLang="en-US" sz="2000" dirty="0" err="1" smtClean="0"/>
              <a:t>추성적인</a:t>
            </a:r>
            <a:r>
              <a:rPr lang="ko-KR" altLang="en-US" sz="2000" dirty="0" smtClean="0"/>
              <a:t> 정보를 담고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-&gt; </a:t>
            </a:r>
            <a:r>
              <a:rPr lang="ko-KR" altLang="en-US" sz="2000" dirty="0" smtClean="0"/>
              <a:t>이미지를 다른 크기의 </a:t>
            </a:r>
            <a:r>
              <a:rPr lang="ko-KR" altLang="en-US" sz="2000" dirty="0" err="1" smtClean="0"/>
              <a:t>콘텐츠로</a:t>
            </a:r>
            <a:r>
              <a:rPr lang="ko-KR" altLang="en-US" sz="2000" dirty="0" smtClean="0"/>
              <a:t> 분해한다고 볼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타깃 이미지와 생성된 이미지를 사전 훈련된 </a:t>
            </a:r>
            <a:r>
              <a:rPr lang="ko-KR" altLang="en-US" sz="2000" dirty="0" err="1" smtClean="0"/>
              <a:t>컨브넷에</a:t>
            </a:r>
            <a:r>
              <a:rPr lang="ko-KR" altLang="en-US" sz="2000" dirty="0" smtClean="0"/>
              <a:t> 주입하여 상위 층의 활성화 계산한다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이 두 값 사이의 </a:t>
            </a:r>
            <a:r>
              <a:rPr lang="en-US" altLang="ko-KR" sz="2000" dirty="0" smtClean="0"/>
              <a:t>L2 </a:t>
            </a:r>
            <a:r>
              <a:rPr lang="ko-KR" altLang="en-US" sz="2000" dirty="0" smtClean="0"/>
              <a:t>노름이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손실로 사용하기 좋다</a:t>
            </a:r>
            <a:r>
              <a:rPr lang="en-US" altLang="ko-KR" sz="2000" dirty="0" smtClean="0"/>
              <a:t>.)</a:t>
            </a:r>
          </a:p>
          <a:p>
            <a:r>
              <a:rPr lang="ko-KR" altLang="en-US" sz="2000" dirty="0" smtClean="0"/>
              <a:t>상위 층에서 보았을 때 생성된 이미지와 원본 이미지를 비슷하게 만들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컨브넷의</a:t>
            </a:r>
            <a:r>
              <a:rPr lang="ko-KR" altLang="en-US" sz="2000" dirty="0" smtClean="0"/>
              <a:t> 상위 층에서 보는 것이 입력 이미지의 </a:t>
            </a:r>
            <a:r>
              <a:rPr lang="ko-KR" altLang="en-US" sz="2000" dirty="0" err="1" smtClean="0"/>
              <a:t>콘텐츠라고</a:t>
            </a:r>
            <a:r>
              <a:rPr lang="ko-KR" altLang="en-US" sz="2000" dirty="0" smtClean="0"/>
              <a:t> 가정하면 이미지의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보존하는 방법으로 사용할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91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8.3.2</a:t>
            </a:r>
            <a:r>
              <a:rPr lang="ko-KR" altLang="en-US" dirty="0" smtClean="0"/>
              <a:t>스타일 손실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하나의 </a:t>
            </a:r>
            <a:r>
              <a:rPr lang="ko-KR" altLang="en-US" sz="2000" dirty="0" err="1" smtClean="0"/>
              <a:t>상위층만</a:t>
            </a:r>
            <a:r>
              <a:rPr lang="ko-KR" altLang="en-US" sz="2000" dirty="0" smtClean="0"/>
              <a:t> 사용하는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손실과 다르게 </a:t>
            </a:r>
            <a:r>
              <a:rPr lang="ko-KR" altLang="en-US" sz="2000" dirty="0" err="1" smtClean="0"/>
              <a:t>컨브넷의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여러층을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활성화 출력의 </a:t>
            </a:r>
            <a:r>
              <a:rPr lang="ko-KR" altLang="en-US" sz="2000" b="1" u="sng" dirty="0" smtClean="0"/>
              <a:t>그람 행렬</a:t>
            </a:r>
            <a:r>
              <a:rPr lang="ko-KR" altLang="en-US" sz="2000" dirty="0" smtClean="0"/>
              <a:t>을 스타일 손실로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그람 행렬은 특성 </a:t>
            </a:r>
            <a:r>
              <a:rPr lang="ko-KR" altLang="en-US" sz="2000" dirty="0" err="1" smtClean="0"/>
              <a:t>맵들의</a:t>
            </a:r>
            <a:r>
              <a:rPr lang="ko-KR" altLang="en-US" sz="2000" dirty="0" smtClean="0"/>
              <a:t> 내적이다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내적은 층의 특성 사이에 있는 상관관계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45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8.3.3 </a:t>
            </a:r>
            <a:r>
              <a:rPr lang="ko-KR" altLang="en-US" dirty="0" err="1" smtClean="0"/>
              <a:t>케라스에서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VGG19 </a:t>
            </a:r>
            <a:r>
              <a:rPr lang="ko-KR" altLang="en-US" sz="2000" dirty="0" smtClean="0"/>
              <a:t>네트워크 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스타일 참조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타깃 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생성된 이미지를 위해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VGG19</a:t>
            </a:r>
            <a:r>
              <a:rPr lang="ko-KR" altLang="en-US" sz="2000" dirty="0" smtClean="0"/>
              <a:t>의 층 </a:t>
            </a:r>
            <a:r>
              <a:rPr lang="ko-KR" altLang="en-US" sz="2000" dirty="0" err="1" smtClean="0"/>
              <a:t>활성화를동시에</a:t>
            </a:r>
            <a:r>
              <a:rPr lang="ko-KR" altLang="en-US" sz="2000" dirty="0" smtClean="0"/>
              <a:t> 계산하는 네트워크 설정한다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세 이미지에서 계산한 층 활성화를 사용하여 앞서 설명한 손실 함수를 정의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손실 함수를 최소화할 경사 </a:t>
            </a:r>
            <a:r>
              <a:rPr lang="ko-KR" altLang="en-US" sz="2000" dirty="0" err="1" smtClean="0"/>
              <a:t>하강법</a:t>
            </a:r>
            <a:r>
              <a:rPr lang="ko-KR" altLang="en-US" sz="2000" dirty="0" smtClean="0"/>
              <a:t> 과정을 설정한다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7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 </a:t>
            </a:r>
            <a:r>
              <a:rPr lang="ko-KR" altLang="en-US" sz="2000" dirty="0" err="1" smtClean="0"/>
              <a:t>초깃값</a:t>
            </a:r>
            <a:r>
              <a:rPr lang="ko-KR" altLang="en-US" sz="2000" dirty="0" smtClean="0"/>
              <a:t> 정의하기</a:t>
            </a:r>
            <a:endParaRPr lang="ko-KR" altLang="en-US" sz="2000" dirty="0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2914650"/>
            <a:ext cx="64865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4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VGG19 </a:t>
            </a:r>
            <a:r>
              <a:rPr lang="ko-KR" altLang="en-US" sz="2000" dirty="0" err="1"/>
              <a:t>컨브넷에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입출력할</a:t>
            </a:r>
            <a:r>
              <a:rPr lang="ko-KR" altLang="en-US" sz="2000" dirty="0"/>
              <a:t> 이미지의 로드</a:t>
            </a:r>
            <a:r>
              <a:rPr lang="en-US" altLang="ko-KR" sz="2000" dirty="0"/>
              <a:t>, </a:t>
            </a:r>
            <a:r>
              <a:rPr lang="ko-KR" altLang="en-US" sz="2000" dirty="0"/>
              <a:t>전처리</a:t>
            </a:r>
            <a:r>
              <a:rPr lang="en-US" altLang="ko-KR" sz="2000" dirty="0"/>
              <a:t>, </a:t>
            </a:r>
            <a:r>
              <a:rPr lang="ko-KR" altLang="en-US" sz="2000" dirty="0"/>
              <a:t>사후 처리를 위해 유틸리티 함수를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3088060"/>
            <a:ext cx="4867835" cy="30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사전 훈련된 </a:t>
            </a:r>
            <a:r>
              <a:rPr lang="en-US" altLang="ko-KR" sz="2000" dirty="0" smtClean="0"/>
              <a:t>VGG19 </a:t>
            </a:r>
            <a:r>
              <a:rPr lang="ko-KR" altLang="en-US" sz="2000" dirty="0" smtClean="0"/>
              <a:t>네트워크를 로딩하고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이미지에 적용하기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92" y="2828084"/>
            <a:ext cx="5425049" cy="34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8.3.3 </a:t>
            </a:r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스타일 </a:t>
            </a:r>
            <a:r>
              <a:rPr lang="ko-KR" altLang="en-US" dirty="0" err="1" smtClean="0"/>
              <a:t>트랜스퍼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손실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스타일 손실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10" y="2820950"/>
            <a:ext cx="451485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10" y="4578275"/>
            <a:ext cx="5024998" cy="19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74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208</TotalTime>
  <Words>691</Words>
  <Application>Microsoft Office PowerPoint</Application>
  <PresentationFormat>와이드스크린</PresentationFormat>
  <Paragraphs>102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Franklin Gothic Book</vt:lpstr>
      <vt:lpstr>돋움</vt:lpstr>
      <vt:lpstr>Crop</vt:lpstr>
      <vt:lpstr>8.3 뉴럴 스타일 트랜스퍼</vt:lpstr>
      <vt:lpstr>8.3 뉴럴 스타일 트랜스퍼</vt:lpstr>
      <vt:lpstr>8.3.1콘텐츠 손실</vt:lpstr>
      <vt:lpstr>8.3.2스타일 손실</vt:lpstr>
      <vt:lpstr>8.3.3 케라스에서 뉴럴 스타일 트랜스퍼 구현하기</vt:lpstr>
      <vt:lpstr>8.3.3 케라스에서 뉴럴 스타일 트랜스퍼 구현하기1</vt:lpstr>
      <vt:lpstr>8.3.3 케라스에서 뉴럴 스타일 트랜스퍼 구현하기2</vt:lpstr>
      <vt:lpstr>8.3.3 케라스에서 뉴럴 스타일 트랜스퍼 구현하기3</vt:lpstr>
      <vt:lpstr>8.3.3 케라스에서 뉴럴 스타일 트랜스퍼 구현하기4</vt:lpstr>
      <vt:lpstr>8.3.3 케라스에서 뉴럴 스타일 트랜스퍼 구현하기5</vt:lpstr>
      <vt:lpstr>8.3.3 케라스에서 뉴럴 스타일 트랜스퍼 구현하기6</vt:lpstr>
      <vt:lpstr>8.3.3 케라스에서 뉴럴 스타일 트랜스퍼 구현하기7</vt:lpstr>
      <vt:lpstr>8.3.3 케라스에서 뉴럴 스타일 트랜스퍼 구현하기8</vt:lpstr>
      <vt:lpstr>결과</vt:lpstr>
      <vt:lpstr>8.4 변이형 오토인코더를 사용한 이미지 생성</vt:lpstr>
      <vt:lpstr>8.4.1 이미지의 잠재 공간에서 샘플링</vt:lpstr>
      <vt:lpstr>8.4.2 이미지 변형을 위한 개념 벡터</vt:lpstr>
      <vt:lpstr>8.4.3 변이형 오토 인코더 </vt:lpstr>
      <vt:lpstr>8.4.3 변이형 오토 인코더 </vt:lpstr>
      <vt:lpstr>8.4.3 변이형 오토 인코더 구현1</vt:lpstr>
      <vt:lpstr>8.4.3 변이형 오토 인코더 구현2</vt:lpstr>
      <vt:lpstr>8.4.3 변이형 오토 인코더 구현3</vt:lpstr>
      <vt:lpstr>8.4.3 변이형 오토 인코더 구현4</vt:lpstr>
      <vt:lpstr>8.4.3 변이형 오토 인코더 구현5</vt:lpstr>
      <vt:lpstr>8.4.3 변이형 오토 인코더 구현6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8.3 뉴럴 스타일 트랜스퍼</dc:title>
  <dc:creator>김 민우</dc:creator>
  <cp:lastModifiedBy>김 민우</cp:lastModifiedBy>
  <cp:revision>128</cp:revision>
  <dcterms:created xsi:type="dcterms:W3CDTF">2021-01-20T06:45:02Z</dcterms:created>
  <dcterms:modified xsi:type="dcterms:W3CDTF">2021-01-21T09:39:16Z</dcterms:modified>
</cp:coreProperties>
</file>