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ADEB1-7F22-4A69-B703-15CFC99C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2CAA6-B461-47F6-8184-E1197F9C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7B656-9F8C-498F-B201-D130F5BC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2AA11-CF92-47D9-9F16-448AABF0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E8301-F6B0-409D-B239-80F0C867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F506-F25A-45E7-B8F2-C666FD5C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F0CAA-BB8A-48F0-88FA-55466EC3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3E123-5EC1-427C-893B-50787FD2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5A473-68A2-44B8-B60F-7A8F3BEC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79214-3BBE-41BE-94BD-3F27E0D7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2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CB48F-6821-4836-95C2-8CE93AC59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AB2D5-1B54-4BA2-A385-0E7FB06CA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A050C-7080-42EE-97C8-47FA3968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09796-FE2B-4D14-9BA0-618B52EB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FE497-AC40-4D40-8EBA-9FB15081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7E3B3-5986-47E2-B523-1465721D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A23-F840-4D8F-9550-7EF87857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FB21A-CEA3-4157-93C8-3719547E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6D15B-A782-498C-9E8C-AEC6418E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9FCA8-623C-49C8-9B9D-F24A390C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0DD19-FB1A-40F3-AD27-55E06B98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0E4D8-6A4A-40CC-ACFE-4AA503D8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4A598-0D2F-488C-B4A1-73E55A6F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651FB-FE86-4FFC-B044-CC55B2B8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017AF-FCD7-475F-A76D-9822437A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8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DB6A-C5A2-4EA9-82A1-30F4845D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18DF7-868A-43DC-931F-B9F3CFE77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12F9B9-8723-43E0-8A68-8C26011BC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27264-451C-4B0E-807A-1F8505AD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FD569-2113-405B-A71C-33A127B7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E825D-5E25-4A2C-8538-282CCAB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3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CF705-BB90-4211-BE63-6D06A41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F0720-3BD4-40CD-824D-5E59BC05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BE92E-CAD8-486D-9A2D-7BE5E8B5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01CF9-639B-40D7-B301-819042468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2232C-BCF7-4980-B047-442E3B0F5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1E042D-47E1-44AD-916D-65AB8939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D8ECF3-A74C-40CE-8741-040026F1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14431D-750C-49F9-A8AF-AD24661D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95FB-2799-43C2-8751-070AAD05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FD0E7-443E-4131-A184-E90C105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71B36-3887-4785-A171-34635034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35909-60A8-4836-98B7-DF21F46F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1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35DBEF-F21F-4781-B3EC-67E5D4B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31A0DB-4765-4E5B-AB33-005A13D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F55ADA-6EE0-4377-9186-4AACBA6F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6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16F16-FDF7-40E6-93F6-FCE17160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DC75-CC6C-446C-9CA7-5BC658AE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FE568-F086-4D7D-AE04-7F231AFBA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3BFB8-E5C3-4DC3-872A-6BD68F5E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CA7B6-6A85-4C0C-AAE4-9BE33C99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15A03-6CCD-4520-937A-3EB2788A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8521-4387-4EC8-84D2-3D075336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B8BB1-9803-445B-BA94-CCB562240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5EEEE-7E33-4320-9520-8C8E20A3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74C96-63D8-4B77-9AA8-8258617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0B4F0-7CFA-438E-851C-1A8922AA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A87EA-BFBC-4168-95BE-C7A170E4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9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5E1869-BBC0-4E9D-B65A-8E77CC2D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A9927-732A-4D64-994E-61CA062E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A554D-C8C8-4B67-95FD-52971F5F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56E8A-AFF1-4427-86D7-248BB544E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04A00-19C5-46BC-BF6E-EF0B0B9BF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3433B-4664-4BBD-A532-57A3F6A5F6C4}"/>
              </a:ext>
            </a:extLst>
          </p:cNvPr>
          <p:cNvSpPr txBox="1"/>
          <p:nvPr/>
        </p:nvSpPr>
        <p:spPr>
          <a:xfrm>
            <a:off x="2084091" y="245254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F3748-EB4C-4435-959D-161C38969109}"/>
              </a:ext>
            </a:extLst>
          </p:cNvPr>
          <p:cNvSpPr/>
          <p:nvPr/>
        </p:nvSpPr>
        <p:spPr>
          <a:xfrm>
            <a:off x="2046127" y="3429000"/>
            <a:ext cx="8099746" cy="80125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Sandoll 고딕Neo1유니코드 03 Lt" pitchFamily="34" charset="-127"/>
                <a:ea typeface="Sandoll 고딕Neo1유니코드 03 Lt" pitchFamily="34" charset="-127"/>
              </a:rPr>
              <a:t>신경망 시작하기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C15C5-9C3C-4403-9AD5-966CB240C0CD}"/>
              </a:ext>
            </a:extLst>
          </p:cNvPr>
          <p:cNvSpPr txBox="1"/>
          <p:nvPr/>
        </p:nvSpPr>
        <p:spPr>
          <a:xfrm>
            <a:off x="10547758" y="6333796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팀 정영도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81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0CBC-8D83-4E45-B35B-704EA66FF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2639" y="18864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776B81-50A2-4683-945F-3FE264C18C17}"/>
              </a:ext>
            </a:extLst>
          </p:cNvPr>
          <p:cNvGrpSpPr/>
          <p:nvPr/>
        </p:nvGrpSpPr>
        <p:grpSpPr>
          <a:xfrm>
            <a:off x="-2810" y="2026784"/>
            <a:ext cx="5245929" cy="795042"/>
            <a:chOff x="-4611" y="1484784"/>
            <a:chExt cx="5944762" cy="11261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C9683A-958A-456D-AAE3-FE2AA718CFCE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ED35AA-BC4C-438B-B2F3-EDF0F11B0264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FCB5CA56-0667-4477-A259-40A455E2F20A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오각형 16">
                <a:extLst>
                  <a:ext uri="{FF2B5EF4-FFF2-40B4-BE49-F238E27FC236}">
                    <a16:creationId xmlns:a16="http://schemas.microsoft.com/office/drawing/2014/main" id="{BD434B2F-2266-4DFF-A515-964C63872D83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6B59C-31C1-4A23-8EF0-F81314EB95E9}"/>
                </a:ext>
              </a:extLst>
            </p:cNvPr>
            <p:cNvSpPr txBox="1"/>
            <p:nvPr/>
          </p:nvSpPr>
          <p:spPr>
            <a:xfrm>
              <a:off x="1697871" y="1923151"/>
              <a:ext cx="2592288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3.1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신경망의 구조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A0F6D6-6F5D-4337-AE6A-E980217E028C}"/>
              </a:ext>
            </a:extLst>
          </p:cNvPr>
          <p:cNvGrpSpPr/>
          <p:nvPr/>
        </p:nvGrpSpPr>
        <p:grpSpPr>
          <a:xfrm>
            <a:off x="-2810" y="3120668"/>
            <a:ext cx="6157662" cy="721036"/>
            <a:chOff x="-4611" y="2626123"/>
            <a:chExt cx="6304803" cy="1021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E028C-4C46-43E0-8A6E-B24F4E1AF095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2DFCAB-BA9F-4EFA-A21A-19343174B830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BAFA4AB7-4D9F-4DD4-A08B-40C6775FDE5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오각형 17">
                <a:extLst>
                  <a:ext uri="{FF2B5EF4-FFF2-40B4-BE49-F238E27FC236}">
                    <a16:creationId xmlns:a16="http://schemas.microsoft.com/office/drawing/2014/main" id="{32367853-63DA-4FD2-85E9-1DA626C2607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725BD-4C07-4B9D-8FFD-076A724D430F}"/>
                </a:ext>
              </a:extLst>
            </p:cNvPr>
            <p:cNvSpPr txBox="1"/>
            <p:nvPr/>
          </p:nvSpPr>
          <p:spPr>
            <a:xfrm>
              <a:off x="1568082" y="3004184"/>
              <a:ext cx="2913856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3.2 </a:t>
              </a:r>
              <a:r>
                <a:rPr lang="ko-KR" altLang="en-US" sz="1400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케라스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소개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70EE65-D656-45E7-8103-306EAA16195B}"/>
              </a:ext>
            </a:extLst>
          </p:cNvPr>
          <p:cNvGrpSpPr/>
          <p:nvPr/>
        </p:nvGrpSpPr>
        <p:grpSpPr>
          <a:xfrm>
            <a:off x="-2810" y="5305786"/>
            <a:ext cx="7745849" cy="737782"/>
            <a:chOff x="0" y="4834662"/>
            <a:chExt cx="7092280" cy="104503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3FF9A38-CFB1-4854-A69D-92906836805F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3AC174-FF9E-4BC1-B7E8-FD287B5B2BF8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B377DC17-2D4A-4D3C-A20B-3E77EBC4D149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오각형 19">
                <a:extLst>
                  <a:ext uri="{FF2B5EF4-FFF2-40B4-BE49-F238E27FC236}">
                    <a16:creationId xmlns:a16="http://schemas.microsoft.com/office/drawing/2014/main" id="{3878CC47-EA35-4BA8-86AA-CC04785776BE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125103-E119-484E-8804-D18D11B2221B}"/>
                </a:ext>
              </a:extLst>
            </p:cNvPr>
            <p:cNvSpPr txBox="1"/>
            <p:nvPr/>
          </p:nvSpPr>
          <p:spPr>
            <a:xfrm>
              <a:off x="1584378" y="5224540"/>
              <a:ext cx="3346783" cy="43595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정리</a:t>
              </a:r>
              <a:endPara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C55286-E8EA-4A91-9419-FCAF258E1737}"/>
              </a:ext>
            </a:extLst>
          </p:cNvPr>
          <p:cNvGrpSpPr/>
          <p:nvPr/>
        </p:nvGrpSpPr>
        <p:grpSpPr>
          <a:xfrm>
            <a:off x="-2810" y="4223801"/>
            <a:ext cx="6990839" cy="737782"/>
            <a:chOff x="0" y="4834662"/>
            <a:chExt cx="7092280" cy="104503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10D040D-AC08-48F4-ADCC-8AD8400C27E0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B6A1195-8FC2-4817-8398-08B632C4B00C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91DDBA2-E70F-4903-9288-A60CE0AF8B0B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오각형 19">
                <a:extLst>
                  <a:ext uri="{FF2B5EF4-FFF2-40B4-BE49-F238E27FC236}">
                    <a16:creationId xmlns:a16="http://schemas.microsoft.com/office/drawing/2014/main" id="{A0FA58C2-4FF6-420B-BFE7-5568979A5B43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C6F394-3DBE-47BA-80BB-572499286F3D}"/>
                </a:ext>
              </a:extLst>
            </p:cNvPr>
            <p:cNvSpPr txBox="1"/>
            <p:nvPr/>
          </p:nvSpPr>
          <p:spPr>
            <a:xfrm>
              <a:off x="1584378" y="5224540"/>
              <a:ext cx="4594947" cy="43595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3.3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딥러닝 컴퓨터 셋팅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67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2477-D8C4-4973-B53E-94CD1725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70C0"/>
                </a:solidFill>
              </a:rPr>
              <a:t>3.1 </a:t>
            </a:r>
            <a:r>
              <a:rPr lang="ko-KR" altLang="en-US" sz="2500" dirty="0">
                <a:solidFill>
                  <a:srgbClr val="0070C0"/>
                </a:solidFill>
              </a:rPr>
              <a:t>신경망의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C50F6-1520-4B6A-9642-3B0C26D6C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1"/>
            <a:ext cx="10515600" cy="16764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F0"/>
                </a:solidFill>
              </a:rPr>
              <a:t>네트워크</a:t>
            </a:r>
            <a:r>
              <a:rPr lang="en-US" altLang="ko-KR" sz="2000" dirty="0">
                <a:solidFill>
                  <a:srgbClr val="00B0F0"/>
                </a:solidFill>
              </a:rPr>
              <a:t>(</a:t>
            </a:r>
            <a:r>
              <a:rPr lang="ko-KR" altLang="en-US" sz="2000" dirty="0">
                <a:solidFill>
                  <a:srgbClr val="00B0F0"/>
                </a:solidFill>
              </a:rPr>
              <a:t>또는 모델</a:t>
            </a:r>
            <a:r>
              <a:rPr lang="en-US" altLang="ko-KR" sz="2000" dirty="0">
                <a:solidFill>
                  <a:srgbClr val="00B0F0"/>
                </a:solidFill>
              </a:rPr>
              <a:t>)</a:t>
            </a:r>
            <a:r>
              <a:rPr lang="ko-KR" altLang="en-US" sz="2000" dirty="0"/>
              <a:t>를 구성하는 </a:t>
            </a:r>
            <a:r>
              <a:rPr lang="ko-KR" altLang="en-US" sz="2000" dirty="0">
                <a:solidFill>
                  <a:srgbClr val="00B0F0"/>
                </a:solidFill>
              </a:rPr>
              <a:t>층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F0"/>
                </a:solidFill>
              </a:rPr>
              <a:t>입력 데이터</a:t>
            </a:r>
            <a:r>
              <a:rPr lang="ko-KR" altLang="en-US" sz="2000" dirty="0"/>
              <a:t>와 그에 상응하는 </a:t>
            </a:r>
            <a:r>
              <a:rPr lang="ko-KR" altLang="en-US" sz="2000" dirty="0">
                <a:solidFill>
                  <a:srgbClr val="00B0F0"/>
                </a:solidFill>
              </a:rPr>
              <a:t>타깃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학습에 사용할 피드백 신호를 정의 하는 </a:t>
            </a:r>
            <a:r>
              <a:rPr lang="ko-KR" altLang="en-US" sz="2000" dirty="0">
                <a:solidFill>
                  <a:srgbClr val="00B0F0"/>
                </a:solidFill>
              </a:rPr>
              <a:t>손실 함수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학습 진행 방식을 결정하는 </a:t>
            </a:r>
            <a:r>
              <a:rPr lang="ko-KR" altLang="en-US" sz="2000" dirty="0" err="1">
                <a:solidFill>
                  <a:srgbClr val="00B0F0"/>
                </a:solidFill>
              </a:rPr>
              <a:t>옵티마이저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FF7C7B-845F-46B7-B7CA-AF7DDC2CB748}"/>
              </a:ext>
            </a:extLst>
          </p:cNvPr>
          <p:cNvSpPr/>
          <p:nvPr/>
        </p:nvSpPr>
        <p:spPr>
          <a:xfrm>
            <a:off x="2235200" y="3616325"/>
            <a:ext cx="1117600" cy="2921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가중치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14043-8BEF-41E1-B9B9-94B5BC0A0F2B}"/>
              </a:ext>
            </a:extLst>
          </p:cNvPr>
          <p:cNvSpPr/>
          <p:nvPr/>
        </p:nvSpPr>
        <p:spPr>
          <a:xfrm>
            <a:off x="4241800" y="3486150"/>
            <a:ext cx="1651000" cy="53975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층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accent1"/>
                </a:solidFill>
              </a:rPr>
              <a:t>(</a:t>
            </a:r>
            <a:r>
              <a:rPr lang="ko-KR" altLang="en-US" sz="1200" dirty="0">
                <a:solidFill>
                  <a:schemeClr val="accent1"/>
                </a:solidFill>
              </a:rPr>
              <a:t>데이터 변환</a:t>
            </a:r>
            <a:r>
              <a:rPr lang="en-US" altLang="ko-KR" sz="1200" dirty="0">
                <a:solidFill>
                  <a:schemeClr val="accent1"/>
                </a:solidFill>
              </a:rPr>
              <a:t>)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9777D2-2A7F-48C9-9B20-A9F044E20867}"/>
              </a:ext>
            </a:extLst>
          </p:cNvPr>
          <p:cNvCxnSpPr>
            <a:cxnSpLocks/>
          </p:cNvCxnSpPr>
          <p:nvPr/>
        </p:nvCxnSpPr>
        <p:spPr>
          <a:xfrm>
            <a:off x="3352800" y="3762375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58FCF0-BF73-4931-B1D2-AAAECD2451D6}"/>
              </a:ext>
            </a:extLst>
          </p:cNvPr>
          <p:cNvCxnSpPr/>
          <p:nvPr/>
        </p:nvCxnSpPr>
        <p:spPr>
          <a:xfrm>
            <a:off x="5067300" y="3108325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77415B-1E4B-4410-9DBA-71DE0640299E}"/>
              </a:ext>
            </a:extLst>
          </p:cNvPr>
          <p:cNvSpPr txBox="1"/>
          <p:nvPr/>
        </p:nvSpPr>
        <p:spPr>
          <a:xfrm>
            <a:off x="4533900" y="285990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입력 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33EF5D-5B08-4DF7-877E-67CB858CBB4A}"/>
              </a:ext>
            </a:extLst>
          </p:cNvPr>
          <p:cNvSpPr/>
          <p:nvPr/>
        </p:nvSpPr>
        <p:spPr>
          <a:xfrm>
            <a:off x="4241800" y="4346573"/>
            <a:ext cx="1651000" cy="53975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층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accent1"/>
                </a:solidFill>
              </a:rPr>
              <a:t>(</a:t>
            </a:r>
            <a:r>
              <a:rPr lang="ko-KR" altLang="en-US" sz="1200" dirty="0">
                <a:solidFill>
                  <a:schemeClr val="accent1"/>
                </a:solidFill>
              </a:rPr>
              <a:t>데이터 변환</a:t>
            </a:r>
            <a:r>
              <a:rPr lang="en-US" altLang="ko-KR" sz="1200" dirty="0">
                <a:solidFill>
                  <a:schemeClr val="accent1"/>
                </a:solidFill>
              </a:rPr>
              <a:t>)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D235F9-DF74-4ACC-AD98-7AC535545648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067300" y="4025900"/>
            <a:ext cx="0" cy="3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6E1B00-1458-4E42-800F-30AC81A69724}"/>
              </a:ext>
            </a:extLst>
          </p:cNvPr>
          <p:cNvSpPr/>
          <p:nvPr/>
        </p:nvSpPr>
        <p:spPr>
          <a:xfrm>
            <a:off x="2235200" y="4470398"/>
            <a:ext cx="1117600" cy="2921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가중치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656E53-B19D-48BB-A218-DBE935DF82A5}"/>
              </a:ext>
            </a:extLst>
          </p:cNvPr>
          <p:cNvCxnSpPr>
            <a:cxnSpLocks/>
          </p:cNvCxnSpPr>
          <p:nvPr/>
        </p:nvCxnSpPr>
        <p:spPr>
          <a:xfrm>
            <a:off x="3352800" y="4616448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D291B8-1FD7-438C-9371-7F7118F539EF}"/>
              </a:ext>
            </a:extLst>
          </p:cNvPr>
          <p:cNvCxnSpPr>
            <a:cxnSpLocks/>
          </p:cNvCxnSpPr>
          <p:nvPr/>
        </p:nvCxnSpPr>
        <p:spPr>
          <a:xfrm>
            <a:off x="5067300" y="4886323"/>
            <a:ext cx="0" cy="23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629F7E-4B1A-4FA2-A63E-FD81549EFE10}"/>
              </a:ext>
            </a:extLst>
          </p:cNvPr>
          <p:cNvSpPr/>
          <p:nvPr/>
        </p:nvSpPr>
        <p:spPr>
          <a:xfrm>
            <a:off x="4578351" y="5187947"/>
            <a:ext cx="977898" cy="45719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예측</a:t>
            </a:r>
            <a:endParaRPr lang="en-US" altLang="ko-KR" sz="1200" dirty="0"/>
          </a:p>
          <a:p>
            <a:pPr algn="ctr"/>
            <a:r>
              <a:rPr lang="en-US" altLang="ko-KR" sz="1200" dirty="0"/>
              <a:t>Y’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A3AD17-18D5-4162-A65B-6716401C6D7D}"/>
              </a:ext>
            </a:extLst>
          </p:cNvPr>
          <p:cNvSpPr/>
          <p:nvPr/>
        </p:nvSpPr>
        <p:spPr>
          <a:xfrm>
            <a:off x="6788151" y="5187947"/>
            <a:ext cx="977898" cy="45719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실제 타깃</a:t>
            </a:r>
            <a:endParaRPr lang="en-US" altLang="ko-KR" sz="1200" dirty="0"/>
          </a:p>
          <a:p>
            <a:pPr algn="ctr"/>
            <a:r>
              <a:rPr lang="en-US" altLang="ko-KR" sz="1200" dirty="0"/>
              <a:t>Y’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63079E4-CAA1-4356-8132-AE1DD3C56643}"/>
              </a:ext>
            </a:extLst>
          </p:cNvPr>
          <p:cNvCxnSpPr>
            <a:stCxn id="22" idx="2"/>
          </p:cNvCxnSpPr>
          <p:nvPr/>
        </p:nvCxnSpPr>
        <p:spPr>
          <a:xfrm>
            <a:off x="5067300" y="5645146"/>
            <a:ext cx="533400" cy="2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C06FD9-1E65-4D56-9AFF-DC33490F9C8F}"/>
              </a:ext>
            </a:extLst>
          </p:cNvPr>
          <p:cNvCxnSpPr>
            <a:stCxn id="23" idx="2"/>
          </p:cNvCxnSpPr>
          <p:nvPr/>
        </p:nvCxnSpPr>
        <p:spPr>
          <a:xfrm flipH="1">
            <a:off x="6788151" y="5645146"/>
            <a:ext cx="488949" cy="30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816923-593F-4752-B2E0-4346D239C234}"/>
              </a:ext>
            </a:extLst>
          </p:cNvPr>
          <p:cNvSpPr/>
          <p:nvPr/>
        </p:nvSpPr>
        <p:spPr>
          <a:xfrm>
            <a:off x="5600700" y="5930900"/>
            <a:ext cx="1187451" cy="28575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/>
                </a:solidFill>
              </a:rPr>
              <a:t>손실함수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2FD25F-F7ED-4C16-A627-BA881050EB17}"/>
              </a:ext>
            </a:extLst>
          </p:cNvPr>
          <p:cNvCxnSpPr>
            <a:stCxn id="28" idx="1"/>
          </p:cNvCxnSpPr>
          <p:nvPr/>
        </p:nvCxnSpPr>
        <p:spPr>
          <a:xfrm flipH="1">
            <a:off x="4876800" y="6073777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1416E0F-6249-4737-A387-C0071FD0EC65}"/>
              </a:ext>
            </a:extLst>
          </p:cNvPr>
          <p:cNvSpPr/>
          <p:nvPr/>
        </p:nvSpPr>
        <p:spPr>
          <a:xfrm>
            <a:off x="3352800" y="5803902"/>
            <a:ext cx="1371598" cy="539749"/>
          </a:xfrm>
          <a:prstGeom prst="ellipse">
            <a:avLst/>
          </a:prstGeom>
          <a:ln>
            <a:solidFill>
              <a:srgbClr val="FF33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3399"/>
                </a:solidFill>
              </a:rPr>
              <a:t>손실 점수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4A2EFBF-235E-49F7-AD1F-B7E515CD2BEC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3225800" y="5645146"/>
            <a:ext cx="327866" cy="23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35ACBF-F2A1-4530-BB1B-C3D8B62EC13C}"/>
              </a:ext>
            </a:extLst>
          </p:cNvPr>
          <p:cNvSpPr/>
          <p:nvPr/>
        </p:nvSpPr>
        <p:spPr>
          <a:xfrm>
            <a:off x="2235200" y="5300661"/>
            <a:ext cx="1117600" cy="2921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7030A0"/>
                </a:solidFill>
              </a:rPr>
              <a:t>옵티마이저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0D96E6B-44BD-44FE-BBE1-BEE4557FBA30}"/>
              </a:ext>
            </a:extLst>
          </p:cNvPr>
          <p:cNvCxnSpPr>
            <a:stCxn id="37" idx="0"/>
          </p:cNvCxnSpPr>
          <p:nvPr/>
        </p:nvCxnSpPr>
        <p:spPr>
          <a:xfrm flipV="1">
            <a:off x="2794000" y="4886323"/>
            <a:ext cx="0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020C11-EDF4-4925-9154-351A9D3F8892}"/>
              </a:ext>
            </a:extLst>
          </p:cNvPr>
          <p:cNvSpPr txBox="1"/>
          <p:nvPr/>
        </p:nvSpPr>
        <p:spPr>
          <a:xfrm>
            <a:off x="1433163" y="4910948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가중치 업데이트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8436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455E26-0B68-42F7-95E8-1BC35232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0070C0"/>
                </a:solidFill>
              </a:rPr>
              <a:t>층</a:t>
            </a:r>
            <a:r>
              <a:rPr lang="en-US" altLang="ko-KR" sz="2500" dirty="0">
                <a:solidFill>
                  <a:srgbClr val="0070C0"/>
                </a:solidFill>
              </a:rPr>
              <a:t> : </a:t>
            </a:r>
            <a:r>
              <a:rPr lang="ko-KR" altLang="en-US" sz="2500" dirty="0" err="1">
                <a:solidFill>
                  <a:srgbClr val="0070C0"/>
                </a:solidFill>
              </a:rPr>
              <a:t>딥러닝의</a:t>
            </a:r>
            <a:r>
              <a:rPr lang="ko-KR" altLang="en-US" sz="2500" dirty="0">
                <a:solidFill>
                  <a:srgbClr val="0070C0"/>
                </a:solidFill>
              </a:rPr>
              <a:t> 구성 단위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12FEACB-836B-4DBD-BEE6-37680F0E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233"/>
            <a:ext cx="10515600" cy="8157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F0"/>
                </a:solidFill>
              </a:rPr>
              <a:t>층</a:t>
            </a:r>
            <a:r>
              <a:rPr lang="ko-KR" altLang="en-US" sz="2000" dirty="0"/>
              <a:t>은 하나의 </a:t>
            </a:r>
            <a:r>
              <a:rPr lang="ko-KR" altLang="en-US" sz="2000" dirty="0" err="1"/>
              <a:t>텐서를</a:t>
            </a:r>
            <a:r>
              <a:rPr lang="ko-KR" altLang="en-US" sz="2000" dirty="0"/>
              <a:t> 입력으로 받아 하나 이상의 </a:t>
            </a:r>
            <a:r>
              <a:rPr lang="ko-KR" altLang="en-US" sz="2000" dirty="0" err="1"/>
              <a:t>텐서를</a:t>
            </a:r>
            <a:r>
              <a:rPr lang="ko-KR" altLang="en-US" sz="2000" dirty="0"/>
              <a:t> 출력하는 </a:t>
            </a:r>
            <a:r>
              <a:rPr lang="ko-KR" altLang="en-US" sz="2000" dirty="0">
                <a:solidFill>
                  <a:srgbClr val="00B0F0"/>
                </a:solidFill>
              </a:rPr>
              <a:t>데이터 처리 모듈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대부분의 경우 </a:t>
            </a:r>
            <a:r>
              <a:rPr lang="ko-KR" altLang="en-US" sz="2000" dirty="0">
                <a:solidFill>
                  <a:srgbClr val="00B0F0"/>
                </a:solidFill>
              </a:rPr>
              <a:t>가중치</a:t>
            </a:r>
            <a:r>
              <a:rPr lang="ko-KR" altLang="en-US" sz="2000" dirty="0"/>
              <a:t>라는 층의 상태를 가짐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AA6C1-7411-4092-81F8-45F59C50961F}"/>
              </a:ext>
            </a:extLst>
          </p:cNvPr>
          <p:cNvSpPr txBox="1"/>
          <p:nvPr/>
        </p:nvSpPr>
        <p:spPr>
          <a:xfrm>
            <a:off x="838200" y="3243284"/>
            <a:ext cx="10066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from </a:t>
            </a:r>
            <a:r>
              <a:rPr lang="en-US" altLang="ko-KR" sz="1400" dirty="0" err="1"/>
              <a:t>keras</a:t>
            </a:r>
            <a:r>
              <a:rPr lang="en-US" altLang="ko-KR" sz="1400" dirty="0"/>
              <a:t> import models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keras</a:t>
            </a:r>
            <a:r>
              <a:rPr lang="en-US" altLang="ko-KR" sz="1400" dirty="0"/>
              <a:t> import layers</a:t>
            </a:r>
          </a:p>
          <a:p>
            <a:endParaRPr lang="en-US" altLang="ko-KR" sz="1400" dirty="0"/>
          </a:p>
          <a:p>
            <a:r>
              <a:rPr lang="en-US" altLang="ko-KR" sz="1400" dirty="0"/>
              <a:t>model = </a:t>
            </a:r>
            <a:r>
              <a:rPr lang="en-US" altLang="ko-KR" sz="1400" dirty="0" err="1"/>
              <a:t>model.Sequential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model.add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layers.Dense</a:t>
            </a:r>
            <a:r>
              <a:rPr lang="en-US" altLang="ko-KR" sz="1400" dirty="0"/>
              <a:t>(32, </a:t>
            </a:r>
            <a:r>
              <a:rPr lang="en-US" altLang="ko-KR" sz="1400" dirty="0" err="1"/>
              <a:t>input_shape</a:t>
            </a:r>
            <a:r>
              <a:rPr lang="en-US" altLang="ko-KR" sz="1400" dirty="0"/>
              <a:t>=(784, )))          </a:t>
            </a:r>
            <a:r>
              <a:rPr lang="en-US" altLang="ko-KR" sz="1400" dirty="0">
                <a:solidFill>
                  <a:srgbClr val="00B050"/>
                </a:solidFill>
              </a:rPr>
              <a:t>#32</a:t>
            </a:r>
            <a:r>
              <a:rPr lang="ko-KR" altLang="en-US" sz="1400" dirty="0">
                <a:solidFill>
                  <a:srgbClr val="00B050"/>
                </a:solidFill>
              </a:rPr>
              <a:t>개의 유닛으로 된 밀집 층</a:t>
            </a:r>
            <a:endParaRPr lang="en-US" altLang="ko-KR" sz="1400" dirty="0"/>
          </a:p>
          <a:p>
            <a:r>
              <a:rPr lang="en-US" altLang="ko-KR" sz="1400" dirty="0" err="1"/>
              <a:t>model.add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layers.Dense</a:t>
            </a:r>
            <a:r>
              <a:rPr lang="en-US" altLang="ko-KR" sz="1400" dirty="0"/>
              <a:t>(10))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3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455E26-0B68-42F7-95E8-1BC35232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0070C0"/>
                </a:solidFill>
              </a:rPr>
              <a:t>모델 </a:t>
            </a:r>
            <a:r>
              <a:rPr lang="en-US" altLang="ko-KR" sz="2500" dirty="0">
                <a:solidFill>
                  <a:srgbClr val="0070C0"/>
                </a:solidFill>
              </a:rPr>
              <a:t>: </a:t>
            </a:r>
            <a:r>
              <a:rPr lang="ko-KR" altLang="en-US" sz="2500" dirty="0">
                <a:solidFill>
                  <a:srgbClr val="0070C0"/>
                </a:solidFill>
              </a:rPr>
              <a:t>층의 네트워크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12FEACB-836B-4DBD-BEE6-37680F0E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03"/>
            <a:ext cx="10515600" cy="8157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딥러닝 모델은 층으로 만든 </a:t>
            </a:r>
            <a:r>
              <a:rPr lang="ko-KR" altLang="en-US" sz="2000" dirty="0" err="1">
                <a:solidFill>
                  <a:srgbClr val="00B0F0"/>
                </a:solidFill>
              </a:rPr>
              <a:t>비순환</a:t>
            </a:r>
            <a:r>
              <a:rPr lang="ko-KR" altLang="en-US" sz="2000" dirty="0">
                <a:solidFill>
                  <a:srgbClr val="00B0F0"/>
                </a:solidFill>
              </a:rPr>
              <a:t> 유향 그래프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입력을 하나의 출력으로 매핑하는 층을 순서대로 쌓는 것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C4E28-078D-48BC-BAF6-8DD31F319385}"/>
              </a:ext>
            </a:extLst>
          </p:cNvPr>
          <p:cNvSpPr txBox="1"/>
          <p:nvPr/>
        </p:nvSpPr>
        <p:spPr>
          <a:xfrm>
            <a:off x="838200" y="3142618"/>
            <a:ext cx="3743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자주 등장하는 네트워크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구조의 예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-</a:t>
            </a:r>
            <a:r>
              <a:rPr lang="ko-KR" altLang="en-US" dirty="0"/>
              <a:t>가지</a:t>
            </a:r>
            <a:r>
              <a:rPr lang="en-US" altLang="ko-KR" dirty="0"/>
              <a:t>(branch)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개인 네트워크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출력이 여러 개인 네트워크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인셉션</a:t>
            </a:r>
            <a:r>
              <a:rPr lang="ko-KR" altLang="en-US" dirty="0"/>
              <a:t> 블록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098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F5EC9-F5ED-4C07-B730-3E721807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16189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F0"/>
                </a:solidFill>
              </a:rPr>
              <a:t>손실 함수 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00B0F0"/>
                </a:solidFill>
              </a:rPr>
              <a:t>목적 함수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   </a:t>
            </a:r>
            <a:r>
              <a:rPr lang="ko-KR" altLang="en-US" sz="1600" dirty="0"/>
              <a:t>훈련하는 동안 최소화될 값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대한 성공 지표</a:t>
            </a:r>
            <a:r>
              <a:rPr lang="en-US" altLang="ko-KR" sz="1600" dirty="0"/>
              <a:t> </a:t>
            </a:r>
          </a:p>
          <a:p>
            <a:r>
              <a:rPr lang="ko-KR" altLang="en-US" sz="2000" dirty="0"/>
              <a:t> </a:t>
            </a:r>
            <a:r>
              <a:rPr lang="ko-KR" altLang="en-US" sz="2000" dirty="0" err="1">
                <a:solidFill>
                  <a:srgbClr val="00B0F0"/>
                </a:solidFill>
              </a:rPr>
              <a:t>옵티마이저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   </a:t>
            </a:r>
            <a:r>
              <a:rPr lang="ko-KR" altLang="en-US" sz="1600" dirty="0"/>
              <a:t>손실 함수를 기반으로 네트워크가 어떻게 업데이트될지 결정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종류의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 확률적 경사 하강법을 구현한다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B050"/>
                </a:solidFill>
              </a:rPr>
              <a:t>문제에 맞는 올바른 목적 함수 선택의 중요성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네트워크가 손실을 최소화하기 위해 편법을 사용할 가능성이 존재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다행히 일반적인 문제에서는 올바른 손실 함수를 선택하는 간단한 지침들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( </a:t>
            </a:r>
            <a:r>
              <a:rPr lang="ko-KR" altLang="en-US" sz="1600" dirty="0">
                <a:solidFill>
                  <a:srgbClr val="00B0F0"/>
                </a:solidFill>
              </a:rPr>
              <a:t>이진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err="1">
                <a:solidFill>
                  <a:srgbClr val="00B0F0"/>
                </a:solidFill>
              </a:rPr>
              <a:t>크로스엔트로피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>
                <a:solidFill>
                  <a:srgbClr val="00B0F0"/>
                </a:solidFill>
              </a:rPr>
              <a:t>범주형 </a:t>
            </a:r>
            <a:r>
              <a:rPr lang="ko-KR" altLang="en-US" sz="1600" dirty="0" err="1">
                <a:solidFill>
                  <a:srgbClr val="00B0F0"/>
                </a:solidFill>
              </a:rPr>
              <a:t>크로스엔트로피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, CTC 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E19790E-7DDE-464F-9310-DDCBEBB1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0070C0"/>
                </a:solidFill>
              </a:rPr>
              <a:t>손실 함수와 </a:t>
            </a:r>
            <a:r>
              <a:rPr lang="ko-KR" altLang="en-US" sz="2500" dirty="0" err="1">
                <a:solidFill>
                  <a:srgbClr val="0070C0"/>
                </a:solidFill>
              </a:rPr>
              <a:t>옵티마이저</a:t>
            </a:r>
            <a:r>
              <a:rPr lang="ko-KR" altLang="en-US" sz="2500" dirty="0">
                <a:solidFill>
                  <a:srgbClr val="0070C0"/>
                </a:solidFill>
              </a:rPr>
              <a:t> </a:t>
            </a:r>
            <a:r>
              <a:rPr lang="en-US" altLang="ko-KR" sz="2500" dirty="0">
                <a:solidFill>
                  <a:srgbClr val="0070C0"/>
                </a:solidFill>
              </a:rPr>
              <a:t>: </a:t>
            </a:r>
            <a:r>
              <a:rPr lang="ko-KR" altLang="en-US" sz="2500" dirty="0">
                <a:solidFill>
                  <a:srgbClr val="0070C0"/>
                </a:solidFill>
              </a:rPr>
              <a:t>학습 과정을 조절하는 열쇠 </a:t>
            </a:r>
          </a:p>
        </p:txBody>
      </p:sp>
    </p:spTree>
    <p:extLst>
      <p:ext uri="{BB962C8B-B14F-4D97-AF65-F5344CB8AC3E}">
        <p14:creationId xmlns:p14="http://schemas.microsoft.com/office/powerpoint/2010/main" val="421112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5AA47-1D15-45F2-A2B6-89746C92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종류의 딥러닝 모델을 간편하게 만들고 훈련시킬 수 있는 </a:t>
            </a:r>
            <a:r>
              <a:rPr lang="ko-KR" altLang="en-US" sz="1800" dirty="0" err="1"/>
              <a:t>파이썬을</a:t>
            </a:r>
            <a:r>
              <a:rPr lang="ko-KR" altLang="en-US" sz="1800" dirty="0"/>
              <a:t> 위한</a:t>
            </a:r>
            <a:r>
              <a:rPr lang="en-US" altLang="ko-KR" sz="1800" dirty="0"/>
              <a:t> </a:t>
            </a:r>
            <a:r>
              <a:rPr lang="ko-KR" altLang="en-US" sz="1800" dirty="0"/>
              <a:t>딥러닝 프레임워크</a:t>
            </a:r>
            <a:endParaRPr lang="en-US" altLang="ko-KR" sz="1800" dirty="0"/>
          </a:p>
          <a:p>
            <a:r>
              <a:rPr lang="ko-KR" altLang="en-US" sz="1800" dirty="0"/>
              <a:t>신속하게 실험을 해야 하는 연구자들을 위해 개발됨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200" dirty="0" err="1">
                <a:solidFill>
                  <a:srgbClr val="00B0F0"/>
                </a:solidFill>
              </a:rPr>
              <a:t>케라스의</a:t>
            </a:r>
            <a:r>
              <a:rPr lang="ko-KR" altLang="en-US" sz="2200" dirty="0">
                <a:solidFill>
                  <a:srgbClr val="00B0F0"/>
                </a:solidFill>
              </a:rPr>
              <a:t> 유용한 점</a:t>
            </a:r>
            <a:endParaRPr lang="en-US" altLang="ko-KR" sz="22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800" dirty="0"/>
              <a:t>동일한코드로 </a:t>
            </a:r>
            <a:r>
              <a:rPr lang="en-US" altLang="ko-KR" sz="1800" dirty="0" err="1"/>
              <a:t>cpu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gpu</a:t>
            </a:r>
            <a:r>
              <a:rPr lang="ko-KR" altLang="en-US" sz="1800" dirty="0"/>
              <a:t>에서 실행 가능</a:t>
            </a:r>
            <a:endParaRPr lang="en-US" altLang="ko-KR" sz="1800" dirty="0"/>
          </a:p>
          <a:p>
            <a:r>
              <a:rPr lang="ko-KR" altLang="en-US" sz="1800" dirty="0"/>
              <a:t>사용하기 쉬운 </a:t>
            </a:r>
            <a:r>
              <a:rPr lang="en-US" altLang="ko-KR" sz="1800" dirty="0">
                <a:solidFill>
                  <a:srgbClr val="00B0F0"/>
                </a:solidFill>
              </a:rPr>
              <a:t>API</a:t>
            </a:r>
            <a:r>
              <a:rPr lang="ko-KR" altLang="en-US" sz="1800" dirty="0"/>
              <a:t>를 가지고 있어 딥러닝 모델의 프로토타입을 빠르게 만들 수 있음</a:t>
            </a:r>
            <a:endParaRPr lang="en-US" altLang="ko-KR" sz="1800" dirty="0"/>
          </a:p>
          <a:p>
            <a:r>
              <a:rPr lang="ko-KR" altLang="en-US" sz="1800" dirty="0" err="1"/>
              <a:t>합성곱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B0F0"/>
                </a:solidFill>
              </a:rPr>
              <a:t>신경망</a:t>
            </a:r>
            <a:r>
              <a:rPr lang="ko-KR" altLang="en-US" sz="1800" dirty="0"/>
              <a:t> </a:t>
            </a:r>
            <a:r>
              <a:rPr lang="en-US" altLang="ko-KR" sz="1800" dirty="0"/>
              <a:t>, </a:t>
            </a:r>
            <a:r>
              <a:rPr lang="ko-KR" altLang="en-US" sz="1800" dirty="0"/>
              <a:t>순환 신경망을 지원하며 이 둘을 자유롭게 조합하여 사용 가능</a:t>
            </a:r>
            <a:endParaRPr lang="en-US" altLang="ko-KR" sz="1800" dirty="0"/>
          </a:p>
          <a:p>
            <a:r>
              <a:rPr lang="ko-KR" altLang="en-US" sz="1800" dirty="0"/>
              <a:t>다중 입력이나 다중 출력 모델</a:t>
            </a:r>
            <a:r>
              <a:rPr lang="en-US" altLang="ko-KR" sz="1800" dirty="0"/>
              <a:t>, </a:t>
            </a:r>
            <a:r>
              <a:rPr lang="ko-KR" altLang="en-US" sz="1800" dirty="0"/>
              <a:t>층의 공유</a:t>
            </a:r>
            <a:r>
              <a:rPr lang="en-US" altLang="ko-KR" sz="1800" dirty="0"/>
              <a:t>, </a:t>
            </a:r>
            <a:r>
              <a:rPr lang="ko-KR" altLang="en-US" sz="1800" dirty="0"/>
              <a:t>모델 공유</a:t>
            </a:r>
            <a:r>
              <a:rPr lang="en-US" altLang="ko-KR" sz="1800" dirty="0"/>
              <a:t> </a:t>
            </a:r>
            <a:r>
              <a:rPr lang="ko-KR" altLang="en-US" sz="1800" dirty="0"/>
              <a:t>등 어떤 </a:t>
            </a:r>
            <a:r>
              <a:rPr lang="ko-KR" altLang="en-US" sz="1800" dirty="0">
                <a:solidFill>
                  <a:srgbClr val="00B0F0"/>
                </a:solidFill>
              </a:rPr>
              <a:t>네트워크 구조</a:t>
            </a:r>
            <a:r>
              <a:rPr lang="ko-KR" altLang="en-US" sz="1800" dirty="0"/>
              <a:t>도 만들 수 있음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750CC-C599-4476-B4E1-9CB1E70E87C9}"/>
              </a:ext>
            </a:extLst>
          </p:cNvPr>
          <p:cNvSpPr txBox="1"/>
          <p:nvPr/>
        </p:nvSpPr>
        <p:spPr>
          <a:xfrm>
            <a:off x="838200" y="427730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70C0"/>
                </a:solidFill>
              </a:rPr>
              <a:t>3.2 </a:t>
            </a:r>
            <a:r>
              <a:rPr lang="ko-KR" altLang="en-US" sz="2500" dirty="0" err="1">
                <a:solidFill>
                  <a:srgbClr val="0070C0"/>
                </a:solidFill>
              </a:rPr>
              <a:t>케라스</a:t>
            </a:r>
            <a:r>
              <a:rPr lang="ko-KR" altLang="en-US" sz="2500" dirty="0">
                <a:solidFill>
                  <a:srgbClr val="0070C0"/>
                </a:solidFill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359818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B9D06-27BE-4400-B3B9-6EB0F58B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70C0"/>
                </a:solidFill>
              </a:rPr>
              <a:t>3.3 </a:t>
            </a:r>
            <a:r>
              <a:rPr lang="ko-KR" altLang="en-US" sz="2500" dirty="0">
                <a:solidFill>
                  <a:srgbClr val="0070C0"/>
                </a:solidFill>
              </a:rPr>
              <a:t>딥러닝 컴퓨터 셋팅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806D2-B1ED-4D5F-8947-EA45B1BCC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5016616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>
                <a:solidFill>
                  <a:srgbClr val="00B0F0"/>
                </a:solidFill>
              </a:rPr>
              <a:t>CPU</a:t>
            </a:r>
            <a:r>
              <a:rPr lang="ko-KR" altLang="en-US" sz="1800" dirty="0"/>
              <a:t>를 통해 </a:t>
            </a:r>
            <a:r>
              <a:rPr lang="ko-KR" altLang="en-US" sz="1800" dirty="0" err="1"/>
              <a:t>작업하는경우와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GPU</a:t>
            </a:r>
            <a:r>
              <a:rPr lang="ko-KR" altLang="en-US" sz="1800" dirty="0"/>
              <a:t>를 통해 작업하는 경우가 존재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>
                <a:solidFill>
                  <a:srgbClr val="00B0F0"/>
                </a:solidFill>
              </a:rPr>
              <a:t>주피터 노트북 </a:t>
            </a:r>
            <a:endParaRPr lang="en-US" altLang="ko-KR" sz="1800" dirty="0">
              <a:solidFill>
                <a:srgbClr val="00B0F0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/>
              <a:t>데이터 과학과 머신 러닝 커뮤니티에서 폭넓게 사용됨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애플리케이션으로 만든 파일이며 웹 브라우저에서 작성할 수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>
                <a:solidFill>
                  <a:srgbClr val="00B050"/>
                </a:solidFill>
              </a:rPr>
              <a:t>＃클라우드에서 딥러닝 작업을 수행했을 때 장단점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 err="1"/>
              <a:t>딥러닝을</a:t>
            </a:r>
            <a:r>
              <a:rPr lang="ko-KR" altLang="en-US" sz="1600" dirty="0"/>
              <a:t> 위해 사용할 </a:t>
            </a:r>
            <a:r>
              <a:rPr lang="en-US" altLang="ko-KR" sz="1600" dirty="0"/>
              <a:t>GPU </a:t>
            </a:r>
            <a:r>
              <a:rPr lang="ko-KR" altLang="en-US" sz="1600" dirty="0"/>
              <a:t>카드가 없다면 클라우드에서 딥러닝 실험을 하는 것이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하드웨어를 따로 구매할 필요없이 시작할 수 있는 저렴하고 간단한 방법이 존재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대규모 딥러닝 작업을 수행하는 사용자라면 이런 설정은 적합하지 않음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7397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4627A-FF07-4937-A0D2-A5A816DC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00B0F0"/>
                </a:solidFill>
              </a:rPr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EC2CF-81DF-40B3-A6E6-8D97CF3B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290"/>
            <a:ext cx="10515600" cy="5178673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신경망의 구조 </a:t>
            </a:r>
            <a:r>
              <a:rPr lang="en-US" altLang="ko-KR" sz="1800" dirty="0"/>
              <a:t>: </a:t>
            </a:r>
            <a:r>
              <a:rPr lang="ko-KR" altLang="en-US" sz="1800" dirty="0"/>
              <a:t>입력 데이터</a:t>
            </a:r>
            <a:r>
              <a:rPr lang="en-US" altLang="ko-KR" sz="1800" dirty="0"/>
              <a:t>, </a:t>
            </a:r>
            <a:r>
              <a:rPr lang="ko-KR" altLang="en-US" sz="1800" dirty="0"/>
              <a:t>층 </a:t>
            </a:r>
            <a:r>
              <a:rPr lang="en-US" altLang="ko-KR" sz="1800" dirty="0"/>
              <a:t>, </a:t>
            </a:r>
            <a:r>
              <a:rPr lang="ko-KR" altLang="en-US" sz="1800" dirty="0"/>
              <a:t>손실함수 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옵티마이저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비순환</a:t>
            </a:r>
            <a:r>
              <a:rPr lang="ko-KR" altLang="en-US" sz="1800" dirty="0"/>
              <a:t> 유향 그래프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손실함수와 </a:t>
            </a:r>
            <a:r>
              <a:rPr lang="ko-KR" altLang="en-US" sz="1800" dirty="0" err="1"/>
              <a:t>옵티마이저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케라스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딥러닝을</a:t>
            </a:r>
            <a:r>
              <a:rPr lang="ko-KR" altLang="en-US" sz="1800" dirty="0"/>
              <a:t> 위한 컴퓨터 셋팅</a:t>
            </a:r>
          </a:p>
        </p:txBody>
      </p:sp>
    </p:spTree>
    <p:extLst>
      <p:ext uri="{BB962C8B-B14F-4D97-AF65-F5344CB8AC3E}">
        <p14:creationId xmlns:p14="http://schemas.microsoft.com/office/powerpoint/2010/main" val="2306753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442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Sandoll 고딕Neo1유니코드 03 Lt</vt:lpstr>
      <vt:lpstr>Sandoll 고딕Neo2유니 06 Bd</vt:lpstr>
      <vt:lpstr>맑은 고딕</vt:lpstr>
      <vt:lpstr>Arial</vt:lpstr>
      <vt:lpstr>Office 테마</vt:lpstr>
      <vt:lpstr>PowerPoint 프레젠테이션</vt:lpstr>
      <vt:lpstr>PowerPoint 프레젠테이션</vt:lpstr>
      <vt:lpstr>3.1 신경망의 구조</vt:lpstr>
      <vt:lpstr>층 : 딥러닝의 구성 단위</vt:lpstr>
      <vt:lpstr>모델 : 층의 네트워크 </vt:lpstr>
      <vt:lpstr>손실 함수와 옵티마이저 : 학습 과정을 조절하는 열쇠 </vt:lpstr>
      <vt:lpstr>PowerPoint 프레젠테이션</vt:lpstr>
      <vt:lpstr>3.3 딥러닝 컴퓨터 셋팅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영도</dc:creator>
  <cp:lastModifiedBy>정 영도</cp:lastModifiedBy>
  <cp:revision>19</cp:revision>
  <dcterms:created xsi:type="dcterms:W3CDTF">2021-01-19T06:44:21Z</dcterms:created>
  <dcterms:modified xsi:type="dcterms:W3CDTF">2021-01-19T09:20:17Z</dcterms:modified>
</cp:coreProperties>
</file>