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6" r:id="rId4"/>
    <p:sldId id="264" r:id="rId5"/>
    <p:sldId id="265" r:id="rId6"/>
    <p:sldId id="277" r:id="rId7"/>
    <p:sldId id="267" r:id="rId8"/>
    <p:sldId id="270" r:id="rId9"/>
    <p:sldId id="271" r:id="rId10"/>
    <p:sldId id="272" r:id="rId11"/>
    <p:sldId id="273" r:id="rId12"/>
    <p:sldId id="268" r:id="rId13"/>
    <p:sldId id="269" r:id="rId14"/>
    <p:sldId id="274" r:id="rId15"/>
    <p:sldId id="275" r:id="rId16"/>
    <p:sldId id="276" r:id="rId17"/>
    <p:sldId id="260" r:id="rId18"/>
  </p:sldIdLst>
  <p:sldSz cx="9144000" cy="6858000" type="screen4x3"/>
  <p:notesSz cx="6858000" cy="9144000"/>
  <p:custDataLst>
    <p:tags r:id="rId20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E92"/>
    <a:srgbClr val="000000"/>
    <a:srgbClr val="04BEFE"/>
    <a:srgbClr val="4481EB"/>
    <a:srgbClr val="1F1F1F"/>
    <a:srgbClr val="246AE8"/>
    <a:srgbClr val="01ACE9"/>
    <a:srgbClr val="0C2E6A"/>
    <a:srgbClr val="1E3C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3" autoAdjust="0"/>
    <p:restoredTop sz="75884" autoAdjust="0"/>
  </p:normalViewPr>
  <p:slideViewPr>
    <p:cSldViewPr>
      <p:cViewPr varScale="1">
        <p:scale>
          <a:sx n="65" d="100"/>
          <a:sy n="65" d="100"/>
        </p:scale>
        <p:origin x="200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9AE2C-7F25-4931-BAAF-0F4B341E3FA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710D5-B300-403A-A878-5936AC74D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54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5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57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4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0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3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7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3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6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9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5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2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5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79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1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7D06-8E03-4871-9D44-9E5A3961E2C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4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tags" Target="../tags/tag30.xml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7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21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3.png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2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5.pn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.e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7.pn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.xml"/><Relationship Id="rId7" Type="http://schemas.openxmlformats.org/officeDocument/2006/relationships/image" Target="../media/image1.emf"/><Relationship Id="rId12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0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6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8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5.xml"/><Relationship Id="rId7" Type="http://schemas.openxmlformats.org/officeDocument/2006/relationships/image" Target="../media/image1.em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4.xml"/><Relationship Id="rId7" Type="http://schemas.openxmlformats.org/officeDocument/2006/relationships/image" Target="../media/image9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71166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 </a:t>
            </a:r>
            <a:r>
              <a:rPr lang="ko-KR" altLang="en-US" sz="5000" dirty="0">
                <a:latin typeface="Sandoll 고딕Neo2유니 06 Bd" pitchFamily="34" charset="-127"/>
                <a:ea typeface="Sandoll 고딕Neo2유니 06 Bd" pitchFamily="34" charset="-127"/>
              </a:rPr>
              <a:t>주택 가격 예측 </a:t>
            </a:r>
            <a:r>
              <a:rPr lang="en-US" altLang="ko-KR" sz="50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5000" dirty="0">
                <a:latin typeface="Sandoll 고딕Neo2유니 06 Bd" pitchFamily="34" charset="-127"/>
                <a:ea typeface="Sandoll 고딕Neo2유니 06 Bd" pitchFamily="34" charset="-127"/>
              </a:rPr>
              <a:t>회귀 문제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1520" y="3861048"/>
            <a:ext cx="8640960" cy="504056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고딕Neo1유니코드 03 Lt" pitchFamily="34" charset="-127"/>
              <a:ea typeface="Sandoll 고딕Neo1유니코드 03 L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11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2"/>
    </mc:Choice>
    <mc:Fallback xmlns="">
      <p:transition spd="slow" advTm="704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A7C3EA-7DE4-472E-8890-BC62AEE189D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주택 가격 예측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: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회귀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DF011-03D0-4C4B-803C-2B5CE740C8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51520" y="799837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3.6.4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K-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겹 검증을 사용한 훈련 검증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494CF-1DD4-4E89-A61C-5D8DA0B0032B}"/>
                  </a:ext>
                </a:extLst>
              </p:cNvPr>
              <p:cNvSpPr txBox="1"/>
              <p:nvPr/>
            </p:nvSpPr>
            <p:spPr>
              <a:xfrm>
                <a:off x="460042" y="1629727"/>
                <a:ext cx="49040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1400" dirty="0"/>
                  <a:t> 각 </a:t>
                </a:r>
                <a:r>
                  <a:rPr lang="ko-KR" altLang="en-US" sz="1400" dirty="0" err="1"/>
                  <a:t>폴드에서</a:t>
                </a:r>
                <a:r>
                  <a:rPr lang="ko-KR" altLang="en-US" sz="1400" dirty="0"/>
                  <a:t> 검증 점수를 로그에 저장하기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494CF-1DD4-4E89-A61C-5D8DA0B0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42" y="1629727"/>
                <a:ext cx="4904046" cy="215444"/>
              </a:xfrm>
              <a:prstGeom prst="rect">
                <a:avLst/>
              </a:prstGeom>
              <a:blipFill>
                <a:blip r:embed="rId9"/>
                <a:stretch>
                  <a:fillRect l="-621" t="-25000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399D913F-4B2D-44DC-A6CD-2BFA5CADDB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042" y="1845170"/>
            <a:ext cx="7477208" cy="475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0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33"/>
    </mc:Choice>
    <mc:Fallback xmlns="">
      <p:transition spd="slow" advTm="1223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A7C3EA-7DE4-472E-8890-BC62AEE189D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주택 가격 예측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: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회귀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DF011-03D0-4C4B-803C-2B5CE740C8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51520" y="799837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3.6.4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K-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겹 검증을 사용한 훈련 검증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37E69B-A551-4FFF-AEFB-DEA61DBA67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275" y="1830888"/>
            <a:ext cx="8553450" cy="657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DE7752-6ED6-4B33-A22F-83B317D917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275" y="2836189"/>
            <a:ext cx="8509695" cy="4349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F1E9FF-8A5C-4AFF-BF95-18DE082C33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520" y="3331663"/>
            <a:ext cx="8553450" cy="1038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C4A537-3B9C-4C04-BD9B-3FE4D789819C}"/>
                  </a:ext>
                </a:extLst>
              </p:cNvPr>
              <p:cNvSpPr txBox="1"/>
              <p:nvPr/>
            </p:nvSpPr>
            <p:spPr>
              <a:xfrm>
                <a:off x="354795" y="1628642"/>
                <a:ext cx="49040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K-</a:t>
                </a:r>
                <a:r>
                  <a:rPr lang="ko-KR" altLang="en-US" sz="1400" dirty="0"/>
                  <a:t>겹 검증 점수 평균을 기록하기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C4A537-3B9C-4C04-BD9B-3FE4D7898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95" y="1628642"/>
                <a:ext cx="4904046" cy="215444"/>
              </a:xfrm>
              <a:prstGeom prst="rect">
                <a:avLst/>
              </a:prstGeom>
              <a:blipFill>
                <a:blip r:embed="rId12"/>
                <a:stretch>
                  <a:fillRect l="-621" t="-25000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AB0A99-BE55-4449-A8C8-771BC76F39C7}"/>
                  </a:ext>
                </a:extLst>
              </p:cNvPr>
              <p:cNvSpPr txBox="1"/>
              <p:nvPr/>
            </p:nvSpPr>
            <p:spPr>
              <a:xfrm>
                <a:off x="375973" y="2594174"/>
                <a:ext cx="49040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1400" dirty="0"/>
                  <a:t> 검증 점수 그리기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AB0A99-BE55-4449-A8C8-771BC76F3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73" y="2594174"/>
                <a:ext cx="4904046" cy="215444"/>
              </a:xfrm>
              <a:prstGeom prst="rect">
                <a:avLst/>
              </a:prstGeom>
              <a:blipFill>
                <a:blip r:embed="rId13"/>
                <a:stretch>
                  <a:fillRect l="-746" t="-28571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F3D3C048-51A2-4E7C-88B8-401D192E7C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552" y="4430423"/>
            <a:ext cx="3608406" cy="23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0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30"/>
    </mc:Choice>
    <mc:Fallback xmlns="">
      <p:transition spd="slow" advTm="1853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3F1F6B-EAD7-4DD8-A580-7B573AE9D815}"/>
              </a:ext>
            </a:extLst>
          </p:cNvPr>
          <p:cNvSpPr txBox="1"/>
          <p:nvPr/>
        </p:nvSpPr>
        <p:spPr>
          <a:xfrm>
            <a:off x="248838" y="1604430"/>
            <a:ext cx="835292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+mj-lt"/>
              </a:rPr>
              <a:t>곡선의 다른 부분과 스케일이 많이 다른 첫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j-lt"/>
              </a:rPr>
              <a:t>10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j-lt"/>
              </a:rPr>
              <a:t>개 데이터 포인트</a:t>
            </a:r>
            <a:endParaRPr lang="en-US" altLang="ko-KR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8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+mj-lt"/>
              </a:rPr>
              <a:t>    부드러운 곡선을 얻기 위해 각 포인트를 이전 포인트의 </a:t>
            </a:r>
            <a:endParaRPr lang="en-US" altLang="ko-KR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+mj-lt"/>
              </a:rPr>
              <a:t>지수 이동 평균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+mj-lt"/>
              </a:rPr>
              <a:t>(exponential moving average)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j-lt"/>
              </a:rPr>
              <a:t>으로 대체</a:t>
            </a:r>
            <a:endParaRPr lang="en-US" altLang="ko-KR" sz="20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54752-5594-4089-9334-B48DEED5F5B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주택 가격 예측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: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회귀 문제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AB060-AF5F-4B61-85C8-4001218834C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51520" y="799837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3.6.4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K-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겹 검증을 사용한 훈련 검증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47B72B-0AB1-41B4-88F6-D9E049A39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47" y="3055354"/>
            <a:ext cx="8582025" cy="3486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B173B4-824A-4C50-B57E-8D4AB47BE1FD}"/>
                  </a:ext>
                </a:extLst>
              </p:cNvPr>
              <p:cNvSpPr txBox="1"/>
              <p:nvPr/>
            </p:nvSpPr>
            <p:spPr>
              <a:xfrm>
                <a:off x="467544" y="2839910"/>
                <a:ext cx="49040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1400" dirty="0"/>
                  <a:t> 처음 </a:t>
                </a:r>
                <a:r>
                  <a:rPr lang="en-US" altLang="ko-KR" sz="1400" dirty="0"/>
                  <a:t>10</a:t>
                </a:r>
                <a:r>
                  <a:rPr lang="ko-KR" altLang="en-US" sz="1400" dirty="0"/>
                  <a:t>개의 데이터 포인트를 제외한 검증 점수 그리기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B173B4-824A-4C50-B57E-8D4AB47BE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839910"/>
                <a:ext cx="4904046" cy="215444"/>
              </a:xfrm>
              <a:prstGeom prst="rect">
                <a:avLst/>
              </a:prstGeom>
              <a:blipFill>
                <a:blip r:embed="rId10"/>
                <a:stretch>
                  <a:fillRect l="-746" t="-25714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A5F47ED-513D-4A6F-8EA3-CCFA54096E2F}"/>
              </a:ext>
            </a:extLst>
          </p:cNvPr>
          <p:cNvSpPr/>
          <p:nvPr/>
        </p:nvSpPr>
        <p:spPr>
          <a:xfrm>
            <a:off x="392487" y="2136690"/>
            <a:ext cx="218706" cy="144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81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40"/>
    </mc:Choice>
    <mc:Fallback xmlns="">
      <p:transition spd="slow" advTm="1434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DB863D-B907-4EC2-9E66-78C1BDB55E5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주택 가격 예측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: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회귀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219CA-199C-4AF4-860E-792770F1D09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51520" y="799837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3.6.4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K-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겹 검증을 사용한 훈련 검증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B56F92-43C2-4A8F-AAC0-E3EB7E9C0D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44" y="2085480"/>
            <a:ext cx="5276156" cy="3510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8F0AA7-AB08-4A00-9B78-B7FF14464482}"/>
                  </a:ext>
                </a:extLst>
              </p:cNvPr>
              <p:cNvSpPr txBox="1"/>
              <p:nvPr/>
            </p:nvSpPr>
            <p:spPr>
              <a:xfrm>
                <a:off x="659373" y="1750074"/>
                <a:ext cx="49040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 </m:t>
                    </m:r>
                  </m:oMath>
                </a14:m>
                <a:r>
                  <a:rPr lang="ko-KR" altLang="en-US" sz="1400" dirty="0"/>
                  <a:t>처음 </a:t>
                </a:r>
                <a:r>
                  <a:rPr lang="en-US" altLang="ko-KR" sz="1400" dirty="0"/>
                  <a:t>10</a:t>
                </a:r>
                <a:r>
                  <a:rPr lang="ko-KR" altLang="en-US" sz="1400" dirty="0"/>
                  <a:t>개의 데이터 포인트를 제외한 </a:t>
                </a:r>
                <a:r>
                  <a:rPr lang="ko-KR" altLang="en-US" sz="1400" dirty="0" err="1"/>
                  <a:t>에포크별</a:t>
                </a:r>
                <a:r>
                  <a:rPr lang="ko-KR" altLang="en-US" sz="1400" dirty="0"/>
                  <a:t> 검증 </a:t>
                </a:r>
                <a:r>
                  <a:rPr lang="en-US" altLang="ko-KR" sz="1400" dirty="0"/>
                  <a:t>MAE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8F0AA7-AB08-4A00-9B78-B7FF14464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73" y="1750074"/>
                <a:ext cx="4904046" cy="215444"/>
              </a:xfrm>
              <a:prstGeom prst="rect">
                <a:avLst/>
              </a:prstGeom>
              <a:blipFill>
                <a:blip r:embed="rId10"/>
                <a:stretch>
                  <a:fillRect l="-497" t="-25714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167142A-FC29-430B-890F-755139B9FF35}"/>
              </a:ext>
            </a:extLst>
          </p:cNvPr>
          <p:cNvSpPr txBox="1"/>
          <p:nvPr/>
        </p:nvSpPr>
        <p:spPr>
          <a:xfrm>
            <a:off x="467544" y="5937986"/>
            <a:ext cx="718254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i="0" dirty="0">
                <a:solidFill>
                  <a:srgbClr val="000000"/>
                </a:solidFill>
                <a:effectLst/>
                <a:latin typeface="+mj-lt"/>
              </a:rPr>
              <a:t>검증 </a:t>
            </a:r>
            <a:r>
              <a:rPr lang="en-US" altLang="ko-KR" sz="2100" b="1" i="0" dirty="0">
                <a:solidFill>
                  <a:srgbClr val="000000"/>
                </a:solidFill>
                <a:effectLst/>
                <a:latin typeface="+mj-lt"/>
              </a:rPr>
              <a:t>MAE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latin typeface="+mj-lt"/>
              </a:rPr>
              <a:t>가 </a:t>
            </a:r>
            <a:r>
              <a:rPr lang="en-US" altLang="ko-KR" sz="2100" b="1" i="0" dirty="0">
                <a:solidFill>
                  <a:srgbClr val="000000"/>
                </a:solidFill>
                <a:effectLst/>
                <a:latin typeface="+mj-lt"/>
              </a:rPr>
              <a:t>80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latin typeface="+mj-lt"/>
              </a:rPr>
              <a:t>번째 </a:t>
            </a:r>
            <a:r>
              <a:rPr lang="ko-KR" altLang="en-US" sz="2100" b="1" i="0" dirty="0" err="1">
                <a:solidFill>
                  <a:srgbClr val="000000"/>
                </a:solidFill>
                <a:effectLst/>
                <a:latin typeface="+mj-lt"/>
              </a:rPr>
              <a:t>에포크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latin typeface="+mj-lt"/>
              </a:rPr>
              <a:t> 이후에 줄어드는 것이 멈</a:t>
            </a:r>
            <a:r>
              <a:rPr lang="ko-KR" altLang="en-US" sz="2100" b="1" dirty="0">
                <a:solidFill>
                  <a:srgbClr val="000000"/>
                </a:solidFill>
                <a:latin typeface="+mj-lt"/>
              </a:rPr>
              <a:t>춤</a:t>
            </a:r>
            <a:endParaRPr lang="ko-KR" altLang="en-US" sz="2100" b="1" dirty="0">
              <a:latin typeface="+mj-lt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E2FDB55-1E95-41FF-AAC5-23B62DE4F2E1}"/>
              </a:ext>
            </a:extLst>
          </p:cNvPr>
          <p:cNvSpPr/>
          <p:nvPr/>
        </p:nvSpPr>
        <p:spPr>
          <a:xfrm>
            <a:off x="1979712" y="4653137"/>
            <a:ext cx="144016" cy="1227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492EB-3EA9-4909-986C-A6F1C1885040}"/>
              </a:ext>
            </a:extLst>
          </p:cNvPr>
          <p:cNvSpPr txBox="1"/>
          <p:nvPr/>
        </p:nvSpPr>
        <p:spPr>
          <a:xfrm>
            <a:off x="2103766" y="4568297"/>
            <a:ext cx="28803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이 지점 이후로 과대적합이 시작됨</a:t>
            </a:r>
          </a:p>
        </p:txBody>
      </p:sp>
    </p:spTree>
    <p:extLst>
      <p:ext uri="{BB962C8B-B14F-4D97-AF65-F5344CB8AC3E}">
        <p14:creationId xmlns:p14="http://schemas.microsoft.com/office/powerpoint/2010/main" val="40387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95"/>
    </mc:Choice>
    <mc:Fallback xmlns="">
      <p:transition spd="slow" advTm="1169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A7C3EA-7DE4-472E-8890-BC62AEE189D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주택 가격 예측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: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회귀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DF011-03D0-4C4B-803C-2B5CE740C8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51520" y="799837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3.6.4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K-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겹 검증을 사용한 훈련 검증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E05971-2C11-433A-A2C6-A50BC9B6E5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873" y="2132856"/>
            <a:ext cx="8543925" cy="1447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94555D-7C09-4FBC-909D-57249002A5C4}"/>
                  </a:ext>
                </a:extLst>
              </p:cNvPr>
              <p:cNvSpPr txBox="1"/>
              <p:nvPr/>
            </p:nvSpPr>
            <p:spPr>
              <a:xfrm>
                <a:off x="381202" y="4051900"/>
                <a:ext cx="49040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2000" dirty="0"/>
                  <a:t> 최종 결과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94555D-7C09-4FBC-909D-57249002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2" y="4051900"/>
                <a:ext cx="4904046" cy="307777"/>
              </a:xfrm>
              <a:prstGeom prst="rect">
                <a:avLst/>
              </a:prstGeom>
              <a:blipFill>
                <a:blip r:embed="rId10"/>
                <a:stretch>
                  <a:fillRect l="-995" t="-26000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06178C6F-8C8C-496F-A095-3924A42705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520" y="4405844"/>
            <a:ext cx="8553450" cy="733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996A17-2959-4C28-9307-896FA48BA7E1}"/>
                  </a:ext>
                </a:extLst>
              </p:cNvPr>
              <p:cNvSpPr txBox="1"/>
              <p:nvPr/>
            </p:nvSpPr>
            <p:spPr>
              <a:xfrm>
                <a:off x="381202" y="1929360"/>
                <a:ext cx="49040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1400" dirty="0"/>
                  <a:t> 최종 모델 훈련하기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996A17-2959-4C28-9307-896FA48BA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2" y="1929360"/>
                <a:ext cx="4904046" cy="215444"/>
              </a:xfrm>
              <a:prstGeom prst="rect">
                <a:avLst/>
              </a:prstGeom>
              <a:blipFill>
                <a:blip r:embed="rId12"/>
                <a:stretch>
                  <a:fillRect l="-746" t="-25000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4FB4B6-763C-47A8-A884-F09F4873E158}"/>
              </a:ext>
            </a:extLst>
          </p:cNvPr>
          <p:cNvCxnSpPr>
            <a:cxnSpLocks/>
          </p:cNvCxnSpPr>
          <p:nvPr/>
        </p:nvCxnSpPr>
        <p:spPr>
          <a:xfrm>
            <a:off x="323528" y="5085184"/>
            <a:ext cx="151216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3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74"/>
    </mc:Choice>
    <mc:Fallback xmlns="">
      <p:transition spd="slow" advTm="1757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A7C3EA-7DE4-472E-8890-BC62AEE189D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주택 가격 예측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: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회귀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DF011-03D0-4C4B-803C-2B5CE740C8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51520" y="799837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3.6.5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정리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279B1-2C9A-46FA-A947-D2D616524AA7}"/>
              </a:ext>
            </a:extLst>
          </p:cNvPr>
          <p:cNvSpPr txBox="1"/>
          <p:nvPr/>
        </p:nvSpPr>
        <p:spPr>
          <a:xfrm>
            <a:off x="251520" y="1628800"/>
            <a:ext cx="8496944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+mj-lt"/>
              </a:rPr>
              <a:t> 회귀는 분류에서 사용했던 것과는 다른 손실 함수를 사용</a:t>
            </a:r>
            <a:endParaRPr lang="en-US" altLang="ko-KR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j-lt"/>
              </a:rPr>
              <a:t>평균 제곱 오차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j-lt"/>
              </a:rPr>
              <a:t>(MSE)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j-lt"/>
              </a:rPr>
              <a:t>는 회귀에서 자주 사용되는 손실 함수</a:t>
            </a:r>
            <a:endParaRPr lang="en-US" altLang="ko-KR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5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+mj-lt"/>
              </a:rPr>
              <a:t> 회귀에서 사용되는 평가 지표는 분류와 다르다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</a:p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+mj-lt"/>
              </a:rPr>
              <a:t>일반적인 회귀 지표는 평균 절대 오차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j-lt"/>
              </a:rPr>
              <a:t>(MAE)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j-lt"/>
              </a:rPr>
              <a:t>이다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5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+mj-lt"/>
              </a:rPr>
              <a:t>입력 데이터의 특성이 서로 다른 범위를 가지면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+mj-lt"/>
              </a:rPr>
              <a:t>전처리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j-lt"/>
              </a:rPr>
              <a:t> 단계에서 각 특성을 개별적으로 스케일 조정해야 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5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+mj-lt"/>
              </a:rPr>
              <a:t>가용한 데이터가 적다면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j-lt"/>
              </a:rPr>
              <a:t>K-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j-lt"/>
              </a:rPr>
              <a:t>겹 검증을 사용하는 것이 신뢰할 수 있는 모델 평가 방법이다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5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+mj-lt"/>
              </a:rPr>
              <a:t>가용한 훈련 데이터가 적다면 과대적합을 피하기 위해 은닉층의 수를 줄인 모델이 좋다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753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32"/>
    </mc:Choice>
    <mc:Fallback xmlns="">
      <p:transition spd="slow" advTm="4943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280011" y="18864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3.7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요약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9E66E-1213-42EF-9CF7-D09B90DEBF9B}"/>
              </a:ext>
            </a:extLst>
          </p:cNvPr>
          <p:cNvSpPr txBox="1"/>
          <p:nvPr/>
        </p:nvSpPr>
        <p:spPr>
          <a:xfrm>
            <a:off x="280011" y="1052736"/>
            <a:ext cx="8583978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en-US" altLang="ko-KR" sz="2300" b="0" i="0" dirty="0">
                <a:solidFill>
                  <a:srgbClr val="9C9C9C"/>
                </a:solidFill>
                <a:effectLst/>
                <a:latin typeface="+mj-lt"/>
              </a:rPr>
              <a:t>•</a:t>
            </a:r>
            <a:r>
              <a:rPr lang="ko-KR" altLang="en-US" sz="2300" b="0" i="0" dirty="0">
                <a:solidFill>
                  <a:srgbClr val="424242"/>
                </a:solidFill>
                <a:effectLst/>
                <a:latin typeface="+mj-lt"/>
              </a:rPr>
              <a:t> 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+mj-lt"/>
              </a:rPr>
              <a:t>이제 벡터 데이터를 사용하여 가장 일반적인 머신 러닝인 이진 분류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+mj-lt"/>
              </a:rPr>
              <a:t>, 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+mj-lt"/>
              </a:rPr>
              <a:t>다중 분류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+mj-lt"/>
              </a:rPr>
              <a:t>, 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+mj-lt"/>
              </a:rPr>
              <a:t>스칼라 회귀 작업을 다룰 수 있습니다</a:t>
            </a:r>
            <a:endParaRPr lang="en-US" altLang="ko-KR" sz="2000" b="0" i="0" dirty="0">
              <a:solidFill>
                <a:srgbClr val="424242"/>
              </a:solidFill>
              <a:effectLst/>
              <a:latin typeface="+mj-lt"/>
            </a:endParaRPr>
          </a:p>
          <a:p>
            <a:pPr algn="l" latinLnBrk="1"/>
            <a:endParaRPr lang="en-US" altLang="ko-KR" sz="1000" b="0" i="0" dirty="0">
              <a:solidFill>
                <a:srgbClr val="424242"/>
              </a:solidFill>
              <a:effectLst/>
              <a:latin typeface="+mj-lt"/>
            </a:endParaRPr>
          </a:p>
          <a:p>
            <a:pPr algn="l" latinLnBrk="1"/>
            <a:r>
              <a:rPr lang="en-US" altLang="ko-KR" sz="2000" b="0" i="0" dirty="0">
                <a:solidFill>
                  <a:srgbClr val="9C9C9C"/>
                </a:solidFill>
                <a:effectLst/>
                <a:latin typeface="+mj-lt"/>
              </a:rPr>
              <a:t>•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+mj-lt"/>
              </a:rPr>
              <a:t> 보통 원본 데이터를 신경망에 주입하기 전에 전처리해야 합니다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+mj-lt"/>
              </a:rPr>
              <a:t>.</a:t>
            </a:r>
          </a:p>
          <a:p>
            <a:pPr algn="l" latinLnBrk="1"/>
            <a:endParaRPr lang="en-US" altLang="ko-KR" sz="1000" b="0" i="0" dirty="0">
              <a:solidFill>
                <a:srgbClr val="424242"/>
              </a:solidFill>
              <a:effectLst/>
              <a:latin typeface="+mj-lt"/>
            </a:endParaRPr>
          </a:p>
          <a:p>
            <a:pPr algn="l" latinLnBrk="1"/>
            <a:r>
              <a:rPr lang="en-US" altLang="ko-KR" sz="2000" b="0" i="0" dirty="0">
                <a:solidFill>
                  <a:srgbClr val="9C9C9C"/>
                </a:solidFill>
                <a:effectLst/>
                <a:latin typeface="+mj-lt"/>
              </a:rPr>
              <a:t>•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+mj-lt"/>
              </a:rPr>
              <a:t> 데이터에 범위가 다른 특성이 있다면 </a:t>
            </a:r>
            <a:r>
              <a:rPr lang="ko-KR" altLang="en-US" sz="2000" b="0" i="0" dirty="0" err="1">
                <a:solidFill>
                  <a:srgbClr val="424242"/>
                </a:solidFill>
                <a:effectLst/>
                <a:latin typeface="+mj-lt"/>
              </a:rPr>
              <a:t>전처리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+mj-lt"/>
              </a:rPr>
              <a:t> 단계에서 각 특성을 독립적으로 스케일 조정해야 합니다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+mj-lt"/>
              </a:rPr>
              <a:t>.</a:t>
            </a:r>
          </a:p>
          <a:p>
            <a:pPr algn="l" latinLnBrk="1"/>
            <a:endParaRPr lang="en-US" altLang="ko-KR" sz="1000" b="0" i="0" dirty="0">
              <a:solidFill>
                <a:srgbClr val="424242"/>
              </a:solidFill>
              <a:effectLst/>
              <a:latin typeface="+mj-lt"/>
            </a:endParaRPr>
          </a:p>
          <a:p>
            <a:pPr algn="l" latinLnBrk="1"/>
            <a:r>
              <a:rPr lang="en-US" altLang="ko-KR" sz="2000" b="0" i="0" dirty="0">
                <a:solidFill>
                  <a:srgbClr val="9C9C9C"/>
                </a:solidFill>
                <a:effectLst/>
                <a:latin typeface="+mj-lt"/>
              </a:rPr>
              <a:t>•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+mj-lt"/>
              </a:rPr>
              <a:t> 훈련이 진행됨에 따라 신경망의 과대적합이 시작되고 새로운 데이터에 대해 나쁜 결과를 얻게 됩니다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+mj-lt"/>
              </a:rPr>
              <a:t>.</a:t>
            </a:r>
          </a:p>
          <a:p>
            <a:pPr algn="l" latinLnBrk="1"/>
            <a:endParaRPr lang="en-US" altLang="ko-KR" sz="1000" b="0" i="0" dirty="0">
              <a:solidFill>
                <a:srgbClr val="424242"/>
              </a:solidFill>
              <a:effectLst/>
              <a:latin typeface="+mj-lt"/>
            </a:endParaRPr>
          </a:p>
          <a:p>
            <a:pPr algn="l" latinLnBrk="1"/>
            <a:r>
              <a:rPr lang="en-US" altLang="ko-KR" sz="2000" b="0" i="0" dirty="0">
                <a:solidFill>
                  <a:srgbClr val="9C9C9C"/>
                </a:solidFill>
                <a:effectLst/>
                <a:latin typeface="+mj-lt"/>
              </a:rPr>
              <a:t>•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+mj-lt"/>
              </a:rPr>
              <a:t> 훈련 데이터가 많지 않으면 과대적합을 피하기 위해 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+mj-lt"/>
              </a:rPr>
              <a:t>1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+mj-lt"/>
              </a:rPr>
              <a:t>개 또는 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+mj-lt"/>
              </a:rPr>
              <a:t>2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+mj-lt"/>
              </a:rPr>
              <a:t>개의 은닉 층을 가진 신경망을 사용합니다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+mj-lt"/>
              </a:rPr>
              <a:t>.</a:t>
            </a:r>
          </a:p>
          <a:p>
            <a:pPr algn="l" latinLnBrk="1"/>
            <a:endParaRPr lang="en-US" altLang="ko-KR" sz="1000" b="0" i="0" dirty="0">
              <a:solidFill>
                <a:srgbClr val="424242"/>
              </a:solidFill>
              <a:effectLst/>
              <a:latin typeface="+mj-lt"/>
            </a:endParaRPr>
          </a:p>
          <a:p>
            <a:pPr algn="l" latinLnBrk="1"/>
            <a:r>
              <a:rPr lang="en-US" altLang="ko-KR" sz="2000" b="0" i="0" dirty="0">
                <a:solidFill>
                  <a:srgbClr val="9C9C9C"/>
                </a:solidFill>
                <a:effectLst/>
                <a:latin typeface="+mj-lt"/>
              </a:rPr>
              <a:t>•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+mj-lt"/>
              </a:rPr>
              <a:t> 데이터가 많은 범주로 나뉘어 있을 때 중간층이 너무 작으면 정보의 병목이 생길 수 있습니다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+mj-lt"/>
              </a:rPr>
              <a:t>.</a:t>
            </a:r>
          </a:p>
          <a:p>
            <a:pPr algn="l" latinLnBrk="1"/>
            <a:endParaRPr lang="en-US" altLang="ko-KR" sz="1000" b="0" i="0" dirty="0">
              <a:solidFill>
                <a:srgbClr val="424242"/>
              </a:solidFill>
              <a:effectLst/>
              <a:latin typeface="+mj-lt"/>
            </a:endParaRPr>
          </a:p>
          <a:p>
            <a:pPr algn="l" latinLnBrk="1"/>
            <a:r>
              <a:rPr lang="en-US" altLang="ko-KR" sz="2000" b="0" i="0" dirty="0">
                <a:solidFill>
                  <a:srgbClr val="9C9C9C"/>
                </a:solidFill>
                <a:effectLst/>
                <a:latin typeface="+mj-lt"/>
              </a:rPr>
              <a:t>•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+mj-lt"/>
              </a:rPr>
              <a:t> 회귀는 분류와 다른 손실 함수와 평가 지표를 사용합니다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+mj-lt"/>
              </a:rPr>
              <a:t>.</a:t>
            </a:r>
          </a:p>
          <a:p>
            <a:pPr algn="l" latinLnBrk="1"/>
            <a:endParaRPr lang="en-US" altLang="ko-KR" sz="1000" b="0" i="0" dirty="0">
              <a:solidFill>
                <a:srgbClr val="424242"/>
              </a:solidFill>
              <a:effectLst/>
              <a:latin typeface="+mj-lt"/>
            </a:endParaRPr>
          </a:p>
          <a:p>
            <a:pPr algn="l" latinLnBrk="1"/>
            <a:r>
              <a:rPr lang="en-US" altLang="ko-KR" sz="2000" b="0" i="0" dirty="0">
                <a:solidFill>
                  <a:srgbClr val="9C9C9C"/>
                </a:solidFill>
                <a:effectLst/>
                <a:latin typeface="+mj-lt"/>
              </a:rPr>
              <a:t>•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+mj-lt"/>
              </a:rPr>
              <a:t> 적은 데이터를 사용할 때는 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+mj-lt"/>
              </a:rPr>
              <a:t>K-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+mj-lt"/>
              </a:rPr>
              <a:t>겹 검증이 신뢰할 수 있는 모델 평가를 도와줍니다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09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79"/>
    </mc:Choice>
    <mc:Fallback xmlns="">
      <p:transition spd="slow" advTm="6127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492896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Sandoll 고딕Neo2유니 06 Bd" pitchFamily="34" charset="-127"/>
                <a:ea typeface="Sandoll 고딕Neo2유니 06 Bd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1174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0"/>
    </mc:Choice>
    <mc:Fallback xmlns="">
      <p:transition spd="slow" advTm="305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주택 가격 예측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: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회귀 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9E66E-1213-42EF-9CF7-D09B90DEBF9B}"/>
              </a:ext>
            </a:extLst>
          </p:cNvPr>
          <p:cNvSpPr txBox="1"/>
          <p:nvPr/>
        </p:nvSpPr>
        <p:spPr>
          <a:xfrm>
            <a:off x="395536" y="2060848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분류</a:t>
            </a:r>
            <a:r>
              <a:rPr lang="en-US" altLang="ko-KR" sz="2000" dirty="0"/>
              <a:t>(classification)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입력 데이터 포인트의 개별적인 레이블 하나를 예측하는 것이 목적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회귀</a:t>
            </a:r>
            <a:r>
              <a:rPr lang="en-US" altLang="ko-KR" sz="2000" b="1" dirty="0"/>
              <a:t>(regression)</a:t>
            </a:r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개별적인 레이블 대신에 연속적인 값을 예측하는 것이 목적</a:t>
            </a:r>
          </a:p>
        </p:txBody>
      </p:sp>
    </p:spTree>
    <p:extLst>
      <p:ext uri="{BB962C8B-B14F-4D97-AF65-F5344CB8AC3E}">
        <p14:creationId xmlns:p14="http://schemas.microsoft.com/office/powerpoint/2010/main" val="390452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73"/>
    </mc:Choice>
    <mc:Fallback xmlns="">
      <p:transition spd="slow" advTm="2427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주택 가격 예측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: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회귀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A5EBA-2814-40D2-8ADE-A4C80A36816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51520" y="799837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3.6.1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보스턴 주택 가격 데이터셋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A55A68-91EA-41EA-BDB6-238BB7010E76}"/>
              </a:ext>
            </a:extLst>
          </p:cNvPr>
          <p:cNvSpPr txBox="1"/>
          <p:nvPr/>
        </p:nvSpPr>
        <p:spPr>
          <a:xfrm>
            <a:off x="395536" y="167889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1970</a:t>
            </a:r>
            <a:r>
              <a:rPr lang="ko-KR" altLang="en-US" dirty="0"/>
              <a:t>년 중반 보스턴 외곽 지역의 </a:t>
            </a:r>
            <a:r>
              <a:rPr lang="ko-KR" altLang="en-US" dirty="0" err="1"/>
              <a:t>범죄율</a:t>
            </a:r>
            <a:r>
              <a:rPr lang="en-US" altLang="ko-KR" dirty="0"/>
              <a:t>, </a:t>
            </a:r>
            <a:r>
              <a:rPr lang="ko-KR" altLang="en-US" dirty="0"/>
              <a:t>지방세율 등의 데이터가 주어졌을 때 주택 가격의 중간 값 예측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EBB38E-9C4C-42FE-801F-C06DC7AA9E6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819" b="4182"/>
          <a:stretch/>
        </p:blipFill>
        <p:spPr>
          <a:xfrm>
            <a:off x="395536" y="2907585"/>
            <a:ext cx="8039100" cy="7920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AC2DE9-CC16-4AC2-A652-3F8AC6527089}"/>
                  </a:ext>
                </a:extLst>
              </p:cNvPr>
              <p:cNvSpPr txBox="1"/>
              <p:nvPr/>
            </p:nvSpPr>
            <p:spPr>
              <a:xfrm>
                <a:off x="467544" y="2708920"/>
                <a:ext cx="16270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00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1000" dirty="0"/>
                  <a:t> 보스턴 주택 데이터셋 로드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AC2DE9-CC16-4AC2-A652-3F8AC6527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08920"/>
                <a:ext cx="1627048" cy="153888"/>
              </a:xfrm>
              <a:prstGeom prst="rect">
                <a:avLst/>
              </a:prstGeom>
              <a:blipFill>
                <a:blip r:embed="rId11"/>
                <a:stretch>
                  <a:fillRect l="-1873" t="-26923" r="-4120" b="-4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E843F3AB-BECE-47D9-A238-98B20AA1C6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5704" y="4322965"/>
            <a:ext cx="8208912" cy="1712288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9C49F47-7EEB-4042-A8ED-BB6BF6F0082F}"/>
              </a:ext>
            </a:extLst>
          </p:cNvPr>
          <p:cNvSpPr/>
          <p:nvPr/>
        </p:nvSpPr>
        <p:spPr>
          <a:xfrm>
            <a:off x="1115616" y="4797152"/>
            <a:ext cx="21602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AD59B9-D6A0-471E-BDD3-65B234893D60}"/>
              </a:ext>
            </a:extLst>
          </p:cNvPr>
          <p:cNvSpPr/>
          <p:nvPr/>
        </p:nvSpPr>
        <p:spPr>
          <a:xfrm>
            <a:off x="1114670" y="5697416"/>
            <a:ext cx="21602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99EC6AC-8C58-42D5-9A23-0BCA9E37687F}"/>
              </a:ext>
            </a:extLst>
          </p:cNvPr>
          <p:cNvCxnSpPr>
            <a:stCxn id="11" idx="3"/>
          </p:cNvCxnSpPr>
          <p:nvPr/>
        </p:nvCxnSpPr>
        <p:spPr>
          <a:xfrm>
            <a:off x="1331640" y="4941168"/>
            <a:ext cx="3083446" cy="2379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7CF0ADB-621B-4BB9-9C87-BAC677D54A91}"/>
              </a:ext>
            </a:extLst>
          </p:cNvPr>
          <p:cNvCxnSpPr>
            <a:cxnSpLocks/>
          </p:cNvCxnSpPr>
          <p:nvPr/>
        </p:nvCxnSpPr>
        <p:spPr>
          <a:xfrm flipV="1">
            <a:off x="1370455" y="5179109"/>
            <a:ext cx="3010733" cy="662323"/>
          </a:xfrm>
          <a:prstGeom prst="bentConnector3">
            <a:avLst>
              <a:gd name="adj1" fmla="val 496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0F6F055-13AE-4C23-A0AD-EC7335B08635}"/>
              </a:ext>
            </a:extLst>
          </p:cNvPr>
          <p:cNvSpPr txBox="1"/>
          <p:nvPr/>
        </p:nvSpPr>
        <p:spPr>
          <a:xfrm>
            <a:off x="4381188" y="5017526"/>
            <a:ext cx="36471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수치 특성</a:t>
            </a:r>
            <a:endParaRPr lang="en-US" altLang="ko-KR" sz="1300" b="1" dirty="0"/>
          </a:p>
          <a:p>
            <a:r>
              <a:rPr lang="en-US" altLang="ko-KR" sz="1300" dirty="0"/>
              <a:t>(</a:t>
            </a:r>
            <a:r>
              <a:rPr lang="ko-KR" altLang="en-US" sz="1300" dirty="0" err="1"/>
              <a:t>범죄율</a:t>
            </a:r>
            <a:r>
              <a:rPr lang="en-US" altLang="ko-KR" sz="1300" dirty="0"/>
              <a:t>, </a:t>
            </a:r>
            <a:r>
              <a:rPr lang="ko-KR" altLang="en-US" sz="1300" dirty="0"/>
              <a:t>방의 개수</a:t>
            </a:r>
            <a:r>
              <a:rPr lang="en-US" altLang="ko-KR" sz="1300" dirty="0"/>
              <a:t>, </a:t>
            </a:r>
            <a:r>
              <a:rPr lang="ko-KR" altLang="en-US" sz="1300" dirty="0"/>
              <a:t>고속도로 접근성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3E80F0-6483-49B9-9E9D-3246D39DFE04}"/>
              </a:ext>
            </a:extLst>
          </p:cNvPr>
          <p:cNvSpPr txBox="1"/>
          <p:nvPr/>
        </p:nvSpPr>
        <p:spPr>
          <a:xfrm>
            <a:off x="539552" y="6111611"/>
            <a:ext cx="44284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404</a:t>
            </a:r>
            <a:r>
              <a:rPr lang="ko-KR" altLang="en-US" sz="1300" b="1" dirty="0"/>
              <a:t>개의 훈련 샘플</a:t>
            </a:r>
            <a:r>
              <a:rPr lang="en-US" altLang="ko-KR" sz="1300" b="1" dirty="0"/>
              <a:t>, 102</a:t>
            </a:r>
            <a:r>
              <a:rPr lang="ko-KR" altLang="en-US" sz="1300" b="1" dirty="0"/>
              <a:t>개의 데이터 샘플</a:t>
            </a:r>
          </a:p>
        </p:txBody>
      </p:sp>
    </p:spTree>
    <p:extLst>
      <p:ext uri="{BB962C8B-B14F-4D97-AF65-F5344CB8AC3E}">
        <p14:creationId xmlns:p14="http://schemas.microsoft.com/office/powerpoint/2010/main" val="190754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80"/>
    </mc:Choice>
    <mc:Fallback xmlns="">
      <p:transition spd="slow" advTm="2508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53169A-85BC-4F1F-B78B-90A8640913C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주택 가격 예측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: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회귀 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6E720-BF39-4998-A016-6384FF4CB1E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51520" y="799837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3.6.2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데이터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준비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andoll 고딕Neo2유니 06 Bd" pitchFamily="34" charset="-127"/>
              <a:ea typeface="Sandoll 고딕Neo2유니 06 Bd" pitchFamily="34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E6CC79-30EE-4781-8C1D-8625DBDBC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28" y="3521333"/>
            <a:ext cx="8231259" cy="1872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1FE990-C214-4BE2-A95C-BDD73E310A6D}"/>
                  </a:ext>
                </a:extLst>
              </p:cNvPr>
              <p:cNvSpPr txBox="1"/>
              <p:nvPr/>
            </p:nvSpPr>
            <p:spPr>
              <a:xfrm>
                <a:off x="467544" y="3336667"/>
                <a:ext cx="14378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1200" dirty="0"/>
                  <a:t> 데이터 정규화 하기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1FE990-C214-4BE2-A95C-BDD73E310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336667"/>
                <a:ext cx="1437894" cy="184666"/>
              </a:xfrm>
              <a:prstGeom prst="rect">
                <a:avLst/>
              </a:prstGeom>
              <a:blipFill>
                <a:blip r:embed="rId11"/>
                <a:stretch>
                  <a:fillRect l="-2119" t="-29032" r="-5508" b="-451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9F6BD5D-1F9D-4C55-955B-F0ED1F1849A9}"/>
              </a:ext>
            </a:extLst>
          </p:cNvPr>
          <p:cNvSpPr txBox="1"/>
          <p:nvPr/>
        </p:nvSpPr>
        <p:spPr>
          <a:xfrm>
            <a:off x="467544" y="1702702"/>
            <a:ext cx="7920880" cy="114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상이한 스케일을 가진 값을 신경망에 주입하면 문제가 됨</a:t>
            </a:r>
            <a:endParaRPr lang="en-US" altLang="ko-KR" dirty="0"/>
          </a:p>
          <a:p>
            <a:r>
              <a:rPr lang="ko-KR" altLang="en-US" dirty="0"/>
              <a:t>네트워크가 다양하 데이터에 자동으로 맞추려 하면 학습을 더 어렵게 만듦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☞ 이런 데이터를 다루는 대표적인 방법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b="1" dirty="0"/>
              <a:t>특성별로 정규화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BF908A-FE1B-45C9-9035-B9CAD587498F}"/>
              </a:ext>
            </a:extLst>
          </p:cNvPr>
          <p:cNvSpPr txBox="1"/>
          <p:nvPr/>
        </p:nvSpPr>
        <p:spPr>
          <a:xfrm>
            <a:off x="454914" y="5699617"/>
            <a:ext cx="766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데이터를 정규화 할 때 사용한 값 </a:t>
            </a:r>
            <a:r>
              <a:rPr lang="en-US" altLang="ko-KR" dirty="0"/>
              <a:t>= </a:t>
            </a:r>
            <a:r>
              <a:rPr lang="ko-KR" altLang="en-US" dirty="0"/>
              <a:t>훈련 데이터에서 계산한 값</a:t>
            </a:r>
          </a:p>
        </p:txBody>
      </p:sp>
    </p:spTree>
    <p:extLst>
      <p:ext uri="{BB962C8B-B14F-4D97-AF65-F5344CB8AC3E}">
        <p14:creationId xmlns:p14="http://schemas.microsoft.com/office/powerpoint/2010/main" val="256467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54"/>
    </mc:Choice>
    <mc:Fallback xmlns="">
      <p:transition spd="slow" advTm="2545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34F63D-6363-4325-9AE4-E86E29A6846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주택 가격 예측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: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회귀 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98EF1-77AD-4BE0-BB64-B904FB29B1A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51520" y="799837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3.6.3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모델 구성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8DD60C-9B9F-44C1-809F-E00CAAFDF6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660" y="2132856"/>
            <a:ext cx="8142883" cy="2952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5D916A-327D-4059-963E-878CB8F38926}"/>
                  </a:ext>
                </a:extLst>
              </p:cNvPr>
              <p:cNvSpPr txBox="1"/>
              <p:nvPr/>
            </p:nvSpPr>
            <p:spPr>
              <a:xfrm>
                <a:off x="467544" y="1948190"/>
                <a:ext cx="10756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1200" dirty="0"/>
                  <a:t> 모델 정의하기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5D916A-327D-4059-963E-878CB8F38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948190"/>
                <a:ext cx="1075615" cy="184666"/>
              </a:xfrm>
              <a:prstGeom prst="rect">
                <a:avLst/>
              </a:prstGeom>
              <a:blipFill>
                <a:blip r:embed="rId11"/>
                <a:stretch>
                  <a:fillRect l="-2841" t="-30000" r="-7955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A1A9E32-544B-4200-973B-8D81A8AF4841}"/>
              </a:ext>
            </a:extLst>
          </p:cNvPr>
          <p:cNvSpPr txBox="1"/>
          <p:nvPr/>
        </p:nvSpPr>
        <p:spPr>
          <a:xfrm>
            <a:off x="6695728" y="3429000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C0C0C0"/>
                </a:highlight>
              </a:rPr>
              <a:t>64</a:t>
            </a:r>
            <a:r>
              <a:rPr lang="ko-KR" altLang="en-US" dirty="0">
                <a:highlight>
                  <a:srgbClr val="C0C0C0"/>
                </a:highlight>
              </a:rPr>
              <a:t>개의 유닛을 가진 </a:t>
            </a:r>
            <a:endParaRPr lang="en-US" altLang="ko-KR" dirty="0">
              <a:highlight>
                <a:srgbClr val="C0C0C0"/>
              </a:highlight>
            </a:endParaRPr>
          </a:p>
          <a:p>
            <a:r>
              <a:rPr lang="ko-KR" altLang="en-US" dirty="0">
                <a:highlight>
                  <a:srgbClr val="C0C0C0"/>
                </a:highlight>
              </a:rPr>
              <a:t>두 개의 은닉층으로 </a:t>
            </a:r>
            <a:endParaRPr lang="en-US" altLang="ko-KR" dirty="0">
              <a:highlight>
                <a:srgbClr val="C0C0C0"/>
              </a:highlight>
            </a:endParaRPr>
          </a:p>
          <a:p>
            <a:r>
              <a:rPr lang="ko-KR" altLang="en-US" dirty="0">
                <a:highlight>
                  <a:srgbClr val="C0C0C0"/>
                </a:highlight>
              </a:rPr>
              <a:t>작은 네트워크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CBB21-F689-4CE2-A106-A426276696A4}"/>
              </a:ext>
            </a:extLst>
          </p:cNvPr>
          <p:cNvSpPr txBox="1"/>
          <p:nvPr/>
        </p:nvSpPr>
        <p:spPr>
          <a:xfrm>
            <a:off x="351332" y="5463808"/>
            <a:ext cx="79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☞ 훈련 데이터 개수가 적으므로 작은 모델을 사용하여 과대 적합을 피함</a:t>
            </a:r>
          </a:p>
        </p:txBody>
      </p:sp>
    </p:spTree>
    <p:extLst>
      <p:ext uri="{BB962C8B-B14F-4D97-AF65-F5344CB8AC3E}">
        <p14:creationId xmlns:p14="http://schemas.microsoft.com/office/powerpoint/2010/main" val="163028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95"/>
    </mc:Choice>
    <mc:Fallback xmlns="">
      <p:transition spd="slow" advTm="4329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34F63D-6363-4325-9AE4-E86E29A6846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주택 가격 예측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: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회귀 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98EF1-77AD-4BE0-BB64-B904FB29B1A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51520" y="799837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3.6.3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모델 구성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8DD60C-9B9F-44C1-809F-E00CAAFDF6D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0" t="26022" r="-430" b="-907"/>
          <a:stretch/>
        </p:blipFill>
        <p:spPr>
          <a:xfrm>
            <a:off x="611560" y="1877226"/>
            <a:ext cx="8142883" cy="2210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EDC460-6CA7-48CC-A81E-B01BB82CC69C}"/>
              </a:ext>
            </a:extLst>
          </p:cNvPr>
          <p:cNvSpPr txBox="1"/>
          <p:nvPr/>
        </p:nvSpPr>
        <p:spPr>
          <a:xfrm>
            <a:off x="533573" y="4522728"/>
            <a:ext cx="763882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err="1"/>
              <a:t>mse</a:t>
            </a:r>
            <a:r>
              <a:rPr lang="en-US" altLang="ko-KR" sz="1900" b="1" dirty="0"/>
              <a:t>(</a:t>
            </a:r>
            <a:r>
              <a:rPr lang="ko-KR" altLang="en-US" sz="1900" b="1" dirty="0"/>
              <a:t>평균 제곱 </a:t>
            </a:r>
            <a:r>
              <a:rPr lang="ko-KR" altLang="en-US" sz="1900" b="1" dirty="0" err="1"/>
              <a:t>곱차</a:t>
            </a:r>
            <a:r>
              <a:rPr lang="en-US" altLang="ko-KR" sz="1900" b="1" dirty="0"/>
              <a:t>, mean squared error)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예측과 타깃 사이 거리의 제곱</a:t>
            </a:r>
            <a:r>
              <a:rPr lang="en-US" altLang="ko-KR" dirty="0"/>
              <a:t>, </a:t>
            </a:r>
            <a:r>
              <a:rPr lang="ko-KR" altLang="en-US" dirty="0"/>
              <a:t>회귀 문제에서 널리 사용되는 손실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900" b="1" dirty="0"/>
              <a:t>MAE(</a:t>
            </a:r>
            <a:r>
              <a:rPr lang="ko-KR" altLang="en-US" sz="1900" b="1" dirty="0"/>
              <a:t>평균 절대 오차</a:t>
            </a:r>
            <a:r>
              <a:rPr lang="en-US" altLang="ko-KR" sz="1900" b="1" dirty="0"/>
              <a:t>, Mean absolute Error)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예측과 타깃 사이 거리의 절댓값</a:t>
            </a:r>
            <a:r>
              <a:rPr lang="en-US" altLang="ko-KR" dirty="0"/>
              <a:t>, </a:t>
            </a:r>
            <a:r>
              <a:rPr lang="ko-KR" altLang="en-US" dirty="0"/>
              <a:t>훈련하는 동안 모니터링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23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55"/>
    </mc:Choice>
    <mc:Fallback xmlns="">
      <p:transition spd="slow" advTm="3695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A7C3EA-7DE4-472E-8890-BC62AEE189D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주택 가격 예측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: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회귀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DF011-03D0-4C4B-803C-2B5CE740C8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51520" y="799837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3.6.4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K-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겹 검증을 사용한 훈련 검증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59DA6D-ED00-4951-BB2C-3D848E27BB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444" y="2119807"/>
            <a:ext cx="6714746" cy="29009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FC415D-B934-4BC2-9EA9-0F688EDE4068}"/>
                  </a:ext>
                </a:extLst>
              </p:cNvPr>
              <p:cNvSpPr txBox="1"/>
              <p:nvPr/>
            </p:nvSpPr>
            <p:spPr>
              <a:xfrm>
                <a:off x="683568" y="1706043"/>
                <a:ext cx="49040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 </m:t>
                    </m:r>
                  </m:oMath>
                </a14:m>
                <a:r>
                  <a:rPr lang="en-US" altLang="ko-KR" sz="1400" b="1" dirty="0"/>
                  <a:t> 3-</a:t>
                </a:r>
                <a:r>
                  <a:rPr lang="ko-KR" altLang="en-US" sz="1400" b="1" dirty="0"/>
                  <a:t>겹 교차 검증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FC415D-B934-4BC2-9EA9-0F688EDE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06043"/>
                <a:ext cx="4904046" cy="215444"/>
              </a:xfrm>
              <a:prstGeom prst="rect">
                <a:avLst/>
              </a:prstGeom>
              <a:blipFill>
                <a:blip r:embed="rId10"/>
                <a:stretch>
                  <a:fillRect l="-497" t="-25714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B1FE82C-1236-4E9B-ADC4-2A28D63F9F37}"/>
              </a:ext>
            </a:extLst>
          </p:cNvPr>
          <p:cNvSpPr txBox="1"/>
          <p:nvPr/>
        </p:nvSpPr>
        <p:spPr>
          <a:xfrm>
            <a:off x="699411" y="5219034"/>
            <a:ext cx="5679867" cy="1417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데이터를 </a:t>
            </a:r>
            <a:r>
              <a:rPr lang="en-US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개의 분할로 나누고</a:t>
            </a:r>
            <a:endParaRPr lang="en-US" altLang="ko-KR" sz="20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en-US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K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개의 모델을 각각 만들어 </a:t>
            </a:r>
            <a:r>
              <a:rPr lang="en-US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K-1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 훈련</a:t>
            </a:r>
            <a:r>
              <a:rPr lang="en-US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나머지 분할에서 평가</a:t>
            </a:r>
            <a:endParaRPr lang="en-US" altLang="ko-KR" sz="20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모델의 검증 점수 </a:t>
            </a:r>
            <a:r>
              <a:rPr lang="en-US" altLang="ko-KR" sz="20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= K</a:t>
            </a:r>
            <a:r>
              <a:rPr lang="ko-KR" altLang="en-US" sz="20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개의 검증 점수 평균</a:t>
            </a:r>
            <a:endParaRPr lang="en-US" altLang="ko-KR" sz="20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18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55"/>
    </mc:Choice>
    <mc:Fallback xmlns="">
      <p:transition spd="slow" advTm="3675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A7C3EA-7DE4-472E-8890-BC62AEE189D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주택 가격 예측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: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회귀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DF011-03D0-4C4B-803C-2B5CE740C8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51520" y="799837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3.6.4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K-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겹 검증을 사용한 훈련 검증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4713D1-15B6-4DB8-BD8C-A9C528A1DC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0449"/>
          <a:stretch/>
        </p:blipFill>
        <p:spPr>
          <a:xfrm>
            <a:off x="323528" y="1845170"/>
            <a:ext cx="8330524" cy="4248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08A333-1B66-4039-B82D-3FDD0659F9D5}"/>
                  </a:ext>
                </a:extLst>
              </p:cNvPr>
              <p:cNvSpPr txBox="1"/>
              <p:nvPr/>
            </p:nvSpPr>
            <p:spPr>
              <a:xfrm>
                <a:off x="460042" y="1629726"/>
                <a:ext cx="187220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K-</a:t>
                </a:r>
                <a:r>
                  <a:rPr lang="ko-KR" altLang="en-US" sz="1400" dirty="0"/>
                  <a:t>겹 검증하기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08A333-1B66-4039-B82D-3FDD0659F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42" y="1629726"/>
                <a:ext cx="1872208" cy="215444"/>
              </a:xfrm>
              <a:prstGeom prst="rect">
                <a:avLst/>
              </a:prstGeom>
              <a:blipFill>
                <a:blip r:embed="rId10"/>
                <a:stretch>
                  <a:fillRect l="-1623" t="-25000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88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3"/>
    </mc:Choice>
    <mc:Fallback xmlns="">
      <p:transition spd="slow" advTm="5503"/>
    </mc:Fallback>
  </mc:AlternateContent>
  <p:extLst>
    <p:ext uri="{3A86A75C-4F4B-4683-9AE1-C65F6400EC91}">
      <p14:laserTraceLst xmlns:p14="http://schemas.microsoft.com/office/powerpoint/2010/main">
        <p14:tracePtLst>
          <p14:tracePt t="769" x="1571625" y="6738938"/>
          <p14:tracePt t="777" x="1571625" y="6594475"/>
          <p14:tracePt t="785" x="1571625" y="6457950"/>
          <p14:tracePt t="792" x="1571625" y="6338888"/>
          <p14:tracePt t="802" x="1571625" y="6229350"/>
          <p14:tracePt t="808" x="1571625" y="6135688"/>
          <p14:tracePt t="819" x="1571625" y="6042025"/>
          <p14:tracePt t="824" x="1589088" y="5957888"/>
          <p14:tracePt t="835" x="1606550" y="5854700"/>
          <p14:tracePt t="840" x="1614488" y="5788025"/>
          <p14:tracePt t="846" x="1631950" y="5710238"/>
          <p14:tracePt t="855" x="1649413" y="5651500"/>
          <p14:tracePt t="862" x="1674813" y="5575300"/>
          <p14:tracePt t="871" x="1682750" y="5532438"/>
          <p14:tracePt t="878" x="1690688" y="5472113"/>
          <p14:tracePt t="887" x="1708150" y="5421313"/>
          <p14:tracePt t="894" x="1716088" y="5345113"/>
          <p14:tracePt t="903" x="1725613" y="5302250"/>
          <p14:tracePt t="910" x="1733550" y="5268913"/>
          <p14:tracePt t="921" x="1733550" y="5235575"/>
          <p14:tracePt t="926" x="1733550" y="5226050"/>
          <p14:tracePt t="935" x="1733550" y="5208588"/>
          <p14:tracePt t="1031" x="1733550" y="5218113"/>
          <p14:tracePt t="1108" x="1733550" y="5200650"/>
          <p14:tracePt t="1116" x="1725613" y="5167313"/>
          <p14:tracePt t="1124" x="1708150" y="5106988"/>
          <p14:tracePt t="1135" x="1682750" y="5022850"/>
          <p14:tracePt t="1141" x="1665288" y="4919663"/>
          <p14:tracePt t="1152" x="1631950" y="4775200"/>
          <p14:tracePt t="1158" x="1606550" y="4614863"/>
          <p14:tracePt t="1165" x="1571625" y="4402138"/>
          <p14:tracePt t="1173" x="1530350" y="4146550"/>
          <p14:tracePt t="1181" x="1427163" y="3883025"/>
          <p14:tracePt t="1188" x="1401763" y="3738563"/>
          <p14:tracePt t="1195" x="1376363" y="3646488"/>
          <p14:tracePt t="1204" x="1360488" y="3560763"/>
          <p14:tracePt t="1212" x="1333500" y="3475038"/>
          <p14:tracePt t="1220" x="1308100" y="3408363"/>
          <p14:tracePt t="1227" x="1282700" y="3340100"/>
          <p14:tracePt t="1236" x="1274763" y="3263900"/>
          <p14:tracePt t="1244" x="1249363" y="3186113"/>
          <p14:tracePt t="1253" x="1241425" y="3127375"/>
          <p14:tracePt t="1260" x="1231900" y="3059113"/>
          <p14:tracePt t="1265" x="1223963" y="3008313"/>
          <p14:tracePt t="1272" x="1223963" y="2974975"/>
          <p14:tracePt t="1280" x="1223963" y="2965450"/>
          <p14:tracePt t="1289" x="1223963" y="2949575"/>
          <p14:tracePt t="1304" x="1223963" y="2940050"/>
          <p14:tracePt t="1312" x="1223963" y="2932113"/>
          <p14:tracePt t="1321" x="1223963" y="2922588"/>
          <p14:tracePt t="1327" x="1223963" y="2914650"/>
          <p14:tracePt t="1337" x="1231900" y="2889250"/>
          <p14:tracePt t="1344" x="1249363" y="2855913"/>
          <p14:tracePt t="1353" x="1249363" y="2830513"/>
          <p14:tracePt t="1358" x="1266825" y="2813050"/>
          <p14:tracePt t="1369" x="1274763" y="2795588"/>
          <p14:tracePt t="1374" x="1300163" y="2778125"/>
          <p14:tracePt t="1388" x="1308100" y="2778125"/>
          <p14:tracePt t="1394" x="1308100" y="2770188"/>
          <p14:tracePt t="1404" x="1317625" y="2762250"/>
          <p14:tracePt t="1410" x="1333500" y="2762250"/>
          <p14:tracePt t="1420" x="1343025" y="2762250"/>
          <p14:tracePt t="1426" x="1350963" y="2752725"/>
          <p14:tracePt t="1435" x="1376363" y="2752725"/>
          <p14:tracePt t="1441" x="1385888" y="2752725"/>
          <p14:tracePt t="1452" x="1401763" y="2752725"/>
          <p14:tracePt t="1456" x="1419225" y="2752725"/>
          <p14:tracePt t="1465" x="1427163" y="2752725"/>
          <p14:tracePt t="1472" x="1462088" y="2770188"/>
          <p14:tracePt t="1480" x="1487488" y="2787650"/>
          <p14:tracePt t="1490" x="1512888" y="2795588"/>
          <p14:tracePt t="1496" x="1530350" y="2813050"/>
          <p14:tracePt t="1505" x="1538288" y="2830513"/>
          <p14:tracePt t="1512" x="1563688" y="2846388"/>
          <p14:tracePt t="1520" x="1581150" y="2863850"/>
          <p14:tracePt t="1528" x="1597025" y="2863850"/>
          <p14:tracePt t="1536" x="1606550" y="2871788"/>
          <p14:tracePt t="1543" x="1614488" y="2889250"/>
          <p14:tracePt t="1552" x="1631950" y="2906713"/>
          <p14:tracePt t="1558" x="1657350" y="2914650"/>
          <p14:tracePt t="1569" x="1665288" y="2914650"/>
          <p14:tracePt t="1575" x="1665288" y="2922588"/>
          <p14:tracePt t="1586" x="1682750" y="2940050"/>
          <p14:tracePt t="1592" x="1690688" y="2940050"/>
          <p14:tracePt t="1602" x="1690688" y="2949575"/>
          <p14:tracePt t="1607" x="1708150" y="2965450"/>
          <p14:tracePt t="1613" x="1716088" y="2990850"/>
          <p14:tracePt t="1621" x="1741488" y="2990850"/>
          <p14:tracePt t="1629" x="1741488" y="3008313"/>
          <p14:tracePt t="1637" x="1741488" y="3025775"/>
          <p14:tracePt t="1643" x="1751013" y="3033713"/>
          <p14:tracePt t="1651" x="1751013" y="3041650"/>
          <p14:tracePt t="1659" x="1751013" y="3059113"/>
          <p14:tracePt t="1668" x="1758950" y="3067050"/>
          <p14:tracePt t="1675" x="1758950" y="3084513"/>
          <p14:tracePt t="1687" x="1758950" y="3094038"/>
          <p14:tracePt t="1701" x="1758950" y="3101975"/>
          <p14:tracePt t="1709" x="1758950" y="3109913"/>
          <p14:tracePt t="1717" x="1758950" y="3119438"/>
          <p14:tracePt t="1725" x="1751013" y="3119438"/>
          <p14:tracePt t="1735" x="1733550" y="3119438"/>
          <p14:tracePt t="1742" x="1733550" y="3127375"/>
          <p14:tracePt t="1753" x="1716088" y="3127375"/>
          <p14:tracePt t="1759" x="1708150" y="3135313"/>
          <p14:tracePt t="1770" x="1700213" y="3144838"/>
          <p14:tracePt t="1775" x="1682750" y="3152775"/>
          <p14:tracePt t="1781" x="1665288" y="3152775"/>
          <p14:tracePt t="1797" x="1649413" y="3152775"/>
          <p14:tracePt t="1807" x="1639888" y="3152775"/>
          <p14:tracePt t="1813" x="1622425" y="3144838"/>
          <p14:tracePt t="1823" x="1606550" y="3127375"/>
          <p14:tracePt t="1829" x="1589088" y="3119438"/>
          <p14:tracePt t="1837" x="1571625" y="3101975"/>
          <p14:tracePt t="1845" x="1555750" y="3084513"/>
          <p14:tracePt t="1853" x="1538288" y="3084513"/>
          <p14:tracePt t="1861" x="1520825" y="3076575"/>
          <p14:tracePt t="1870" x="1512888" y="3067050"/>
          <p14:tracePt t="1876" x="1495425" y="3051175"/>
          <p14:tracePt t="1887" x="1470025" y="3033713"/>
          <p14:tracePt t="1892" x="1452563" y="3025775"/>
          <p14:tracePt t="1903" x="1444625" y="3016250"/>
          <p14:tracePt t="1908" x="1427163" y="3016250"/>
          <p14:tracePt t="1915" x="1419225" y="3008313"/>
          <p14:tracePt t="1922" x="1411288" y="3000375"/>
          <p14:tracePt t="1930" x="1411288" y="2990850"/>
          <p14:tracePt t="1939" x="1401763" y="2990850"/>
          <p14:tracePt t="1950" x="1401763" y="2982913"/>
          <p14:tracePt t="1955" x="1385888" y="2982913"/>
          <p14:tracePt t="1963" x="1385888" y="2957513"/>
          <p14:tracePt t="1980" x="1376363" y="2940050"/>
          <p14:tracePt t="1989" x="1368425" y="2922588"/>
          <p14:tracePt t="2020" x="1360488" y="2881313"/>
          <p14:tracePt t="2028" x="1360488" y="2863850"/>
          <p14:tracePt t="2036" x="1360488" y="2846388"/>
          <p14:tracePt t="2042" x="1360488" y="2838450"/>
          <p14:tracePt t="2051" x="1350963" y="2820988"/>
          <p14:tracePt t="2058" x="1350963" y="2795588"/>
          <p14:tracePt t="2069" x="1350963" y="2787650"/>
          <p14:tracePt t="2074" x="1350963" y="2770188"/>
          <p14:tracePt t="2085" x="1350963" y="2762250"/>
          <p14:tracePt t="2090" x="1350963" y="2744788"/>
          <p14:tracePt t="2102" x="1350963" y="2727325"/>
          <p14:tracePt t="2106" x="1360488" y="2711450"/>
          <p14:tracePt t="2111" x="1368425" y="2693988"/>
          <p14:tracePt t="2121" x="1376363" y="2686050"/>
          <p14:tracePt t="2128" x="1376363" y="2676525"/>
          <p14:tracePt t="2137" x="1376363" y="2668588"/>
          <p14:tracePt t="2144" x="1393825" y="2668588"/>
          <p14:tracePt t="2154" x="1401763" y="2651125"/>
          <p14:tracePt t="2169" x="1411288" y="2643188"/>
          <p14:tracePt t="2176" x="1419225" y="2617788"/>
          <p14:tracePt t="2185" x="1427163" y="2608263"/>
          <p14:tracePt t="2192" x="1436688" y="2608263"/>
          <p14:tracePt t="2199" x="1436688" y="2600325"/>
          <p14:tracePt t="2207" x="1444625" y="2592388"/>
          <p14:tracePt t="2214" x="1452563" y="2592388"/>
          <p14:tracePt t="2223" x="1470025" y="2582863"/>
          <p14:tracePt t="2239" x="1487488" y="2574925"/>
          <p14:tracePt t="2246" x="1504950" y="2566988"/>
          <p14:tracePt t="2256" x="1512888" y="2557463"/>
          <p14:tracePt t="2262" x="1530350" y="2541588"/>
          <p14:tracePt t="2271" x="1546225" y="2532063"/>
          <p14:tracePt t="2278" x="1563688" y="2532063"/>
          <p14:tracePt t="2288" x="1581150" y="2532063"/>
          <p14:tracePt t="2293" x="1597025" y="2532063"/>
          <p14:tracePt t="2304" x="1597025" y="2524125"/>
          <p14:tracePt t="2309" x="1606550" y="2524125"/>
          <p14:tracePt t="2319" x="1622425" y="2524125"/>
          <p14:tracePt t="2324" x="1639888" y="2524125"/>
          <p14:tracePt t="2337" x="1657350" y="2524125"/>
          <p14:tracePt t="2341" x="1674813" y="2524125"/>
          <p14:tracePt t="2352" x="1682750" y="2524125"/>
          <p14:tracePt t="2356" x="1700213" y="2524125"/>
          <p14:tracePt t="2371" x="1716088" y="2524125"/>
          <p14:tracePt t="2378" x="1741488" y="2524125"/>
          <p14:tracePt t="2388" x="1751013" y="2524125"/>
          <p14:tracePt t="2394" x="1758950" y="2524125"/>
          <p14:tracePt t="2404" x="1766888" y="2524125"/>
          <p14:tracePt t="2410" x="1776413" y="2524125"/>
          <p14:tracePt t="2419" x="1784350" y="2524125"/>
          <p14:tracePt t="2426" x="1793875" y="2532063"/>
          <p14:tracePt t="2436" x="1809750" y="2549525"/>
          <p14:tracePt t="2442" x="1827213" y="2557463"/>
          <p14:tracePt t="2453" x="1844675" y="2566988"/>
          <p14:tracePt t="2457" x="1852613" y="2574925"/>
          <p14:tracePt t="2464" x="1870075" y="2582863"/>
          <p14:tracePt t="2472" x="1878013" y="2600325"/>
          <p14:tracePt t="2481" x="1903413" y="2617788"/>
          <p14:tracePt t="2489" x="1911350" y="2625725"/>
          <p14:tracePt t="2497" x="1928813" y="2643188"/>
          <p14:tracePt t="2506" x="1946275" y="2651125"/>
          <p14:tracePt t="2513" x="1963738" y="2668588"/>
          <p14:tracePt t="2521" x="1971675" y="2676525"/>
          <p14:tracePt t="2529" x="1997075" y="2693988"/>
          <p14:tracePt t="2538" x="2005013" y="2693988"/>
          <p14:tracePt t="2544" x="2005013" y="2701925"/>
          <p14:tracePt t="2554" x="2022475" y="2711450"/>
          <p14:tracePt t="2560" x="2022475" y="2719388"/>
          <p14:tracePt t="2572" x="2030413" y="2719388"/>
          <p14:tracePt t="2578" x="2030413" y="2727325"/>
          <p14:tracePt t="2594" x="2030413" y="2736850"/>
          <p14:tracePt t="2604" x="2039938" y="2744788"/>
          <p14:tracePt t="2610" x="2039938" y="2752725"/>
          <p14:tracePt t="2620" x="2039938" y="2770188"/>
          <p14:tracePt t="2625" x="2047875" y="2778125"/>
          <p14:tracePt t="2636" x="2047875" y="2787650"/>
          <p14:tracePt t="2641" x="2047875" y="2813050"/>
          <p14:tracePt t="2656" x="2055813" y="2830513"/>
          <p14:tracePt t="2665" x="2055813" y="2838450"/>
          <p14:tracePt t="2671" x="2055813" y="2855913"/>
          <p14:tracePt t="2681" x="2055813" y="2871788"/>
          <p14:tracePt t="2690" x="2055813" y="2889250"/>
          <p14:tracePt t="2697" x="2055813" y="2906713"/>
          <p14:tracePt t="2704" x="2055813" y="2914650"/>
          <p14:tracePt t="2710" x="2055813" y="2922588"/>
          <p14:tracePt t="2719" x="2055813" y="2940050"/>
          <p14:tracePt t="2726" x="2055813" y="2949575"/>
          <p14:tracePt t="2736" x="2055813" y="2974975"/>
          <p14:tracePt t="2742" x="2055813" y="2982913"/>
          <p14:tracePt t="2772" x="2055813" y="2990850"/>
          <p14:tracePt t="2779" x="2055813" y="3000375"/>
          <p14:tracePt t="2789" x="2047875" y="3008313"/>
          <p14:tracePt t="2796" x="2039938" y="3008313"/>
          <p14:tracePt t="2812" x="2039938" y="3016250"/>
          <p14:tracePt t="2822" x="2030413" y="3025775"/>
          <p14:tracePt t="2829" x="2014538" y="3025775"/>
          <p14:tracePt t="2845" x="1989138" y="3033713"/>
          <p14:tracePt t="2853" x="1971675" y="3051175"/>
          <p14:tracePt t="2860" x="1963738" y="3059113"/>
          <p14:tracePt t="2869" x="1946275" y="3059113"/>
          <p14:tracePt t="2876" x="1928813" y="3067050"/>
          <p14:tracePt t="2886" x="1920875" y="3067050"/>
          <p14:tracePt t="2890" x="1903413" y="3076575"/>
          <p14:tracePt t="2898" x="1885950" y="3076575"/>
          <p14:tracePt t="2919" x="1878013" y="3076575"/>
          <p14:tracePt t="2960" x="1870075" y="3076575"/>
          <p14:tracePt t="2980" x="1852613" y="3076575"/>
          <p14:tracePt t="2989" x="1844675" y="3076575"/>
          <p14:tracePt t="3005" x="1819275" y="3076575"/>
          <p14:tracePt t="3012" x="1809750" y="3076575"/>
          <p14:tracePt t="3022" x="1793875" y="3076575"/>
          <p14:tracePt t="3028" x="1776413" y="3076575"/>
          <p14:tracePt t="3038" x="1766888" y="3076575"/>
          <p14:tracePt t="3042" x="1758950" y="3076575"/>
          <p14:tracePt t="3052" x="1741488" y="3076575"/>
          <p14:tracePt t="3058" x="1733550" y="3076575"/>
          <p14:tracePt t="3070" x="1716088" y="3076575"/>
          <p14:tracePt t="3074" x="1708150" y="3076575"/>
          <p14:tracePt t="3086" x="1690688" y="3076575"/>
          <p14:tracePt t="3090" x="1682750" y="3076575"/>
          <p14:tracePt t="3099" x="1649413" y="3076575"/>
          <p14:tracePt t="3107" x="1631950" y="3067050"/>
          <p14:tracePt t="3114" x="1622425" y="3067050"/>
          <p14:tracePt t="3123" x="1606550" y="3059113"/>
          <p14:tracePt t="3168" x="1597025" y="3059113"/>
          <p14:tracePt t="3191" x="1589088" y="3051175"/>
          <p14:tracePt t="3203" x="1589088" y="3041650"/>
          <p14:tracePt t="3208" x="1571625" y="3033713"/>
          <p14:tracePt t="3218" x="1555750" y="3016250"/>
          <p14:tracePt t="3225" x="1538288" y="3000375"/>
          <p14:tracePt t="3234" x="1530350" y="3000375"/>
          <p14:tracePt t="3241" x="1512888" y="2982913"/>
          <p14:tracePt t="3251" x="1495425" y="2957513"/>
          <p14:tracePt t="3257" x="1477963" y="2949575"/>
          <p14:tracePt t="3269" x="1477963" y="2940050"/>
          <p14:tracePt t="3274" x="1470025" y="2932113"/>
          <p14:tracePt t="3287" x="1462088" y="2914650"/>
          <p14:tracePt t="3291" x="1444625" y="2897188"/>
          <p14:tracePt t="3296" x="1436688" y="2889250"/>
          <p14:tracePt t="3305" x="1419225" y="2863850"/>
          <p14:tracePt t="3312" x="1393825" y="2838450"/>
          <p14:tracePt t="3321" x="1376363" y="2820988"/>
          <p14:tracePt t="3329" x="1368425" y="2805113"/>
          <p14:tracePt t="3337" x="1350963" y="2795588"/>
          <p14:tracePt t="3344" x="1343025" y="2770188"/>
          <p14:tracePt t="3353" x="1343025" y="2762250"/>
          <p14:tracePt t="3361" x="1343025" y="2752725"/>
          <p14:tracePt t="3369" x="1343025" y="2744788"/>
          <p14:tracePt t="3376" x="1333500" y="2727325"/>
          <p14:tracePt t="3386" x="1333500" y="2719388"/>
          <p14:tracePt t="3391" x="1325563" y="2693988"/>
          <p14:tracePt t="3398" x="1325563" y="2676525"/>
          <p14:tracePt t="3407" x="1325563" y="2668588"/>
          <p14:tracePt t="3414" x="1325563" y="2651125"/>
          <p14:tracePt t="3430" x="1325563" y="2633663"/>
          <p14:tracePt t="3439" x="1325563" y="2625725"/>
          <p14:tracePt t="3454" x="1325563" y="2600325"/>
          <p14:tracePt t="3470" x="1333500" y="2582863"/>
          <p14:tracePt t="3476" x="1343025" y="2566988"/>
          <p14:tracePt t="3487" x="1360488" y="2549525"/>
          <p14:tracePt t="3493" x="1376363" y="2541588"/>
          <p14:tracePt t="3504" x="1376363" y="2516188"/>
          <p14:tracePt t="3510" x="1401763" y="2498725"/>
          <p14:tracePt t="3521" x="1411288" y="2489200"/>
          <p14:tracePt t="3525" x="1419225" y="2489200"/>
          <p14:tracePt t="3537" x="1419225" y="2481263"/>
          <p14:tracePt t="3541" x="1427163" y="2473325"/>
          <p14:tracePt t="3548" x="1436688" y="2473325"/>
          <p14:tracePt t="3555" x="1444625" y="2463800"/>
          <p14:tracePt t="3563" x="1452563" y="2455863"/>
          <p14:tracePt t="3572" x="1462088" y="2438400"/>
          <p14:tracePt t="3578" x="1487488" y="2430463"/>
          <p14:tracePt t="3594" x="1495425" y="2430463"/>
          <p14:tracePt t="3604" x="1504950" y="2422525"/>
          <p14:tracePt t="3619" x="1512888" y="2422525"/>
          <p14:tracePt t="3648" x="1520825" y="2413000"/>
          <p14:tracePt t="3656" x="1530350" y="2413000"/>
          <p14:tracePt t="3672" x="1538288" y="2413000"/>
          <p14:tracePt t="3680" x="1555750" y="2413000"/>
          <p14:tracePt t="4403" x="1546225" y="2422525"/>
          <p14:tracePt t="4410" x="1530350" y="2422525"/>
          <p14:tracePt t="4418" x="1520825" y="2422525"/>
          <p14:tracePt t="4426" x="1504950" y="2422525"/>
          <p14:tracePt t="4437" x="1487488" y="2413000"/>
          <p14:tracePt t="4442" x="1477963" y="2397125"/>
          <p14:tracePt t="4453" x="1419225" y="2379663"/>
          <p14:tracePt t="4458" x="1317625" y="2336800"/>
          <p14:tracePt t="4469" x="1216025" y="2278063"/>
          <p14:tracePt t="4475" x="1069975" y="2184400"/>
          <p14:tracePt t="4483" x="874713" y="2082800"/>
          <p14:tracePt t="4489" x="646113" y="1938338"/>
          <p14:tracePt t="4496" x="415925" y="1766888"/>
          <p14:tracePt t="4504" x="144463" y="153035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A7C3EA-7DE4-472E-8890-BC62AEE189D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주택 가격 예측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: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회귀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DF011-03D0-4C4B-803C-2B5CE740C8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51520" y="799837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3.6.4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81EB"/>
                </a:solidFill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K-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ndoll 고딕Neo2유니 06 Bd" pitchFamily="34" charset="-127"/>
                <a:ea typeface="Sandoll 고딕Neo2유니 06 Bd" pitchFamily="34" charset="-127"/>
                <a:cs typeface="+mn-cs"/>
              </a:rPr>
              <a:t>겹 검증을 사용한 훈련 검증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4713D1-15B6-4DB8-BD8C-A9C528A1DC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0730" b="978"/>
          <a:stretch/>
        </p:blipFill>
        <p:spPr>
          <a:xfrm>
            <a:off x="323528" y="1863100"/>
            <a:ext cx="8330524" cy="17281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11C454-CAAC-4BAF-9B61-084233B003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28" y="4571551"/>
            <a:ext cx="8033077" cy="14866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304C53-F338-43AB-8E33-D3E48348FB1A}"/>
              </a:ext>
            </a:extLst>
          </p:cNvPr>
          <p:cNvSpPr txBox="1"/>
          <p:nvPr/>
        </p:nvSpPr>
        <p:spPr>
          <a:xfrm>
            <a:off x="295600" y="420221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D63AD-E32B-4DF7-96D7-3D51541F2FCE}"/>
              </a:ext>
            </a:extLst>
          </p:cNvPr>
          <p:cNvSpPr txBox="1"/>
          <p:nvPr/>
        </p:nvSpPr>
        <p:spPr>
          <a:xfrm>
            <a:off x="1339716" y="4593628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</a:rPr>
              <a:t>검증 점수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B026A-A990-47D8-A809-027A55D563A2}"/>
              </a:ext>
            </a:extLst>
          </p:cNvPr>
          <p:cNvSpPr txBox="1"/>
          <p:nvPr/>
        </p:nvSpPr>
        <p:spPr>
          <a:xfrm>
            <a:off x="2051720" y="5390227"/>
            <a:ext cx="18722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</a:rPr>
              <a:t>평균값</a:t>
            </a:r>
          </a:p>
        </p:txBody>
      </p:sp>
    </p:spTree>
    <p:extLst>
      <p:ext uri="{BB962C8B-B14F-4D97-AF65-F5344CB8AC3E}">
        <p14:creationId xmlns:p14="http://schemas.microsoft.com/office/powerpoint/2010/main" val="365913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1"/>
    </mc:Choice>
    <mc:Fallback xmlns="">
      <p:transition spd="slow" advTm="1926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704</Words>
  <Application>Microsoft Office PowerPoint</Application>
  <PresentationFormat>화면 슬라이드 쇼(4:3)</PresentationFormat>
  <Paragraphs>109</Paragraphs>
  <Slides>17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Helvetica Neue</vt:lpstr>
      <vt:lpstr>Sandoll 고딕Neo1유니코드 03 Lt</vt:lpstr>
      <vt:lpstr>Sandoll 고딕Neo2유니 06 Bd</vt:lpstr>
      <vt:lpstr>맑은 고딕</vt:lpstr>
      <vt:lpstr>Arial</vt:lpstr>
      <vt:lpstr>Cambria Math</vt:lpstr>
      <vt:lpstr>Office 테마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최서원</dc:creator>
  <cp:lastModifiedBy>수지</cp:lastModifiedBy>
  <cp:revision>47</cp:revision>
  <dcterms:created xsi:type="dcterms:W3CDTF">2020-01-14T01:52:45Z</dcterms:created>
  <dcterms:modified xsi:type="dcterms:W3CDTF">2021-01-19T11:11:42Z</dcterms:modified>
</cp:coreProperties>
</file>