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5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58" r:id="rId22"/>
    <p:sldId id="25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60" r:id="rId32"/>
    <p:sldId id="288" r:id="rId33"/>
    <p:sldId id="289" r:id="rId34"/>
    <p:sldId id="256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3879C-7F60-4207-963B-B989C3E8AAA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54555-C41F-4BC8-9B82-73FE8CAFF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1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5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7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4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0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10D5-B300-403A-A878-5936AC74D236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3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ADEB1-7F22-4A69-B703-15CFC99CD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2CAA6-B461-47F6-8184-E1197F9C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7B656-9F8C-498F-B201-D130F5BC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2AA11-CF92-47D9-9F16-448AABF0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E8301-F6B0-409D-B239-80F0C867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3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9F506-F25A-45E7-B8F2-C666FD5C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F0CAA-BB8A-48F0-88FA-55466EC30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3E123-5EC1-427C-893B-50787FD2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5A473-68A2-44B8-B60F-7A8F3BEC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79214-3BBE-41BE-94BD-3F27E0D7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2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2CB48F-6821-4836-95C2-8CE93AC59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CAB2D5-1B54-4BA2-A385-0E7FB06CA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A050C-7080-42EE-97C8-47FA3968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09796-FE2B-4D14-9BA0-618B52EB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FE497-AC40-4D40-8EBA-9FB15081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7E3B3-5986-47E2-B523-1465721D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9DA23-F840-4D8F-9550-7EF87857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FB21A-CEA3-4157-93C8-3719547E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6D15B-A782-498C-9E8C-AEC6418E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9FCA8-623C-49C8-9B9D-F24A390C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0DD19-FB1A-40F3-AD27-55E06B98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60E4D8-6A4A-40CC-ACFE-4AA503D8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4A598-0D2F-488C-B4A1-73E55A6F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651FB-FE86-4FFC-B044-CC55B2B8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017AF-FCD7-475F-A76D-9822437A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8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4DB6A-C5A2-4EA9-82A1-30F4845D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18DF7-868A-43DC-931F-B9F3CFE77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12F9B9-8723-43E0-8A68-8C26011BC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27264-451C-4B0E-807A-1F8505AD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1FD569-2113-405B-A71C-33A127B7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BE825D-5E25-4A2C-8538-282CCAB1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3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CF705-BB90-4211-BE63-6D06A41B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F0720-3BD4-40CD-824D-5E59BC05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BE92E-CAD8-486D-9A2D-7BE5E8B5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301CF9-639B-40D7-B301-819042468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42232C-BCF7-4980-B047-442E3B0F5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1E042D-47E1-44AD-916D-65AB8939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D8ECF3-A74C-40CE-8741-040026F1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14431D-750C-49F9-A8AF-AD24661D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1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695FB-2799-43C2-8751-070AAD05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EFD0E7-443E-4131-A184-E90C105E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971B36-3887-4785-A171-34635034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35909-60A8-4836-98B7-DF21F46F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1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35DBEF-F21F-4781-B3EC-67E5D4BD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31A0DB-4765-4E5B-AB33-005A13D1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F55ADA-6EE0-4377-9186-4AACBA6F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6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16F16-FDF7-40E6-93F6-FCE17160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8DC75-CC6C-446C-9CA7-5BC658AE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EFE568-F086-4D7D-AE04-7F231AFBA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3BFB8-E5C3-4DC3-872A-6BD68F5E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CA7B6-6A85-4C0C-AAE4-9BE33C99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15A03-6CCD-4520-937A-3EB2788A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7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F8521-4387-4EC8-84D2-3D075336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3B8BB1-9803-445B-BA94-CCB562240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45EEEE-7E33-4320-9520-8C8E20A33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74C96-63D8-4B77-9AA8-8258617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0B4F0-7CFA-438E-851C-1A8922AA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A87EA-BFBC-4168-95BE-C7A170E4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9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5E1869-BBC0-4E9D-B65A-8E77CC2D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A9927-732A-4D64-994E-61CA062E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A554D-C8C8-4B67-95FD-52971F5F7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650-0FEC-48DC-A56A-F17663C64ED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56E8A-AFF1-4427-86D7-248BB544E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04A00-19C5-46BC-BF6E-EF0B0B9BF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D5E6C-7CD4-4E9E-BD69-686443B49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59.xml"/><Relationship Id="rId7" Type="http://schemas.openxmlformats.org/officeDocument/2006/relationships/image" Target="../media/image37.emf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40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62.xml"/><Relationship Id="rId7" Type="http://schemas.openxmlformats.org/officeDocument/2006/relationships/image" Target="../media/image37.emf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65.xml"/><Relationship Id="rId7" Type="http://schemas.openxmlformats.org/officeDocument/2006/relationships/image" Target="../media/image37.emf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68.xml"/><Relationship Id="rId7" Type="http://schemas.openxmlformats.org/officeDocument/2006/relationships/image" Target="../media/image37.emf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71.xml"/><Relationship Id="rId7" Type="http://schemas.openxmlformats.org/officeDocument/2006/relationships/image" Target="../media/image45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74.xml"/><Relationship Id="rId7" Type="http://schemas.openxmlformats.org/officeDocument/2006/relationships/image" Target="../media/image47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77.xml"/><Relationship Id="rId7" Type="http://schemas.openxmlformats.org/officeDocument/2006/relationships/image" Target="../media/image47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80.xml"/><Relationship Id="rId7" Type="http://schemas.openxmlformats.org/officeDocument/2006/relationships/image" Target="../media/image50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83.xml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37.emf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5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86.xml"/><Relationship Id="rId7" Type="http://schemas.openxmlformats.org/officeDocument/2006/relationships/image" Target="../media/image58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89.xml"/><Relationship Id="rId7" Type="http://schemas.openxmlformats.org/officeDocument/2006/relationships/image" Target="../media/image60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92.xml"/><Relationship Id="rId7" Type="http://schemas.openxmlformats.org/officeDocument/2006/relationships/image" Target="../media/image62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6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oleObject" Target="../embeddings/oleObject13.bin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5" Type="http://schemas.openxmlformats.org/officeDocument/2006/relationships/tags" Target="../tags/tag102.xml"/><Relationship Id="rId10" Type="http://schemas.openxmlformats.org/officeDocument/2006/relationships/tags" Target="../tags/tag107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37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oleObject" Target="../embeddings/oleObject14.bin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5" Type="http://schemas.openxmlformats.org/officeDocument/2006/relationships/tags" Target="../tags/tag113.xml"/><Relationship Id="rId10" Type="http://schemas.openxmlformats.org/officeDocument/2006/relationships/tags" Target="../tags/tag118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image" Target="../media/image37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B3433B-4664-4BBD-A532-57A3F6A5F6C4}"/>
              </a:ext>
            </a:extLst>
          </p:cNvPr>
          <p:cNvSpPr txBox="1"/>
          <p:nvPr/>
        </p:nvSpPr>
        <p:spPr>
          <a:xfrm>
            <a:off x="2084091" y="245254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3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FF3748-EB4C-4435-959D-161C38969109}"/>
              </a:ext>
            </a:extLst>
          </p:cNvPr>
          <p:cNvSpPr/>
          <p:nvPr/>
        </p:nvSpPr>
        <p:spPr>
          <a:xfrm>
            <a:off x="2046127" y="3429000"/>
            <a:ext cx="8099746" cy="80125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Sandoll 고딕Neo1유니코드 03 Lt" pitchFamily="34" charset="-127"/>
                <a:ea typeface="Sandoll 고딕Neo1유니코드 03 Lt" pitchFamily="34" charset="-127"/>
              </a:rPr>
              <a:t>신경망 시작하기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C15C5-9C3C-4403-9AD5-966CB240C0CD}"/>
              </a:ext>
            </a:extLst>
          </p:cNvPr>
          <p:cNvSpPr txBox="1"/>
          <p:nvPr/>
        </p:nvSpPr>
        <p:spPr>
          <a:xfrm>
            <a:off x="10547758" y="6333796"/>
            <a:ext cx="16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ko-KR" altLang="en-US" dirty="0"/>
              <a:t>팀 정영도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081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B3433B-4664-4BBD-A532-57A3F6A5F6C4}"/>
              </a:ext>
            </a:extLst>
          </p:cNvPr>
          <p:cNvSpPr txBox="1"/>
          <p:nvPr/>
        </p:nvSpPr>
        <p:spPr>
          <a:xfrm>
            <a:off x="1958654" y="255414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Sandoll 고딕Neo2유니 06 Bd" pitchFamily="34" charset="-127"/>
                <a:ea typeface="Sandoll 고딕Neo2유니 06 Bd" pitchFamily="34" charset="-127"/>
              </a:rPr>
              <a:t>3.4 </a:t>
            </a:r>
            <a:r>
              <a:rPr lang="ko-KR" altLang="en-US" sz="3600" dirty="0">
                <a:latin typeface="Sandoll 고딕Neo2유니 06 Bd" pitchFamily="34" charset="-127"/>
                <a:ea typeface="Sandoll 고딕Neo2유니 06 Bd" pitchFamily="34" charset="-127"/>
              </a:rPr>
              <a:t>영화 리뷰 분류</a:t>
            </a:r>
            <a:r>
              <a:rPr lang="en-US" altLang="ko-KR" sz="36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3600" dirty="0">
                <a:latin typeface="Sandoll 고딕Neo2유니 06 Bd" pitchFamily="34" charset="-127"/>
                <a:ea typeface="Sandoll 고딕Neo2유니 06 Bd" pitchFamily="34" charset="-127"/>
              </a:rPr>
              <a:t>이진 분류 예제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FF3748-EB4C-4435-959D-161C38969109}"/>
              </a:ext>
            </a:extLst>
          </p:cNvPr>
          <p:cNvSpPr/>
          <p:nvPr/>
        </p:nvSpPr>
        <p:spPr>
          <a:xfrm>
            <a:off x="2064688" y="3402446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이현수</a:t>
            </a:r>
          </a:p>
        </p:txBody>
      </p:sp>
    </p:spTree>
    <p:extLst>
      <p:ext uri="{BB962C8B-B14F-4D97-AF65-F5344CB8AC3E}">
        <p14:creationId xmlns:p14="http://schemas.microsoft.com/office/powerpoint/2010/main" val="419554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B90CBC-8D83-4E45-B35B-704EA66FFD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2639" y="18864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CONTENTS</a:t>
            </a:r>
            <a:endParaRPr lang="ko-KR" altLang="en-US" sz="48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5776B81-50A2-4683-945F-3FE264C18C17}"/>
              </a:ext>
            </a:extLst>
          </p:cNvPr>
          <p:cNvGrpSpPr/>
          <p:nvPr/>
        </p:nvGrpSpPr>
        <p:grpSpPr>
          <a:xfrm>
            <a:off x="1" y="813830"/>
            <a:ext cx="5485380" cy="795042"/>
            <a:chOff x="-4611" y="1484784"/>
            <a:chExt cx="5944762" cy="112614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C9683A-958A-456D-AAE3-FE2AA718CFCE}"/>
                </a:ext>
              </a:extLst>
            </p:cNvPr>
            <p:cNvGrpSpPr/>
            <p:nvPr>
              <p:custDataLst>
                <p:tags r:id="rId14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ED35AA-BC4C-438B-B2F3-EDF0F11B0264}"/>
                  </a:ext>
                </a:extLst>
              </p:cNvPr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FCB5CA56-0667-4477-A259-40A455E2F20A}"/>
                  </a:ext>
                </a:extLst>
              </p:cNvPr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0" name="오각형 16">
                <a:extLst>
                  <a:ext uri="{FF2B5EF4-FFF2-40B4-BE49-F238E27FC236}">
                    <a16:creationId xmlns:a16="http://schemas.microsoft.com/office/drawing/2014/main" id="{BD434B2F-2266-4DFF-A515-964C63872D83}"/>
                  </a:ext>
                </a:extLst>
              </p:cNvPr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36B59C-31C1-4A23-8EF0-F81314EB95E9}"/>
                </a:ext>
              </a:extLst>
            </p:cNvPr>
            <p:cNvSpPr txBox="1"/>
            <p:nvPr/>
          </p:nvSpPr>
          <p:spPr>
            <a:xfrm>
              <a:off x="1587014" y="1943973"/>
              <a:ext cx="2592288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3.4.1 IMDB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데이터셋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A0F6D6-6F5D-4337-AE6A-E980217E028C}"/>
              </a:ext>
            </a:extLst>
          </p:cNvPr>
          <p:cNvGrpSpPr/>
          <p:nvPr/>
        </p:nvGrpSpPr>
        <p:grpSpPr>
          <a:xfrm>
            <a:off x="0" y="1620626"/>
            <a:ext cx="5817598" cy="721036"/>
            <a:chOff x="-4611" y="2626123"/>
            <a:chExt cx="6304803" cy="10213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D7E028C-4C46-43E0-8A6E-B24F4E1AF095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2DFCAB-BA9F-4EFA-A21A-19343174B83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BAFA4AB7-4D9F-4DD4-A08B-40C6775FDE55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" name="오각형 17">
                <a:extLst>
                  <a:ext uri="{FF2B5EF4-FFF2-40B4-BE49-F238E27FC236}">
                    <a16:creationId xmlns:a16="http://schemas.microsoft.com/office/drawing/2014/main" id="{32367853-63DA-4FD2-85E9-1DA626C26070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E725BD-4C07-4B9D-8FFD-076A724D430F}"/>
                </a:ext>
              </a:extLst>
            </p:cNvPr>
            <p:cNvSpPr txBox="1"/>
            <p:nvPr/>
          </p:nvSpPr>
          <p:spPr>
            <a:xfrm>
              <a:off x="1586136" y="3037495"/>
              <a:ext cx="2913856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3.4.2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데이터 준비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D0EC84-B4D4-4623-92F4-1F9835B0F825}"/>
              </a:ext>
            </a:extLst>
          </p:cNvPr>
          <p:cNvGrpSpPr/>
          <p:nvPr/>
        </p:nvGrpSpPr>
        <p:grpSpPr>
          <a:xfrm>
            <a:off x="0" y="2446242"/>
            <a:ext cx="6145561" cy="729254"/>
            <a:chOff x="1" y="3694611"/>
            <a:chExt cx="6660231" cy="103295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D4C0768-4351-4EC3-B38B-CF89E870987C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9B444B1-0354-4919-BF60-C553863963EA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139DA864-BDF0-46C4-B86E-6AEF2AD7740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" name="오각형 18">
                <a:extLst>
                  <a:ext uri="{FF2B5EF4-FFF2-40B4-BE49-F238E27FC236}">
                    <a16:creationId xmlns:a16="http://schemas.microsoft.com/office/drawing/2014/main" id="{A23A1EAB-40FA-4A37-A982-6093678BD7D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D5881-F88F-4040-8B1D-18FECF11F8A7}"/>
                </a:ext>
              </a:extLst>
            </p:cNvPr>
            <p:cNvSpPr txBox="1"/>
            <p:nvPr/>
          </p:nvSpPr>
          <p:spPr>
            <a:xfrm>
              <a:off x="1585257" y="4131018"/>
              <a:ext cx="3346783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3.4.3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신경망 모델 만들기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70EE65-D656-45E7-8103-306EAA16195B}"/>
              </a:ext>
            </a:extLst>
          </p:cNvPr>
          <p:cNvGrpSpPr/>
          <p:nvPr/>
        </p:nvGrpSpPr>
        <p:grpSpPr>
          <a:xfrm>
            <a:off x="-2810" y="4868325"/>
            <a:ext cx="7334341" cy="737782"/>
            <a:chOff x="0" y="4834662"/>
            <a:chExt cx="7092280" cy="104503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3FF9A38-CFB1-4854-A69D-92906836805F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0" y="4834662"/>
              <a:ext cx="7092280" cy="1045039"/>
              <a:chOff x="675164" y="5523581"/>
              <a:chExt cx="7092280" cy="589897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3AC174-FF9E-4BC1-B7E8-FD287B5B2BF8}"/>
                  </a:ext>
                </a:extLst>
              </p:cNvPr>
              <p:cNvSpPr/>
              <p:nvPr/>
            </p:nvSpPr>
            <p:spPr>
              <a:xfrm>
                <a:off x="675164" y="5527908"/>
                <a:ext cx="731163" cy="487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27" name="평행 사변형 26">
                <a:extLst>
                  <a:ext uri="{FF2B5EF4-FFF2-40B4-BE49-F238E27FC236}">
                    <a16:creationId xmlns:a16="http://schemas.microsoft.com/office/drawing/2014/main" id="{B377DC17-2D4A-4D3C-A20B-3E77EBC4D149}"/>
                  </a:ext>
                </a:extLst>
              </p:cNvPr>
              <p:cNvSpPr/>
              <p:nvPr/>
            </p:nvSpPr>
            <p:spPr>
              <a:xfrm rot="5400000">
                <a:off x="1434852" y="5494031"/>
                <a:ext cx="589897" cy="648997"/>
              </a:xfrm>
              <a:prstGeom prst="parallelogram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오각형 19">
                <a:extLst>
                  <a:ext uri="{FF2B5EF4-FFF2-40B4-BE49-F238E27FC236}">
                    <a16:creationId xmlns:a16="http://schemas.microsoft.com/office/drawing/2014/main" id="{3878CC47-EA35-4BA8-86AA-CC04785776BE}"/>
                  </a:ext>
                </a:extLst>
              </p:cNvPr>
              <p:cNvSpPr/>
              <p:nvPr/>
            </p:nvSpPr>
            <p:spPr>
              <a:xfrm>
                <a:off x="2050749" y="5613711"/>
                <a:ext cx="5716695" cy="497866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125103-E119-484E-8804-D18D11B2221B}"/>
                </a:ext>
              </a:extLst>
            </p:cNvPr>
            <p:cNvSpPr txBox="1"/>
            <p:nvPr/>
          </p:nvSpPr>
          <p:spPr>
            <a:xfrm>
              <a:off x="1584378" y="5224540"/>
              <a:ext cx="3346783" cy="43595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3.4.6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추가실험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3A4DF41-6A98-44D9-A1A0-0073B1938F02}"/>
              </a:ext>
            </a:extLst>
          </p:cNvPr>
          <p:cNvGrpSpPr/>
          <p:nvPr/>
        </p:nvGrpSpPr>
        <p:grpSpPr>
          <a:xfrm>
            <a:off x="-2810" y="3298333"/>
            <a:ext cx="6615884" cy="737782"/>
            <a:chOff x="0" y="4834662"/>
            <a:chExt cx="7092280" cy="104503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B1325AF-3495-4FE5-A0BD-9F4472D6E689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0" y="4834662"/>
              <a:ext cx="7092280" cy="1045039"/>
              <a:chOff x="675164" y="5523581"/>
              <a:chExt cx="7092280" cy="589897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104094C-BC33-4D51-866E-07FA69EAB5AD}"/>
                  </a:ext>
                </a:extLst>
              </p:cNvPr>
              <p:cNvSpPr/>
              <p:nvPr/>
            </p:nvSpPr>
            <p:spPr>
              <a:xfrm>
                <a:off x="675164" y="5527908"/>
                <a:ext cx="731163" cy="48760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33" name="평행 사변형 32">
                <a:extLst>
                  <a:ext uri="{FF2B5EF4-FFF2-40B4-BE49-F238E27FC236}">
                    <a16:creationId xmlns:a16="http://schemas.microsoft.com/office/drawing/2014/main" id="{C26E1D06-7CEB-430F-A9DD-FF51337E43BB}"/>
                  </a:ext>
                </a:extLst>
              </p:cNvPr>
              <p:cNvSpPr/>
              <p:nvPr/>
            </p:nvSpPr>
            <p:spPr>
              <a:xfrm rot="5400000">
                <a:off x="1434852" y="5494031"/>
                <a:ext cx="589897" cy="648997"/>
              </a:xfrm>
              <a:prstGeom prst="parallelogram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" name="오각형 19">
                <a:extLst>
                  <a:ext uri="{FF2B5EF4-FFF2-40B4-BE49-F238E27FC236}">
                    <a16:creationId xmlns:a16="http://schemas.microsoft.com/office/drawing/2014/main" id="{3F2C8FB7-2B92-4812-9631-3075BA56E2AB}"/>
                  </a:ext>
                </a:extLst>
              </p:cNvPr>
              <p:cNvSpPr/>
              <p:nvPr/>
            </p:nvSpPr>
            <p:spPr>
              <a:xfrm>
                <a:off x="2050749" y="5613711"/>
                <a:ext cx="5716695" cy="497866"/>
              </a:xfrm>
              <a:prstGeom prst="homePlat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8F65AC-5CBE-4882-A120-AF58F223D7BD}"/>
                </a:ext>
              </a:extLst>
            </p:cNvPr>
            <p:cNvSpPr txBox="1"/>
            <p:nvPr/>
          </p:nvSpPr>
          <p:spPr>
            <a:xfrm>
              <a:off x="1584378" y="5224540"/>
              <a:ext cx="3346783" cy="4359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3.4.4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훈련 검증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2C55286-E8EA-4A91-9419-FCAF258E1737}"/>
              </a:ext>
            </a:extLst>
          </p:cNvPr>
          <p:cNvGrpSpPr/>
          <p:nvPr/>
        </p:nvGrpSpPr>
        <p:grpSpPr>
          <a:xfrm>
            <a:off x="-2810" y="4092203"/>
            <a:ext cx="7056753" cy="737782"/>
            <a:chOff x="0" y="4834662"/>
            <a:chExt cx="7092280" cy="1045039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10D040D-AC08-48F4-ADCC-8AD8400C27E0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0" y="4834662"/>
              <a:ext cx="7092280" cy="1045039"/>
              <a:chOff x="675164" y="5523581"/>
              <a:chExt cx="7092280" cy="589897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B6A1195-8FC2-4817-8398-08B632C4B00C}"/>
                  </a:ext>
                </a:extLst>
              </p:cNvPr>
              <p:cNvSpPr/>
              <p:nvPr/>
            </p:nvSpPr>
            <p:spPr>
              <a:xfrm>
                <a:off x="675164" y="5527908"/>
                <a:ext cx="731163" cy="487601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39" name="평행 사변형 38">
                <a:extLst>
                  <a:ext uri="{FF2B5EF4-FFF2-40B4-BE49-F238E27FC236}">
                    <a16:creationId xmlns:a16="http://schemas.microsoft.com/office/drawing/2014/main" id="{791DDBA2-E70F-4903-9288-A60CE0AF8B0B}"/>
                  </a:ext>
                </a:extLst>
              </p:cNvPr>
              <p:cNvSpPr/>
              <p:nvPr/>
            </p:nvSpPr>
            <p:spPr>
              <a:xfrm rot="5400000">
                <a:off x="1434852" y="5494031"/>
                <a:ext cx="589897" cy="648997"/>
              </a:xfrm>
              <a:prstGeom prst="parallelogram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0" name="오각형 19">
                <a:extLst>
                  <a:ext uri="{FF2B5EF4-FFF2-40B4-BE49-F238E27FC236}">
                    <a16:creationId xmlns:a16="http://schemas.microsoft.com/office/drawing/2014/main" id="{A0FA58C2-4FF6-420B-BFE7-5568979A5B43}"/>
                  </a:ext>
                </a:extLst>
              </p:cNvPr>
              <p:cNvSpPr/>
              <p:nvPr/>
            </p:nvSpPr>
            <p:spPr>
              <a:xfrm>
                <a:off x="2050749" y="5613711"/>
                <a:ext cx="5716695" cy="497866"/>
              </a:xfrm>
              <a:prstGeom prst="homePlate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C6F394-3DBE-47BA-80BB-572499286F3D}"/>
                </a:ext>
              </a:extLst>
            </p:cNvPr>
            <p:cNvSpPr txBox="1"/>
            <p:nvPr/>
          </p:nvSpPr>
          <p:spPr>
            <a:xfrm>
              <a:off x="1584378" y="5224540"/>
              <a:ext cx="4594947" cy="43595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3.4.5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훈련된 모델로 새로운 데이터에 대해 예측하기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7C47A8A-4481-4DF6-9499-0FA38987B512}"/>
              </a:ext>
            </a:extLst>
          </p:cNvPr>
          <p:cNvGrpSpPr/>
          <p:nvPr/>
        </p:nvGrpSpPr>
        <p:grpSpPr>
          <a:xfrm>
            <a:off x="-2810" y="5644446"/>
            <a:ext cx="7848872" cy="737782"/>
            <a:chOff x="0" y="4834662"/>
            <a:chExt cx="7092280" cy="104503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50C5623-A22C-428D-AEBB-FAE7C3479287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0" y="4834662"/>
              <a:ext cx="7092280" cy="1045039"/>
              <a:chOff x="675164" y="5523581"/>
              <a:chExt cx="7092280" cy="589897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27DCE26-E44F-4C35-B8C4-81F5E4325631}"/>
                  </a:ext>
                </a:extLst>
              </p:cNvPr>
              <p:cNvSpPr/>
              <p:nvPr/>
            </p:nvSpPr>
            <p:spPr>
              <a:xfrm>
                <a:off x="675164" y="5527908"/>
                <a:ext cx="731163" cy="48760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45" name="평행 사변형 44">
                <a:extLst>
                  <a:ext uri="{FF2B5EF4-FFF2-40B4-BE49-F238E27FC236}">
                    <a16:creationId xmlns:a16="http://schemas.microsoft.com/office/drawing/2014/main" id="{DBBCF2A3-33F9-4B58-AC44-01D59CE87564}"/>
                  </a:ext>
                </a:extLst>
              </p:cNvPr>
              <p:cNvSpPr/>
              <p:nvPr/>
            </p:nvSpPr>
            <p:spPr>
              <a:xfrm rot="5400000">
                <a:off x="1434852" y="5494031"/>
                <a:ext cx="589897" cy="648997"/>
              </a:xfrm>
              <a:prstGeom prst="parallelogram">
                <a:avLst/>
              </a:prstGeom>
              <a:solidFill>
                <a:srgbClr val="1F1F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오각형 19">
                <a:extLst>
                  <a:ext uri="{FF2B5EF4-FFF2-40B4-BE49-F238E27FC236}">
                    <a16:creationId xmlns:a16="http://schemas.microsoft.com/office/drawing/2014/main" id="{59AA9F74-FE82-48FA-86BF-E5BED3C40077}"/>
                  </a:ext>
                </a:extLst>
              </p:cNvPr>
              <p:cNvSpPr/>
              <p:nvPr/>
            </p:nvSpPr>
            <p:spPr>
              <a:xfrm>
                <a:off x="2050749" y="5613711"/>
                <a:ext cx="5716695" cy="497866"/>
              </a:xfrm>
              <a:prstGeom prst="homePlat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8B6A6A-67E9-4211-B8BD-87F7251D2EE2}"/>
                </a:ext>
              </a:extLst>
            </p:cNvPr>
            <p:cNvSpPr txBox="1"/>
            <p:nvPr/>
          </p:nvSpPr>
          <p:spPr>
            <a:xfrm>
              <a:off x="1480514" y="5217354"/>
              <a:ext cx="3346783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3.4.7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40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BC55CC-C3E2-4423-9B5E-DC897BF5974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7175" y="16669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3.4.1 IMDB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데이터셋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56A93-AF2E-447D-8A95-C21B3AE5A75B}"/>
              </a:ext>
            </a:extLst>
          </p:cNvPr>
          <p:cNvSpPr txBox="1"/>
          <p:nvPr/>
        </p:nvSpPr>
        <p:spPr>
          <a:xfrm>
            <a:off x="221841" y="1011174"/>
            <a:ext cx="1135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dirty="0"/>
              <a:t>IMDB </a:t>
            </a:r>
            <a:r>
              <a:rPr lang="ko-KR" altLang="en-US" dirty="0"/>
              <a:t>데이터셋 </a:t>
            </a:r>
            <a:r>
              <a:rPr lang="en-US" altLang="ko-KR" dirty="0"/>
              <a:t>: </a:t>
            </a:r>
            <a:r>
              <a:rPr lang="ko-KR" altLang="en-US" dirty="0"/>
              <a:t>인터넷 영화 데이터베이스로부터 가져온 양극단 리뷰 </a:t>
            </a:r>
            <a:r>
              <a:rPr lang="en-US" altLang="ko-KR" dirty="0"/>
              <a:t>5</a:t>
            </a:r>
            <a:r>
              <a:rPr lang="ko-KR" altLang="en-US" dirty="0"/>
              <a:t>만개로 이루어짐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 </a:t>
            </a:r>
            <a:r>
              <a:rPr lang="ko-KR" altLang="en-US" dirty="0"/>
              <a:t>훈련데이터 </a:t>
            </a:r>
            <a:r>
              <a:rPr lang="en-US" altLang="ko-KR" dirty="0"/>
              <a:t>2</a:t>
            </a:r>
            <a:r>
              <a:rPr lang="ko-KR" altLang="en-US" dirty="0"/>
              <a:t>만 </a:t>
            </a:r>
            <a:r>
              <a:rPr lang="en-US" altLang="ko-KR" dirty="0"/>
              <a:t>5000</a:t>
            </a:r>
            <a:r>
              <a:rPr lang="ko-KR" altLang="en-US" dirty="0"/>
              <a:t>개와 테스트 데이터 </a:t>
            </a:r>
            <a:r>
              <a:rPr lang="en-US" altLang="ko-KR" dirty="0"/>
              <a:t>2</a:t>
            </a:r>
            <a:r>
              <a:rPr lang="ko-KR" altLang="en-US" dirty="0"/>
              <a:t>만 </a:t>
            </a:r>
            <a:r>
              <a:rPr lang="en-US" altLang="ko-KR" dirty="0"/>
              <a:t>5000</a:t>
            </a:r>
            <a:r>
              <a:rPr lang="ko-KR" altLang="en-US" dirty="0"/>
              <a:t>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 </a:t>
            </a:r>
            <a:r>
              <a:rPr lang="ko-KR" altLang="en-US" dirty="0"/>
              <a:t>부정</a:t>
            </a:r>
            <a:r>
              <a:rPr lang="en-US" altLang="ko-KR" dirty="0"/>
              <a:t>50%, </a:t>
            </a:r>
            <a:r>
              <a:rPr lang="ko-KR" altLang="en-US" dirty="0"/>
              <a:t>긍정</a:t>
            </a:r>
            <a:r>
              <a:rPr lang="en-US" altLang="ko-KR" dirty="0"/>
              <a:t>50%</a:t>
            </a:r>
            <a:r>
              <a:rPr lang="ko-KR" altLang="en-US" dirty="0"/>
              <a:t>리뷰로 구성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  </a:t>
            </a:r>
            <a:r>
              <a:rPr lang="ko-KR" altLang="en-US" dirty="0" err="1"/>
              <a:t>케라스에</a:t>
            </a:r>
            <a:r>
              <a:rPr lang="ko-KR" altLang="en-US" dirty="0"/>
              <a:t> 포함</a:t>
            </a:r>
            <a:r>
              <a:rPr lang="en-US" altLang="ko-KR" dirty="0"/>
              <a:t>. </a:t>
            </a:r>
            <a:r>
              <a:rPr lang="ko-KR" altLang="en-US" dirty="0" err="1"/>
              <a:t>전처리되어</a:t>
            </a:r>
            <a:r>
              <a:rPr lang="ko-KR" altLang="en-US" dirty="0"/>
              <a:t> 있어 각 리뷰</a:t>
            </a:r>
            <a:r>
              <a:rPr lang="en-US" altLang="ko-KR" dirty="0"/>
              <a:t>(</a:t>
            </a:r>
            <a:r>
              <a:rPr lang="ko-KR" altLang="en-US" dirty="0"/>
              <a:t>단어 시퀀스</a:t>
            </a:r>
            <a:r>
              <a:rPr lang="en-US" altLang="ko-KR" dirty="0"/>
              <a:t>)</a:t>
            </a:r>
            <a:r>
              <a:rPr lang="ko-KR" altLang="en-US" dirty="0"/>
              <a:t>가 숫자 시퀀스로 변환되어 있음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E7BDDC-F198-419D-BE57-F2535554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42" y="2492669"/>
            <a:ext cx="9576139" cy="857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71AFB1-B0E0-43A2-8F11-0CCED1331BF4}"/>
              </a:ext>
            </a:extLst>
          </p:cNvPr>
          <p:cNvSpPr txBox="1"/>
          <p:nvPr/>
        </p:nvSpPr>
        <p:spPr>
          <a:xfrm>
            <a:off x="217942" y="3439712"/>
            <a:ext cx="9018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train_data</a:t>
            </a:r>
            <a:r>
              <a:rPr lang="en-US" altLang="ko-KR" dirty="0"/>
              <a:t>, </a:t>
            </a:r>
            <a:r>
              <a:rPr lang="en-US" altLang="ko-KR" dirty="0" err="1"/>
              <a:t>test_data</a:t>
            </a:r>
            <a:r>
              <a:rPr lang="ko-KR" altLang="en-US" dirty="0"/>
              <a:t>는 훈련</a:t>
            </a:r>
            <a:r>
              <a:rPr lang="en-US" altLang="ko-KR" dirty="0"/>
              <a:t>, </a:t>
            </a:r>
            <a:r>
              <a:rPr lang="ko-KR" altLang="en-US" dirty="0"/>
              <a:t>테스트 데이터의 리뷰의 목록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train_labels</a:t>
            </a:r>
            <a:r>
              <a:rPr lang="en-US" altLang="ko-KR" dirty="0"/>
              <a:t>, </a:t>
            </a:r>
            <a:r>
              <a:rPr lang="en-US" altLang="ko-KR" dirty="0" err="1"/>
              <a:t>test_labels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rgbClr val="FF0000"/>
                </a:solidFill>
              </a:rPr>
              <a:t>부정</a:t>
            </a:r>
            <a:r>
              <a:rPr lang="ko-KR" altLang="en-US" dirty="0"/>
              <a:t>을 나타내는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chemeClr val="accent1"/>
                </a:solidFill>
              </a:rPr>
              <a:t>긍정</a:t>
            </a:r>
            <a:r>
              <a:rPr lang="ko-KR" altLang="en-US" dirty="0"/>
              <a:t>을 나타내는 </a:t>
            </a:r>
            <a:r>
              <a:rPr lang="en-US" altLang="ko-KR" b="1" dirty="0">
                <a:solidFill>
                  <a:schemeClr val="accent1"/>
                </a:solidFill>
              </a:rPr>
              <a:t>1</a:t>
            </a:r>
            <a:r>
              <a:rPr lang="ko-KR" altLang="en-US" dirty="0"/>
              <a:t>의 리스트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en-US" altLang="ko-KR" dirty="0" err="1"/>
              <a:t>num_words</a:t>
            </a:r>
            <a:r>
              <a:rPr lang="en-US" altLang="ko-KR" dirty="0"/>
              <a:t>=10000 : </a:t>
            </a:r>
            <a:r>
              <a:rPr lang="ko-KR" altLang="en-US" dirty="0"/>
              <a:t>훈련 데이터에서 가장 자주 나타나는 단어 </a:t>
            </a:r>
            <a:r>
              <a:rPr lang="en-US" altLang="ko-KR" dirty="0"/>
              <a:t>1</a:t>
            </a:r>
            <a:r>
              <a:rPr lang="ko-KR" altLang="en-US" dirty="0"/>
              <a:t>만 개만 사용하겠다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87A559-6A50-4845-B5FF-A6282AA442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387"/>
          <a:stretch/>
        </p:blipFill>
        <p:spPr>
          <a:xfrm>
            <a:off x="9154706" y="2492669"/>
            <a:ext cx="1443056" cy="4273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62600F-047E-4233-967E-FFBA2E592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7664" y="2492669"/>
            <a:ext cx="1947863" cy="7376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3ADF75A-12F2-41D9-AE45-9805CF474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942" y="5052318"/>
            <a:ext cx="3986518" cy="7223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758C1E-0626-4EA9-B890-43CC13A529E9}"/>
              </a:ext>
            </a:extLst>
          </p:cNvPr>
          <p:cNvSpPr txBox="1"/>
          <p:nvPr/>
        </p:nvSpPr>
        <p:spPr>
          <a:xfrm>
            <a:off x="142873" y="5849414"/>
            <a:ext cx="838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자주 등장하는 단어 </a:t>
            </a:r>
            <a:r>
              <a:rPr lang="en-US" altLang="ko-KR" dirty="0"/>
              <a:t>1</a:t>
            </a:r>
            <a:r>
              <a:rPr lang="ko-KR" altLang="en-US" dirty="0"/>
              <a:t>만개로 제한했기때문에 단어 인덱스는 </a:t>
            </a:r>
            <a:r>
              <a:rPr lang="en-US" altLang="ko-KR" dirty="0"/>
              <a:t>9999</a:t>
            </a:r>
            <a:r>
              <a:rPr lang="ko-KR" altLang="en-US" dirty="0"/>
              <a:t>가 최대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3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F28D6D-B34A-428E-B6B6-29106A10457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7175" y="5658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3.4.2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D0A0A-0D8E-4C2F-ACBC-5DFE468977E0}"/>
              </a:ext>
            </a:extLst>
          </p:cNvPr>
          <p:cNvSpPr txBox="1"/>
          <p:nvPr/>
        </p:nvSpPr>
        <p:spPr>
          <a:xfrm>
            <a:off x="200026" y="730588"/>
            <a:ext cx="106941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신경망에 숫자리스트를 주입 </a:t>
            </a:r>
            <a:r>
              <a:rPr lang="en-US" altLang="ko-KR" dirty="0"/>
              <a:t>X    </a:t>
            </a:r>
          </a:p>
          <a:p>
            <a:r>
              <a:rPr lang="ko-KR" altLang="en-US" dirty="0"/>
              <a:t>리스트 </a:t>
            </a:r>
            <a:r>
              <a:rPr lang="en-US" altLang="ko-KR" dirty="0"/>
              <a:t>-&gt; </a:t>
            </a:r>
            <a:r>
              <a:rPr lang="ko-KR" altLang="en-US" dirty="0" err="1"/>
              <a:t>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●1</a:t>
            </a:r>
            <a:r>
              <a:rPr lang="ko-KR" altLang="en-US" b="1" dirty="0" err="1"/>
              <a:t>번방법</a:t>
            </a:r>
            <a:endParaRPr lang="en-US" altLang="ko-KR" b="1" dirty="0"/>
          </a:p>
          <a:p>
            <a:r>
              <a:rPr lang="ko-KR" altLang="en-US" dirty="0"/>
              <a:t>같은 길이가 되도록 리스트에 패딩 추가하고 </a:t>
            </a:r>
            <a:r>
              <a:rPr lang="en-US" altLang="ko-KR" dirty="0"/>
              <a:t>(Samples, </a:t>
            </a:r>
            <a:r>
              <a:rPr lang="en-US" altLang="ko-KR" dirty="0" err="1"/>
              <a:t>sequence_length</a:t>
            </a:r>
            <a:r>
              <a:rPr lang="en-US" altLang="ko-KR" dirty="0"/>
              <a:t>) </a:t>
            </a:r>
            <a:r>
              <a:rPr lang="ko-KR" altLang="en-US" dirty="0"/>
              <a:t>크기의 정수 </a:t>
            </a:r>
            <a:r>
              <a:rPr lang="ko-KR" altLang="en-US" dirty="0" err="1"/>
              <a:t>텐서로</a:t>
            </a:r>
            <a:r>
              <a:rPr lang="ko-KR" altLang="en-US" dirty="0"/>
              <a:t> 변환</a:t>
            </a:r>
            <a:endParaRPr lang="en-US" altLang="ko-KR" dirty="0"/>
          </a:p>
          <a:p>
            <a:r>
              <a:rPr lang="ko-KR" altLang="en-US" dirty="0" err="1"/>
              <a:t>정수텐서를</a:t>
            </a:r>
            <a:r>
              <a:rPr lang="ko-KR" altLang="en-US" dirty="0"/>
              <a:t> 다룰 수 있는 층을 신경망의 첫번째 층으로 사용</a:t>
            </a:r>
            <a:r>
              <a:rPr lang="en-US" altLang="ko-KR" dirty="0"/>
              <a:t>(Embedding</a:t>
            </a:r>
            <a:r>
              <a:rPr lang="ko-KR" altLang="en-US" dirty="0"/>
              <a:t>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● 2</a:t>
            </a:r>
            <a:r>
              <a:rPr lang="ko-KR" altLang="en-US" b="1" dirty="0" err="1"/>
              <a:t>번방법</a:t>
            </a:r>
            <a:endParaRPr lang="en-US" altLang="ko-KR" b="1" dirty="0"/>
          </a:p>
          <a:p>
            <a:r>
              <a:rPr lang="ko-KR" altLang="en-US" dirty="0"/>
              <a:t>리스트를 원</a:t>
            </a:r>
            <a:r>
              <a:rPr lang="en-US" altLang="ko-KR" dirty="0"/>
              <a:t>-</a:t>
            </a:r>
            <a:r>
              <a:rPr lang="ko-KR" altLang="en-US" dirty="0"/>
              <a:t>핫 인코딩하여 </a:t>
            </a:r>
            <a:r>
              <a:rPr lang="en-US" altLang="ko-KR" dirty="0"/>
              <a:t>0, 1</a:t>
            </a:r>
            <a:r>
              <a:rPr lang="ko-KR" altLang="en-US" dirty="0"/>
              <a:t>의 벡터로 변환</a:t>
            </a:r>
            <a:endParaRPr lang="en-US" altLang="ko-KR" dirty="0"/>
          </a:p>
          <a:p>
            <a:r>
              <a:rPr lang="ko-KR" altLang="en-US" dirty="0"/>
              <a:t>부동 소수 벡터 데이터를 다룰 수 있는 </a:t>
            </a:r>
            <a:r>
              <a:rPr lang="en-US" altLang="ko-KR" dirty="0"/>
              <a:t>Dense</a:t>
            </a:r>
            <a:r>
              <a:rPr lang="ko-KR" altLang="en-US" dirty="0"/>
              <a:t>층을 신경망의 첫 번째 층으로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▼2</a:t>
            </a:r>
            <a:r>
              <a:rPr lang="ko-KR" altLang="en-US" dirty="0" err="1"/>
              <a:t>번방법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B6BCCB-9C1F-49AA-A4A0-304E96391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0" y="4146908"/>
            <a:ext cx="6547275" cy="26278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6B7525-E1A9-4913-926C-72F086FC1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457"/>
          <a:stretch/>
        </p:blipFill>
        <p:spPr>
          <a:xfrm>
            <a:off x="6796048" y="5634130"/>
            <a:ext cx="5195926" cy="9865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CFD329-1914-41FF-AD85-247070BE3C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457"/>
          <a:stretch/>
        </p:blipFill>
        <p:spPr>
          <a:xfrm>
            <a:off x="6796048" y="4146908"/>
            <a:ext cx="5195926" cy="12141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597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C8117-26C6-47A2-9677-46B91A3325B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7175" y="5658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3.4.3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신경망 모델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52D22-74EC-4801-AB0C-6D78287E9D23}"/>
              </a:ext>
            </a:extLst>
          </p:cNvPr>
          <p:cNvSpPr txBox="1"/>
          <p:nvPr/>
        </p:nvSpPr>
        <p:spPr>
          <a:xfrm>
            <a:off x="257175" y="764472"/>
            <a:ext cx="1167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입력데이터가 </a:t>
            </a:r>
            <a:r>
              <a:rPr lang="ko-KR" altLang="en-US" dirty="0" err="1"/>
              <a:t>벡터고</a:t>
            </a:r>
            <a:r>
              <a:rPr lang="ko-KR" altLang="en-US" dirty="0"/>
              <a:t> 레이블은 스칼라</a:t>
            </a:r>
            <a:r>
              <a:rPr lang="en-US" altLang="ko-KR" dirty="0"/>
              <a:t>(0,1). </a:t>
            </a:r>
          </a:p>
          <a:p>
            <a:r>
              <a:rPr lang="ko-KR" altLang="en-US" dirty="0"/>
              <a:t>잘 작동하는 네트워크 종류는 </a:t>
            </a:r>
            <a:r>
              <a:rPr lang="en-US" altLang="ko-KR" dirty="0" err="1"/>
              <a:t>relu</a:t>
            </a:r>
            <a:r>
              <a:rPr lang="ko-KR" altLang="en-US" dirty="0"/>
              <a:t>활성화 함수를 사용한 완전 연결 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A3B588-23BF-42BE-B1CC-9139D8806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051" y="56586"/>
            <a:ext cx="2367731" cy="22506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E9243E-92E3-4996-8262-31A08A536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93" y="1560548"/>
            <a:ext cx="6055843" cy="14546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713575-7E28-429E-8837-E1CC26D40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93" y="3015215"/>
            <a:ext cx="4743450" cy="895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71A912-3D0C-433E-ADB1-A71C3D1E4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50" y="5112544"/>
            <a:ext cx="5924550" cy="1295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BA80E5-8F6C-4719-8250-732543C3A62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7171"/>
          <a:stretch/>
        </p:blipFill>
        <p:spPr>
          <a:xfrm>
            <a:off x="6165056" y="4979970"/>
            <a:ext cx="5953125" cy="15605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E4EAB0-0CE5-48FD-9752-1AF857A618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9315" y="2374545"/>
            <a:ext cx="5244587" cy="21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1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B98222-5908-49AE-9873-455ECA5AB9D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7175" y="5658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3.4.4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훈련 검증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0A90D-58E6-4662-9EA4-DE978A10D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764472"/>
            <a:ext cx="4200525" cy="1285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1B753E-C9EB-4C89-837C-EB14192141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951"/>
          <a:stretch/>
        </p:blipFill>
        <p:spPr>
          <a:xfrm>
            <a:off x="150019" y="5457427"/>
            <a:ext cx="4993481" cy="8883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D25975-A1C3-488A-B55D-61D4A223F5EC}"/>
              </a:ext>
            </a:extLst>
          </p:cNvPr>
          <p:cNvSpPr txBox="1"/>
          <p:nvPr/>
        </p:nvSpPr>
        <p:spPr>
          <a:xfrm>
            <a:off x="4457700" y="1681015"/>
            <a:ext cx="573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훈련데이터에서 </a:t>
            </a:r>
            <a:r>
              <a:rPr lang="en-US" altLang="ko-KR" dirty="0"/>
              <a:t>10000</a:t>
            </a:r>
            <a:r>
              <a:rPr lang="ko-KR" altLang="en-US" dirty="0"/>
              <a:t>의 샘플을 검증세트로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DA2D33-34F6-438C-ACDC-156BB6278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5" y="2519215"/>
            <a:ext cx="4743450" cy="895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170D97-CAF7-44DB-BBAE-0FC0D7A6F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405" y="3321571"/>
            <a:ext cx="5610225" cy="1333500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8DEB08-86D4-4112-A511-6C54370AB7FF}"/>
              </a:ext>
            </a:extLst>
          </p:cNvPr>
          <p:cNvSpPr txBox="1"/>
          <p:nvPr/>
        </p:nvSpPr>
        <p:spPr>
          <a:xfrm>
            <a:off x="5855630" y="4238114"/>
            <a:ext cx="573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모델 훈련하기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FC097-C868-4DB5-86D6-2AB06B37462D}"/>
              </a:ext>
            </a:extLst>
          </p:cNvPr>
          <p:cNvSpPr txBox="1"/>
          <p:nvPr/>
        </p:nvSpPr>
        <p:spPr>
          <a:xfrm>
            <a:off x="5214937" y="5422429"/>
            <a:ext cx="6743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model.fit</a:t>
            </a:r>
            <a:r>
              <a:rPr lang="en-US" altLang="ko-KR" dirty="0"/>
              <a:t>() </a:t>
            </a:r>
            <a:r>
              <a:rPr lang="ko-KR" altLang="en-US" dirty="0"/>
              <a:t>메서드는 </a:t>
            </a:r>
            <a:r>
              <a:rPr lang="en-US" altLang="ko-KR" dirty="0"/>
              <a:t>History </a:t>
            </a:r>
            <a:r>
              <a:rPr lang="ko-KR" altLang="en-US" dirty="0"/>
              <a:t>객체 반환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History</a:t>
            </a:r>
            <a:r>
              <a:rPr lang="ko-KR" altLang="en-US" dirty="0"/>
              <a:t> 객체는 훈련하는 동안 발생한 모든 정보를 담고 있는 </a:t>
            </a:r>
            <a:r>
              <a:rPr lang="ko-KR" altLang="en-US" dirty="0" err="1"/>
              <a:t>딕셔너리인</a:t>
            </a:r>
            <a:r>
              <a:rPr lang="ko-KR" altLang="en-US" dirty="0"/>
              <a:t> </a:t>
            </a:r>
            <a:r>
              <a:rPr lang="en-US" altLang="ko-KR" dirty="0"/>
              <a:t>history </a:t>
            </a:r>
            <a:r>
              <a:rPr lang="ko-KR" altLang="en-US" dirty="0"/>
              <a:t>속성을 가짐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10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AF86DA-F63B-4128-8D61-7292EF96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9" y="0"/>
            <a:ext cx="4944140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D53875-CB91-48E1-906D-E6C807868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418" y="0"/>
            <a:ext cx="5762501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9E496-009B-46ED-B3BC-FD72F7D5B8C0}"/>
              </a:ext>
            </a:extLst>
          </p:cNvPr>
          <p:cNvSpPr txBox="1"/>
          <p:nvPr/>
        </p:nvSpPr>
        <p:spPr>
          <a:xfrm>
            <a:off x="2671763" y="5200650"/>
            <a:ext cx="2097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과대적합</a:t>
            </a:r>
          </a:p>
        </p:txBody>
      </p:sp>
    </p:spTree>
    <p:extLst>
      <p:ext uri="{BB962C8B-B14F-4D97-AF65-F5344CB8AC3E}">
        <p14:creationId xmlns:p14="http://schemas.microsoft.com/office/powerpoint/2010/main" val="161161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EB2639-436B-4874-BAB9-DCAB8E6E9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3" y="261081"/>
            <a:ext cx="8528292" cy="52911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5A42CF-340F-48BF-A430-FD1D78024DA2}"/>
              </a:ext>
            </a:extLst>
          </p:cNvPr>
          <p:cNvSpPr txBox="1"/>
          <p:nvPr/>
        </p:nvSpPr>
        <p:spPr>
          <a:xfrm>
            <a:off x="171451" y="5693570"/>
            <a:ext cx="69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과대적합을 방지하기 위해서 네번째 </a:t>
            </a:r>
            <a:r>
              <a:rPr lang="ko-KR" altLang="en-US" dirty="0" err="1"/>
              <a:t>에포크</a:t>
            </a:r>
            <a:r>
              <a:rPr lang="ko-KR" altLang="en-US" dirty="0"/>
              <a:t> 까지만 훈련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61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0AA511-0ABE-44E2-937E-B8BCEE94F23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7174" y="56586"/>
            <a:ext cx="10901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Sandoll 고딕Neo2유니 06 Bd" pitchFamily="34" charset="-127"/>
                <a:ea typeface="Sandoll 고딕Neo2유니 06 Bd" pitchFamily="34" charset="-127"/>
              </a:rPr>
              <a:t>3.4.5 </a:t>
            </a:r>
            <a:r>
              <a:rPr lang="ko-KR" altLang="en-US" sz="3600" dirty="0">
                <a:latin typeface="Sandoll 고딕Neo2유니 06 Bd" pitchFamily="34" charset="-127"/>
                <a:ea typeface="Sandoll 고딕Neo2유니 06 Bd" pitchFamily="34" charset="-127"/>
              </a:rPr>
              <a:t>훈련된 모델로 새로운 데이터에 대해 예측하기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E5658D-575E-4FAA-9DBA-75999407E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0" y="2388394"/>
            <a:ext cx="6648450" cy="2352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7420C-387C-4E44-9D81-810C58E18F1E}"/>
              </a:ext>
            </a:extLst>
          </p:cNvPr>
          <p:cNvSpPr txBox="1"/>
          <p:nvPr/>
        </p:nvSpPr>
        <p:spPr>
          <a:xfrm>
            <a:off x="307181" y="1018803"/>
            <a:ext cx="10951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모델을 훈련시키고 실전환경에서 사용가능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Predict </a:t>
            </a:r>
            <a:r>
              <a:rPr lang="ko-KR" altLang="en-US" dirty="0"/>
              <a:t>메소드를 사용해 어떤 리뷰가 긍정인지 부정인지 확률 예측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495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4B1E6B-F9C7-4FC1-959E-D02782E337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7175" y="5658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3.4.6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추가실험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617F5-B912-4AF5-B47A-A607A3372A3A}"/>
              </a:ext>
            </a:extLst>
          </p:cNvPr>
          <p:cNvSpPr txBox="1"/>
          <p:nvPr/>
        </p:nvSpPr>
        <p:spPr>
          <a:xfrm>
            <a:off x="257175" y="957263"/>
            <a:ext cx="11815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●이번 장에서는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은닉층</a:t>
            </a:r>
            <a:r>
              <a:rPr lang="ko-KR" altLang="en-US" dirty="0"/>
              <a:t> 사용했지만 </a:t>
            </a:r>
            <a:r>
              <a:rPr lang="en-US" altLang="ko-KR" dirty="0"/>
              <a:t>1</a:t>
            </a:r>
            <a:r>
              <a:rPr lang="ko-KR" altLang="en-US" dirty="0" err="1"/>
              <a:t>개또는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은닉층을 사용하고 검증과 테스트 정확도에 어떤 영향을 미치는지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층의 은닉 유닛을 추가하거나 </a:t>
            </a:r>
            <a:r>
              <a:rPr lang="ko-KR" altLang="en-US" dirty="0" err="1"/>
              <a:t>줄여보기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</a:t>
            </a:r>
            <a:r>
              <a:rPr lang="en-US" altLang="ko-KR" dirty="0" err="1"/>
              <a:t>Binary_crossentropy</a:t>
            </a:r>
            <a:r>
              <a:rPr lang="en-US" altLang="ko-KR" dirty="0"/>
              <a:t> </a:t>
            </a:r>
            <a:r>
              <a:rPr lang="ko-KR" altLang="en-US" dirty="0"/>
              <a:t>대신에 </a:t>
            </a:r>
            <a:r>
              <a:rPr lang="en-US" altLang="ko-KR" dirty="0" err="1"/>
              <a:t>mse</a:t>
            </a:r>
            <a:r>
              <a:rPr lang="en-US" altLang="ko-KR" dirty="0"/>
              <a:t> </a:t>
            </a:r>
            <a:r>
              <a:rPr lang="ko-KR" altLang="en-US" dirty="0"/>
              <a:t>손실함수를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</a:t>
            </a:r>
            <a:r>
              <a:rPr lang="en-US" altLang="ko-KR" dirty="0" err="1"/>
              <a:t>Relu</a:t>
            </a:r>
            <a:r>
              <a:rPr lang="ko-KR" altLang="en-US" dirty="0"/>
              <a:t>대신에 </a:t>
            </a:r>
            <a:r>
              <a:rPr lang="en-US" altLang="ko-KR" dirty="0"/>
              <a:t>tanh</a:t>
            </a:r>
            <a:r>
              <a:rPr lang="ko-KR" altLang="en-US" dirty="0"/>
              <a:t>활성화 함수를 사용</a:t>
            </a:r>
          </a:p>
        </p:txBody>
      </p:sp>
    </p:spTree>
    <p:extLst>
      <p:ext uri="{BB962C8B-B14F-4D97-AF65-F5344CB8AC3E}">
        <p14:creationId xmlns:p14="http://schemas.microsoft.com/office/powerpoint/2010/main" val="249185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B90CBC-8D83-4E45-B35B-704EA66FFD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2639" y="18864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CONTENTS</a:t>
            </a:r>
            <a:endParaRPr lang="ko-KR" altLang="en-US" sz="48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5776B81-50A2-4683-945F-3FE264C18C17}"/>
              </a:ext>
            </a:extLst>
          </p:cNvPr>
          <p:cNvGrpSpPr/>
          <p:nvPr/>
        </p:nvGrpSpPr>
        <p:grpSpPr>
          <a:xfrm>
            <a:off x="-2810" y="2026784"/>
            <a:ext cx="5245929" cy="795042"/>
            <a:chOff x="-4611" y="1484784"/>
            <a:chExt cx="5944762" cy="112614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C9683A-958A-456D-AAE3-FE2AA718CFCE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ED35AA-BC4C-438B-B2F3-EDF0F11B0264}"/>
                  </a:ext>
                </a:extLst>
              </p:cNvPr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FCB5CA56-0667-4477-A259-40A455E2F20A}"/>
                  </a:ext>
                </a:extLst>
              </p:cNvPr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0" name="오각형 16">
                <a:extLst>
                  <a:ext uri="{FF2B5EF4-FFF2-40B4-BE49-F238E27FC236}">
                    <a16:creationId xmlns:a16="http://schemas.microsoft.com/office/drawing/2014/main" id="{BD434B2F-2266-4DFF-A515-964C63872D83}"/>
                  </a:ext>
                </a:extLst>
              </p:cNvPr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36B59C-31C1-4A23-8EF0-F81314EB95E9}"/>
                </a:ext>
              </a:extLst>
            </p:cNvPr>
            <p:cNvSpPr txBox="1"/>
            <p:nvPr/>
          </p:nvSpPr>
          <p:spPr>
            <a:xfrm>
              <a:off x="1697871" y="1923151"/>
              <a:ext cx="2592288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3.1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신경망의 구조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A0F6D6-6F5D-4337-AE6A-E980217E028C}"/>
              </a:ext>
            </a:extLst>
          </p:cNvPr>
          <p:cNvGrpSpPr/>
          <p:nvPr/>
        </p:nvGrpSpPr>
        <p:grpSpPr>
          <a:xfrm>
            <a:off x="-2810" y="3120668"/>
            <a:ext cx="6157662" cy="721036"/>
            <a:chOff x="-4611" y="2626123"/>
            <a:chExt cx="6304803" cy="10213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D7E028C-4C46-43E0-8A6E-B24F4E1AF095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2DFCAB-BA9F-4EFA-A21A-19343174B830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BAFA4AB7-4D9F-4DD4-A08B-40C6775FDE55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" name="오각형 17">
                <a:extLst>
                  <a:ext uri="{FF2B5EF4-FFF2-40B4-BE49-F238E27FC236}">
                    <a16:creationId xmlns:a16="http://schemas.microsoft.com/office/drawing/2014/main" id="{32367853-63DA-4FD2-85E9-1DA626C26070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E725BD-4C07-4B9D-8FFD-076A724D430F}"/>
                </a:ext>
              </a:extLst>
            </p:cNvPr>
            <p:cNvSpPr txBox="1"/>
            <p:nvPr/>
          </p:nvSpPr>
          <p:spPr>
            <a:xfrm>
              <a:off x="1568082" y="3004184"/>
              <a:ext cx="2913856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3.2 </a:t>
              </a:r>
              <a:r>
                <a:rPr lang="ko-KR" altLang="en-US" sz="1400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케라스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소개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70EE65-D656-45E7-8103-306EAA16195B}"/>
              </a:ext>
            </a:extLst>
          </p:cNvPr>
          <p:cNvGrpSpPr/>
          <p:nvPr/>
        </p:nvGrpSpPr>
        <p:grpSpPr>
          <a:xfrm>
            <a:off x="-2810" y="5305786"/>
            <a:ext cx="7745849" cy="737782"/>
            <a:chOff x="0" y="4834662"/>
            <a:chExt cx="7092280" cy="104503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3FF9A38-CFB1-4854-A69D-92906836805F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0" y="4834662"/>
              <a:ext cx="7092280" cy="1045039"/>
              <a:chOff x="675164" y="5523581"/>
              <a:chExt cx="7092280" cy="589897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3AC174-FF9E-4BC1-B7E8-FD287B5B2BF8}"/>
                  </a:ext>
                </a:extLst>
              </p:cNvPr>
              <p:cNvSpPr/>
              <p:nvPr/>
            </p:nvSpPr>
            <p:spPr>
              <a:xfrm>
                <a:off x="675164" y="5527908"/>
                <a:ext cx="731163" cy="487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27" name="평행 사변형 26">
                <a:extLst>
                  <a:ext uri="{FF2B5EF4-FFF2-40B4-BE49-F238E27FC236}">
                    <a16:creationId xmlns:a16="http://schemas.microsoft.com/office/drawing/2014/main" id="{B377DC17-2D4A-4D3C-A20B-3E77EBC4D149}"/>
                  </a:ext>
                </a:extLst>
              </p:cNvPr>
              <p:cNvSpPr/>
              <p:nvPr/>
            </p:nvSpPr>
            <p:spPr>
              <a:xfrm rot="5400000">
                <a:off x="1434852" y="5494031"/>
                <a:ext cx="589897" cy="648997"/>
              </a:xfrm>
              <a:prstGeom prst="parallelogram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오각형 19">
                <a:extLst>
                  <a:ext uri="{FF2B5EF4-FFF2-40B4-BE49-F238E27FC236}">
                    <a16:creationId xmlns:a16="http://schemas.microsoft.com/office/drawing/2014/main" id="{3878CC47-EA35-4BA8-86AA-CC04785776BE}"/>
                  </a:ext>
                </a:extLst>
              </p:cNvPr>
              <p:cNvSpPr/>
              <p:nvPr/>
            </p:nvSpPr>
            <p:spPr>
              <a:xfrm>
                <a:off x="2050749" y="5613711"/>
                <a:ext cx="5716695" cy="497866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125103-E119-484E-8804-D18D11B2221B}"/>
                </a:ext>
              </a:extLst>
            </p:cNvPr>
            <p:cNvSpPr txBox="1"/>
            <p:nvPr/>
          </p:nvSpPr>
          <p:spPr>
            <a:xfrm>
              <a:off x="1584378" y="5224540"/>
              <a:ext cx="3346783" cy="43595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정리</a:t>
              </a:r>
              <a:endPara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2C55286-E8EA-4A91-9419-FCAF258E1737}"/>
              </a:ext>
            </a:extLst>
          </p:cNvPr>
          <p:cNvGrpSpPr/>
          <p:nvPr/>
        </p:nvGrpSpPr>
        <p:grpSpPr>
          <a:xfrm>
            <a:off x="-2810" y="4223801"/>
            <a:ext cx="6990839" cy="737782"/>
            <a:chOff x="0" y="4834662"/>
            <a:chExt cx="7092280" cy="1045039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10D040D-AC08-48F4-ADCC-8AD8400C27E0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0" y="4834662"/>
              <a:ext cx="7092280" cy="1045039"/>
              <a:chOff x="675164" y="5523581"/>
              <a:chExt cx="7092280" cy="589897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B6A1195-8FC2-4817-8398-08B632C4B00C}"/>
                  </a:ext>
                </a:extLst>
              </p:cNvPr>
              <p:cNvSpPr/>
              <p:nvPr/>
            </p:nvSpPr>
            <p:spPr>
              <a:xfrm>
                <a:off x="675164" y="5527908"/>
                <a:ext cx="731163" cy="487601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39" name="평행 사변형 38">
                <a:extLst>
                  <a:ext uri="{FF2B5EF4-FFF2-40B4-BE49-F238E27FC236}">
                    <a16:creationId xmlns:a16="http://schemas.microsoft.com/office/drawing/2014/main" id="{791DDBA2-E70F-4903-9288-A60CE0AF8B0B}"/>
                  </a:ext>
                </a:extLst>
              </p:cNvPr>
              <p:cNvSpPr/>
              <p:nvPr/>
            </p:nvSpPr>
            <p:spPr>
              <a:xfrm rot="5400000">
                <a:off x="1434852" y="5494031"/>
                <a:ext cx="589897" cy="648997"/>
              </a:xfrm>
              <a:prstGeom prst="parallelogram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0" name="오각형 19">
                <a:extLst>
                  <a:ext uri="{FF2B5EF4-FFF2-40B4-BE49-F238E27FC236}">
                    <a16:creationId xmlns:a16="http://schemas.microsoft.com/office/drawing/2014/main" id="{A0FA58C2-4FF6-420B-BFE7-5568979A5B43}"/>
                  </a:ext>
                </a:extLst>
              </p:cNvPr>
              <p:cNvSpPr/>
              <p:nvPr/>
            </p:nvSpPr>
            <p:spPr>
              <a:xfrm>
                <a:off x="2050749" y="5613711"/>
                <a:ext cx="5716695" cy="497866"/>
              </a:xfrm>
              <a:prstGeom prst="homePlate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C6F394-3DBE-47BA-80BB-572499286F3D}"/>
                </a:ext>
              </a:extLst>
            </p:cNvPr>
            <p:cNvSpPr txBox="1"/>
            <p:nvPr/>
          </p:nvSpPr>
          <p:spPr>
            <a:xfrm>
              <a:off x="1584378" y="5224540"/>
              <a:ext cx="4594947" cy="43595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3.3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딥러닝 컴퓨터 셋팅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673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359AF-BCF7-431F-AD7A-B8EDA5D2D2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7175" y="5658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3.4.7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정리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8E88A-9CC7-4067-8AE0-C1153939ED3B}"/>
              </a:ext>
            </a:extLst>
          </p:cNvPr>
          <p:cNvSpPr txBox="1"/>
          <p:nvPr/>
        </p:nvSpPr>
        <p:spPr>
          <a:xfrm>
            <a:off x="385763" y="821531"/>
            <a:ext cx="109513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●원본 데이터를 신경망에 </a:t>
            </a:r>
            <a:r>
              <a:rPr lang="ko-KR" altLang="en-US" dirty="0" err="1"/>
              <a:t>텐서로</a:t>
            </a:r>
            <a:r>
              <a:rPr lang="ko-KR" altLang="en-US" dirty="0"/>
              <a:t> 주입하기 위해서 꽤 많은 전처리가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활성화 함수와 함께 </a:t>
            </a:r>
            <a:r>
              <a:rPr lang="en-US" altLang="ko-KR" dirty="0"/>
              <a:t>Dense </a:t>
            </a:r>
            <a:r>
              <a:rPr lang="ko-KR" altLang="en-US" dirty="0"/>
              <a:t>층을 쌓은 네트워크는 여러 종류의 문제에 적용할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 이진 분류 문제</a:t>
            </a:r>
            <a:r>
              <a:rPr lang="en-US" altLang="ko-KR" dirty="0"/>
              <a:t>(</a:t>
            </a:r>
            <a:r>
              <a:rPr lang="ko-KR" altLang="en-US" dirty="0"/>
              <a:t>출력 클래스가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에서 네트워크는 하나의 유닛과 </a:t>
            </a:r>
            <a:r>
              <a:rPr lang="en-US" altLang="ko-KR" dirty="0"/>
              <a:t>sigmoid </a:t>
            </a:r>
            <a:r>
              <a:rPr lang="ko-KR" altLang="en-US" dirty="0"/>
              <a:t>활성화 함수를 가진 </a:t>
            </a:r>
            <a:r>
              <a:rPr lang="en-US" altLang="ko-KR" dirty="0"/>
              <a:t>Dense</a:t>
            </a:r>
            <a:r>
              <a:rPr lang="ko-KR" altLang="en-US" dirty="0"/>
              <a:t>층으로 </a:t>
            </a:r>
            <a:r>
              <a:rPr lang="ko-KR" altLang="en-US" dirty="0" err="1"/>
              <a:t>끝나야함</a:t>
            </a:r>
            <a:r>
              <a:rPr lang="en-US" altLang="ko-KR" dirty="0"/>
              <a:t>. </a:t>
            </a:r>
            <a:r>
              <a:rPr lang="ko-KR" altLang="en-US" dirty="0"/>
              <a:t>이 신경망의 출력은 확률을 나타내는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스칼라 값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 이진 분류 문제에서 이런 스칼라 </a:t>
            </a:r>
            <a:r>
              <a:rPr lang="ko-KR" altLang="en-US" dirty="0" err="1"/>
              <a:t>시그모이드</a:t>
            </a:r>
            <a:r>
              <a:rPr lang="ko-KR" altLang="en-US" dirty="0"/>
              <a:t> 출력에 대해 사용할 손실 함수는 </a:t>
            </a:r>
            <a:r>
              <a:rPr lang="en-US" altLang="ko-KR" dirty="0" err="1"/>
              <a:t>binary_crossentropy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 </a:t>
            </a:r>
            <a:r>
              <a:rPr lang="en-US" altLang="ko-KR" dirty="0" err="1"/>
              <a:t>Rmsprop</a:t>
            </a:r>
            <a:r>
              <a:rPr lang="ko-KR" altLang="en-US" dirty="0" err="1"/>
              <a:t>옵티마이저는</a:t>
            </a:r>
            <a:r>
              <a:rPr lang="ko-KR" altLang="en-US" dirty="0"/>
              <a:t> 문제에 상관없이 일반적으로 충분히 좋은 선택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</a:t>
            </a:r>
            <a:r>
              <a:rPr lang="en-US" altLang="ko-KR" dirty="0"/>
              <a:t> </a:t>
            </a:r>
            <a:r>
              <a:rPr lang="ko-KR" altLang="en-US" dirty="0"/>
              <a:t>훈련데이터에 대해 성능이 향상됨에 따라 신경망은 과대적합되기 시작</a:t>
            </a:r>
            <a:r>
              <a:rPr lang="en-US" altLang="ko-KR" dirty="0"/>
              <a:t>. </a:t>
            </a:r>
            <a:r>
              <a:rPr lang="ko-KR" altLang="en-US" dirty="0"/>
              <a:t>이전에 </a:t>
            </a:r>
            <a:r>
              <a:rPr lang="ko-KR" altLang="en-US" dirty="0" err="1"/>
              <a:t>본적없는</a:t>
            </a:r>
            <a:r>
              <a:rPr lang="ko-KR" altLang="en-US" dirty="0"/>
              <a:t> 데이터에서는 결과가 점점 나빠짐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878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01A772-97BC-48EB-A69B-3DBCC7A93310}"/>
              </a:ext>
            </a:extLst>
          </p:cNvPr>
          <p:cNvSpPr txBox="1"/>
          <p:nvPr/>
        </p:nvSpPr>
        <p:spPr>
          <a:xfrm>
            <a:off x="1958654" y="255414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Sandoll 고딕Neo2유니 06 Bd" pitchFamily="34" charset="-127"/>
                <a:ea typeface="Sandoll 고딕Neo2유니 06 Bd" pitchFamily="34" charset="-127"/>
              </a:rPr>
              <a:t>3.5 </a:t>
            </a:r>
            <a:r>
              <a:rPr lang="ko-KR" altLang="en-US" sz="3600" dirty="0">
                <a:latin typeface="Sandoll 고딕Neo2유니 06 Bd" pitchFamily="34" charset="-127"/>
                <a:ea typeface="Sandoll 고딕Neo2유니 06 Bd" pitchFamily="34" charset="-127"/>
              </a:rPr>
              <a:t>뉴스 기사 분류</a:t>
            </a:r>
            <a:r>
              <a:rPr lang="en-US" altLang="ko-KR" sz="36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3600" dirty="0">
                <a:latin typeface="Sandoll 고딕Neo2유니 06 Bd" pitchFamily="34" charset="-127"/>
                <a:ea typeface="Sandoll 고딕Neo2유니 06 Bd" pitchFamily="34" charset="-127"/>
              </a:rPr>
              <a:t>다중 분류 문제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4DCFB3-AD0E-4BE7-8E6B-B710567CE40C}"/>
              </a:ext>
            </a:extLst>
          </p:cNvPr>
          <p:cNvSpPr/>
          <p:nvPr/>
        </p:nvSpPr>
        <p:spPr>
          <a:xfrm>
            <a:off x="2064688" y="3402446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이현수</a:t>
            </a:r>
          </a:p>
        </p:txBody>
      </p:sp>
    </p:spTree>
    <p:extLst>
      <p:ext uri="{BB962C8B-B14F-4D97-AF65-F5344CB8AC3E}">
        <p14:creationId xmlns:p14="http://schemas.microsoft.com/office/powerpoint/2010/main" val="587890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134C9-4F67-48E2-A209-367E4F140E2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2639" y="18864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CONTENTS</a:t>
            </a:r>
            <a:endParaRPr lang="ko-KR" altLang="en-US" sz="48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7FEE926-CF2B-4895-9E7B-6D9F0972FD3B}"/>
              </a:ext>
            </a:extLst>
          </p:cNvPr>
          <p:cNvGrpSpPr/>
          <p:nvPr/>
        </p:nvGrpSpPr>
        <p:grpSpPr>
          <a:xfrm>
            <a:off x="1" y="813830"/>
            <a:ext cx="5454648" cy="674288"/>
            <a:chOff x="-4611" y="1484784"/>
            <a:chExt cx="5944762" cy="112614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5A23915-A7EB-494A-916C-3862A5A28FF2}"/>
                </a:ext>
              </a:extLst>
            </p:cNvPr>
            <p:cNvGrpSpPr/>
            <p:nvPr>
              <p:custDataLst>
                <p:tags r:id="rId16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3E49521-ABC1-4502-8A61-E659CA59EF9F}"/>
                  </a:ext>
                </a:extLst>
              </p:cNvPr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31" name="평행 사변형 30">
                <a:extLst>
                  <a:ext uri="{FF2B5EF4-FFF2-40B4-BE49-F238E27FC236}">
                    <a16:creationId xmlns:a16="http://schemas.microsoft.com/office/drawing/2014/main" id="{4C9442CB-58F3-47FC-89E0-9047EDBC7F3F}"/>
                  </a:ext>
                </a:extLst>
              </p:cNvPr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32" name="오각형 16">
                <a:extLst>
                  <a:ext uri="{FF2B5EF4-FFF2-40B4-BE49-F238E27FC236}">
                    <a16:creationId xmlns:a16="http://schemas.microsoft.com/office/drawing/2014/main" id="{53363D69-8E1B-497B-989A-A4FCD2F07DAE}"/>
                  </a:ext>
                </a:extLst>
              </p:cNvPr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5767B0-49FC-46FB-883A-12D1CA591372}"/>
                </a:ext>
              </a:extLst>
            </p:cNvPr>
            <p:cNvSpPr txBox="1"/>
            <p:nvPr/>
          </p:nvSpPr>
          <p:spPr>
            <a:xfrm>
              <a:off x="1587014" y="1943973"/>
              <a:ext cx="2592288" cy="51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3.5.1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로이터 데이터셋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0DA1433-9CB4-4727-BA6A-0087DAD6334C}"/>
              </a:ext>
            </a:extLst>
          </p:cNvPr>
          <p:cNvGrpSpPr/>
          <p:nvPr/>
        </p:nvGrpSpPr>
        <p:grpSpPr>
          <a:xfrm>
            <a:off x="-2810" y="1460039"/>
            <a:ext cx="5785004" cy="611522"/>
            <a:chOff x="-4611" y="2626123"/>
            <a:chExt cx="6304803" cy="1021318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F2A0279-72FB-43F8-8A64-B85133116483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D089D0A-367B-4CFA-996F-3697A295590A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37" name="평행 사변형 36">
                <a:extLst>
                  <a:ext uri="{FF2B5EF4-FFF2-40B4-BE49-F238E27FC236}">
                    <a16:creationId xmlns:a16="http://schemas.microsoft.com/office/drawing/2014/main" id="{E157DA92-F01A-4206-9ED0-2B311DA050A9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8" name="오각형 17">
                <a:extLst>
                  <a:ext uri="{FF2B5EF4-FFF2-40B4-BE49-F238E27FC236}">
                    <a16:creationId xmlns:a16="http://schemas.microsoft.com/office/drawing/2014/main" id="{10A3BD8E-9F44-4002-8625-426F99A2D7A0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DA1FA1-2618-44CB-A51A-D11B27A44891}"/>
                </a:ext>
              </a:extLst>
            </p:cNvPr>
            <p:cNvSpPr txBox="1"/>
            <p:nvPr/>
          </p:nvSpPr>
          <p:spPr>
            <a:xfrm>
              <a:off x="1586136" y="3037495"/>
              <a:ext cx="2913856" cy="51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3.5.2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데이터 준비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3565866-9B96-4B49-AB2D-02B254BA629C}"/>
              </a:ext>
            </a:extLst>
          </p:cNvPr>
          <p:cNvGrpSpPr/>
          <p:nvPr/>
        </p:nvGrpSpPr>
        <p:grpSpPr>
          <a:xfrm>
            <a:off x="5771" y="2086524"/>
            <a:ext cx="6111130" cy="618492"/>
            <a:chOff x="1" y="3694611"/>
            <a:chExt cx="6660231" cy="103295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0BB032B-DFD9-48A3-8F44-3BFEF390C1A7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92B7FB5-318B-40EE-9452-E6AB6875B04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43" name="평행 사변형 42">
                <a:extLst>
                  <a:ext uri="{FF2B5EF4-FFF2-40B4-BE49-F238E27FC236}">
                    <a16:creationId xmlns:a16="http://schemas.microsoft.com/office/drawing/2014/main" id="{6267D5A9-9654-47B4-9EF5-9E99B2E36932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4" name="오각형 18">
                <a:extLst>
                  <a:ext uri="{FF2B5EF4-FFF2-40B4-BE49-F238E27FC236}">
                    <a16:creationId xmlns:a16="http://schemas.microsoft.com/office/drawing/2014/main" id="{93D4596B-6BA0-4F02-92DC-0108B6A71DE3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296ABD-EDC1-41D1-9752-CB13E4362C20}"/>
                </a:ext>
              </a:extLst>
            </p:cNvPr>
            <p:cNvSpPr txBox="1"/>
            <p:nvPr/>
          </p:nvSpPr>
          <p:spPr>
            <a:xfrm>
              <a:off x="1585257" y="4131018"/>
              <a:ext cx="3346783" cy="51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3.5.3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모델 구성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789CC9D-B24B-4558-82E3-9A635514A93C}"/>
              </a:ext>
            </a:extLst>
          </p:cNvPr>
          <p:cNvGrpSpPr/>
          <p:nvPr/>
        </p:nvGrpSpPr>
        <p:grpSpPr>
          <a:xfrm>
            <a:off x="5771" y="4015793"/>
            <a:ext cx="7293250" cy="625725"/>
            <a:chOff x="0" y="4834662"/>
            <a:chExt cx="7092280" cy="104503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6ACB997-1742-423A-BD52-885599348F0B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0" y="4834662"/>
              <a:ext cx="7092280" cy="1045039"/>
              <a:chOff x="675164" y="5523581"/>
              <a:chExt cx="7092280" cy="589897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2FF144C-A697-45C2-97F3-CC18096D9210}"/>
                  </a:ext>
                </a:extLst>
              </p:cNvPr>
              <p:cNvSpPr/>
              <p:nvPr/>
            </p:nvSpPr>
            <p:spPr>
              <a:xfrm>
                <a:off x="675164" y="5527908"/>
                <a:ext cx="731163" cy="487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49" name="평행 사변형 48">
                <a:extLst>
                  <a:ext uri="{FF2B5EF4-FFF2-40B4-BE49-F238E27FC236}">
                    <a16:creationId xmlns:a16="http://schemas.microsoft.com/office/drawing/2014/main" id="{11886EAE-19AC-4D76-B871-02585709AD63}"/>
                  </a:ext>
                </a:extLst>
              </p:cNvPr>
              <p:cNvSpPr/>
              <p:nvPr/>
            </p:nvSpPr>
            <p:spPr>
              <a:xfrm rot="5400000">
                <a:off x="1434852" y="5494031"/>
                <a:ext cx="589897" cy="648997"/>
              </a:xfrm>
              <a:prstGeom prst="parallelogram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오각형 19">
                <a:extLst>
                  <a:ext uri="{FF2B5EF4-FFF2-40B4-BE49-F238E27FC236}">
                    <a16:creationId xmlns:a16="http://schemas.microsoft.com/office/drawing/2014/main" id="{B00D3581-A47E-46BB-8D76-A34B27A2AC36}"/>
                  </a:ext>
                </a:extLst>
              </p:cNvPr>
              <p:cNvSpPr/>
              <p:nvPr/>
            </p:nvSpPr>
            <p:spPr>
              <a:xfrm>
                <a:off x="2050749" y="5613711"/>
                <a:ext cx="5716695" cy="497866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ABC69F-89D3-4E6F-B0A1-7AC800F9E2DE}"/>
                </a:ext>
              </a:extLst>
            </p:cNvPr>
            <p:cNvSpPr txBox="1"/>
            <p:nvPr/>
          </p:nvSpPr>
          <p:spPr>
            <a:xfrm>
              <a:off x="1584378" y="5224539"/>
              <a:ext cx="3346783" cy="514026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3.5.6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레이블과 손실을 다루는 다른 방법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CC79242-ECD6-4C4E-BBA6-1A8E14DC2E2B}"/>
              </a:ext>
            </a:extLst>
          </p:cNvPr>
          <p:cNvGrpSpPr/>
          <p:nvPr/>
        </p:nvGrpSpPr>
        <p:grpSpPr>
          <a:xfrm>
            <a:off x="8609" y="2716876"/>
            <a:ext cx="6578818" cy="625725"/>
            <a:chOff x="0" y="4834662"/>
            <a:chExt cx="7092280" cy="104503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2967031-E9A1-4433-AC51-6BBAD3C4291D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0" y="4834662"/>
              <a:ext cx="7092280" cy="1045039"/>
              <a:chOff x="675164" y="5523581"/>
              <a:chExt cx="7092280" cy="589897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AC13747-E556-40A2-A67A-1A7E89203CB9}"/>
                  </a:ext>
                </a:extLst>
              </p:cNvPr>
              <p:cNvSpPr/>
              <p:nvPr/>
            </p:nvSpPr>
            <p:spPr>
              <a:xfrm>
                <a:off x="675164" y="5527908"/>
                <a:ext cx="731163" cy="48760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56A75163-A353-4CB0-A310-69145B967DF9}"/>
                  </a:ext>
                </a:extLst>
              </p:cNvPr>
              <p:cNvSpPr/>
              <p:nvPr/>
            </p:nvSpPr>
            <p:spPr>
              <a:xfrm rot="5400000">
                <a:off x="1434852" y="5494031"/>
                <a:ext cx="589897" cy="648997"/>
              </a:xfrm>
              <a:prstGeom prst="parallelogram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6" name="오각형 19">
                <a:extLst>
                  <a:ext uri="{FF2B5EF4-FFF2-40B4-BE49-F238E27FC236}">
                    <a16:creationId xmlns:a16="http://schemas.microsoft.com/office/drawing/2014/main" id="{64F4C237-BB62-4771-A397-599BB6896E1F}"/>
                  </a:ext>
                </a:extLst>
              </p:cNvPr>
              <p:cNvSpPr/>
              <p:nvPr/>
            </p:nvSpPr>
            <p:spPr>
              <a:xfrm>
                <a:off x="2050749" y="5613711"/>
                <a:ext cx="5716695" cy="497866"/>
              </a:xfrm>
              <a:prstGeom prst="homePlat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A9E55B7-1F58-4137-8E1B-7CBE983D32F6}"/>
                </a:ext>
              </a:extLst>
            </p:cNvPr>
            <p:cNvSpPr txBox="1"/>
            <p:nvPr/>
          </p:nvSpPr>
          <p:spPr>
            <a:xfrm>
              <a:off x="1584378" y="5224539"/>
              <a:ext cx="3346783" cy="5140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3.5.4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훈련 검증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17DD99F-DC04-4677-ACB2-B23A14378590}"/>
              </a:ext>
            </a:extLst>
          </p:cNvPr>
          <p:cNvGrpSpPr/>
          <p:nvPr/>
        </p:nvGrpSpPr>
        <p:grpSpPr>
          <a:xfrm>
            <a:off x="6429" y="3366335"/>
            <a:ext cx="7017217" cy="625725"/>
            <a:chOff x="0" y="4834662"/>
            <a:chExt cx="7092280" cy="1045039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8A693A6-6816-4F10-994B-B8FB9AB5F988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0" y="4834662"/>
              <a:ext cx="7092280" cy="1045039"/>
              <a:chOff x="675164" y="5523581"/>
              <a:chExt cx="7092280" cy="58989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F92E05B2-E0B1-4203-9099-989C27387956}"/>
                  </a:ext>
                </a:extLst>
              </p:cNvPr>
              <p:cNvSpPr/>
              <p:nvPr/>
            </p:nvSpPr>
            <p:spPr>
              <a:xfrm>
                <a:off x="675164" y="5527908"/>
                <a:ext cx="731163" cy="487601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61" name="평행 사변형 60">
                <a:extLst>
                  <a:ext uri="{FF2B5EF4-FFF2-40B4-BE49-F238E27FC236}">
                    <a16:creationId xmlns:a16="http://schemas.microsoft.com/office/drawing/2014/main" id="{568BB6C5-0959-44FA-9E6D-5923452688D9}"/>
                  </a:ext>
                </a:extLst>
              </p:cNvPr>
              <p:cNvSpPr/>
              <p:nvPr/>
            </p:nvSpPr>
            <p:spPr>
              <a:xfrm rot="5400000">
                <a:off x="1434852" y="5494031"/>
                <a:ext cx="589897" cy="648997"/>
              </a:xfrm>
              <a:prstGeom prst="parallelogram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2" name="오각형 19">
                <a:extLst>
                  <a:ext uri="{FF2B5EF4-FFF2-40B4-BE49-F238E27FC236}">
                    <a16:creationId xmlns:a16="http://schemas.microsoft.com/office/drawing/2014/main" id="{0066DE33-EE74-4203-A3BA-806007352481}"/>
                  </a:ext>
                </a:extLst>
              </p:cNvPr>
              <p:cNvSpPr/>
              <p:nvPr/>
            </p:nvSpPr>
            <p:spPr>
              <a:xfrm>
                <a:off x="2050749" y="5613711"/>
                <a:ext cx="5716695" cy="497866"/>
              </a:xfrm>
              <a:prstGeom prst="homePlate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250A402-E776-49BB-9BC1-73E9F4CAD60A}"/>
                </a:ext>
              </a:extLst>
            </p:cNvPr>
            <p:cNvSpPr txBox="1"/>
            <p:nvPr/>
          </p:nvSpPr>
          <p:spPr>
            <a:xfrm>
              <a:off x="1584378" y="5224539"/>
              <a:ext cx="4594947" cy="51402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3.5.5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새로운 데이터에 대해 예측하기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041B2C6-DC85-4FCC-9DE6-7BE6629D5828}"/>
              </a:ext>
            </a:extLst>
          </p:cNvPr>
          <p:cNvGrpSpPr/>
          <p:nvPr/>
        </p:nvGrpSpPr>
        <p:grpSpPr>
          <a:xfrm>
            <a:off x="-2810" y="4646108"/>
            <a:ext cx="7804898" cy="625725"/>
            <a:chOff x="0" y="4834662"/>
            <a:chExt cx="7092280" cy="1045039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044F842-83DD-4F2E-B9ED-C16E5F0DBC2B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0" y="4834662"/>
              <a:ext cx="7092280" cy="1045039"/>
              <a:chOff x="675164" y="5523581"/>
              <a:chExt cx="7092280" cy="58989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27CFA6F-3407-4C5A-B97A-A3A7F80E2E53}"/>
                  </a:ext>
                </a:extLst>
              </p:cNvPr>
              <p:cNvSpPr/>
              <p:nvPr/>
            </p:nvSpPr>
            <p:spPr>
              <a:xfrm>
                <a:off x="675164" y="5527908"/>
                <a:ext cx="731163" cy="4876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67" name="평행 사변형 66">
                <a:extLst>
                  <a:ext uri="{FF2B5EF4-FFF2-40B4-BE49-F238E27FC236}">
                    <a16:creationId xmlns:a16="http://schemas.microsoft.com/office/drawing/2014/main" id="{1CBA86EC-A176-4AAB-AB8F-699D3432E4A6}"/>
                  </a:ext>
                </a:extLst>
              </p:cNvPr>
              <p:cNvSpPr/>
              <p:nvPr/>
            </p:nvSpPr>
            <p:spPr>
              <a:xfrm rot="5400000">
                <a:off x="1434852" y="5494031"/>
                <a:ext cx="589897" cy="648997"/>
              </a:xfrm>
              <a:prstGeom prst="parallelogram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8" name="오각형 19">
                <a:extLst>
                  <a:ext uri="{FF2B5EF4-FFF2-40B4-BE49-F238E27FC236}">
                    <a16:creationId xmlns:a16="http://schemas.microsoft.com/office/drawing/2014/main" id="{E2BEDD4D-B1B4-4E37-91A5-7C7CD69D3725}"/>
                  </a:ext>
                </a:extLst>
              </p:cNvPr>
              <p:cNvSpPr/>
              <p:nvPr/>
            </p:nvSpPr>
            <p:spPr>
              <a:xfrm>
                <a:off x="2050749" y="5613711"/>
                <a:ext cx="5716695" cy="497866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F4EAC5E-5CB5-401F-8763-01D6D769BD50}"/>
                </a:ext>
              </a:extLst>
            </p:cNvPr>
            <p:cNvSpPr txBox="1"/>
            <p:nvPr/>
          </p:nvSpPr>
          <p:spPr>
            <a:xfrm>
              <a:off x="1480514" y="5217354"/>
              <a:ext cx="3346783" cy="5140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3.5.7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충분히 큰 중간층을 두어야 하는 이유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7ACDED2-38C6-46C6-B24D-AD876217C87C}"/>
              </a:ext>
            </a:extLst>
          </p:cNvPr>
          <p:cNvGrpSpPr/>
          <p:nvPr/>
        </p:nvGrpSpPr>
        <p:grpSpPr>
          <a:xfrm>
            <a:off x="-1" y="5262310"/>
            <a:ext cx="8140535" cy="625725"/>
            <a:chOff x="0" y="4834662"/>
            <a:chExt cx="7092280" cy="104503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BD2EFD8E-0691-4920-A6C6-52266081E383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0" y="4834662"/>
              <a:ext cx="7092280" cy="1045039"/>
              <a:chOff x="675164" y="5523581"/>
              <a:chExt cx="7092280" cy="58989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F0F6B19-298C-4623-951F-3F74FE517427}"/>
                  </a:ext>
                </a:extLst>
              </p:cNvPr>
              <p:cNvSpPr/>
              <p:nvPr/>
            </p:nvSpPr>
            <p:spPr>
              <a:xfrm>
                <a:off x="675164" y="5527908"/>
                <a:ext cx="731163" cy="487601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73" name="평행 사변형 72">
                <a:extLst>
                  <a:ext uri="{FF2B5EF4-FFF2-40B4-BE49-F238E27FC236}">
                    <a16:creationId xmlns:a16="http://schemas.microsoft.com/office/drawing/2014/main" id="{99D61981-72C4-4C3D-A959-AD3955C9AB46}"/>
                  </a:ext>
                </a:extLst>
              </p:cNvPr>
              <p:cNvSpPr/>
              <p:nvPr/>
            </p:nvSpPr>
            <p:spPr>
              <a:xfrm rot="5400000">
                <a:off x="1434852" y="5494031"/>
                <a:ext cx="589897" cy="648997"/>
              </a:xfrm>
              <a:prstGeom prst="parallelogram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4" name="오각형 19">
                <a:extLst>
                  <a:ext uri="{FF2B5EF4-FFF2-40B4-BE49-F238E27FC236}">
                    <a16:creationId xmlns:a16="http://schemas.microsoft.com/office/drawing/2014/main" id="{3E2EC0F5-F65F-46F3-8665-4C76BEAADFA8}"/>
                  </a:ext>
                </a:extLst>
              </p:cNvPr>
              <p:cNvSpPr/>
              <p:nvPr/>
            </p:nvSpPr>
            <p:spPr>
              <a:xfrm>
                <a:off x="2050749" y="5613711"/>
                <a:ext cx="5716695" cy="497866"/>
              </a:xfrm>
              <a:prstGeom prst="homePlat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AB3D02-FF74-417D-B3DF-1EF6E55A0CA1}"/>
                </a:ext>
              </a:extLst>
            </p:cNvPr>
            <p:cNvSpPr txBox="1"/>
            <p:nvPr/>
          </p:nvSpPr>
          <p:spPr>
            <a:xfrm>
              <a:off x="1480514" y="5217354"/>
              <a:ext cx="3346783" cy="51402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3.5.8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추가 실험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C6C9233-0D63-4BF3-88DA-749FCC5FE62B}"/>
              </a:ext>
            </a:extLst>
          </p:cNvPr>
          <p:cNvGrpSpPr/>
          <p:nvPr/>
        </p:nvGrpSpPr>
        <p:grpSpPr>
          <a:xfrm>
            <a:off x="5771" y="5917124"/>
            <a:ext cx="8455398" cy="625725"/>
            <a:chOff x="0" y="4834662"/>
            <a:chExt cx="7092280" cy="1045039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21B7C69-0EB6-4C6D-86BF-995D1BE7565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0" y="4834662"/>
              <a:ext cx="7092280" cy="1045039"/>
              <a:chOff x="675164" y="5523581"/>
              <a:chExt cx="7092280" cy="589897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5AD28B3-D4AF-46E5-8FA5-831FB96C03B5}"/>
                  </a:ext>
                </a:extLst>
              </p:cNvPr>
              <p:cNvSpPr/>
              <p:nvPr/>
            </p:nvSpPr>
            <p:spPr>
              <a:xfrm>
                <a:off x="675164" y="5527908"/>
                <a:ext cx="731163" cy="48760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79" name="평행 사변형 78">
                <a:extLst>
                  <a:ext uri="{FF2B5EF4-FFF2-40B4-BE49-F238E27FC236}">
                    <a16:creationId xmlns:a16="http://schemas.microsoft.com/office/drawing/2014/main" id="{D8F566C1-BBE6-4480-8F63-BB4BACDDEDED}"/>
                  </a:ext>
                </a:extLst>
              </p:cNvPr>
              <p:cNvSpPr/>
              <p:nvPr/>
            </p:nvSpPr>
            <p:spPr>
              <a:xfrm rot="5400000">
                <a:off x="1434852" y="5494031"/>
                <a:ext cx="589897" cy="648997"/>
              </a:xfrm>
              <a:prstGeom prst="parallelogram">
                <a:avLst/>
              </a:prstGeom>
              <a:solidFill>
                <a:srgbClr val="1F1F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0" name="오각형 19">
                <a:extLst>
                  <a:ext uri="{FF2B5EF4-FFF2-40B4-BE49-F238E27FC236}">
                    <a16:creationId xmlns:a16="http://schemas.microsoft.com/office/drawing/2014/main" id="{FD3D6D36-AA65-4C35-8057-D131E099DD9B}"/>
                  </a:ext>
                </a:extLst>
              </p:cNvPr>
              <p:cNvSpPr/>
              <p:nvPr/>
            </p:nvSpPr>
            <p:spPr>
              <a:xfrm>
                <a:off x="2050749" y="5613711"/>
                <a:ext cx="5716695" cy="497866"/>
              </a:xfrm>
              <a:prstGeom prst="homePlat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0C3FC3F-9AC2-4EA2-9DB6-A55B3C3A7456}"/>
                </a:ext>
              </a:extLst>
            </p:cNvPr>
            <p:cNvSpPr txBox="1"/>
            <p:nvPr/>
          </p:nvSpPr>
          <p:spPr>
            <a:xfrm>
              <a:off x="1480514" y="5217354"/>
              <a:ext cx="3346783" cy="51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3.5.9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584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723C0F-23A3-48EB-AE3D-D9D285FFBAC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7175" y="5658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3.5.1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로이터 데이터셋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876ED-5379-4D1A-8D97-13651E796240}"/>
              </a:ext>
            </a:extLst>
          </p:cNvPr>
          <p:cNvSpPr txBox="1"/>
          <p:nvPr/>
        </p:nvSpPr>
        <p:spPr>
          <a:xfrm>
            <a:off x="172191" y="861560"/>
            <a:ext cx="11661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로이터 데이터셋 </a:t>
            </a:r>
            <a:r>
              <a:rPr lang="en-US" altLang="ko-KR" dirty="0"/>
              <a:t>: 1986</a:t>
            </a:r>
            <a:r>
              <a:rPr lang="ko-KR" altLang="en-US" dirty="0"/>
              <a:t>년에 로이터에서 공개한 짧은 뉴스 기사와 토픽의 집합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  46</a:t>
            </a:r>
            <a:r>
              <a:rPr lang="ko-KR" altLang="en-US" dirty="0"/>
              <a:t>개의 토픽이 있으며 어떤 토픽은 다른 것에 비해 데이터가 많음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  </a:t>
            </a:r>
            <a:r>
              <a:rPr lang="ko-KR" altLang="en-US" dirty="0"/>
              <a:t>각 토픽은 훈련 세트에 최소한 </a:t>
            </a:r>
            <a:r>
              <a:rPr lang="en-US" altLang="ko-KR" dirty="0"/>
              <a:t>10</a:t>
            </a:r>
            <a:r>
              <a:rPr lang="ko-KR" altLang="en-US" dirty="0"/>
              <a:t>개의 샘플을 가지고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  </a:t>
            </a:r>
            <a:r>
              <a:rPr lang="ko-KR" altLang="en-US" dirty="0" err="1"/>
              <a:t>케라스에</a:t>
            </a:r>
            <a:r>
              <a:rPr lang="ko-KR" altLang="en-US" dirty="0"/>
              <a:t> </a:t>
            </a:r>
            <a:r>
              <a:rPr lang="ko-KR" altLang="en-US" dirty="0" err="1"/>
              <a:t>포함되있음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7C440B-A502-40C8-A729-F5DEFBFA3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7" y="2329358"/>
            <a:ext cx="7584066" cy="7219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B026C5-6E35-4275-AFD9-CF2078368AD3}"/>
              </a:ext>
            </a:extLst>
          </p:cNvPr>
          <p:cNvSpPr txBox="1"/>
          <p:nvPr/>
        </p:nvSpPr>
        <p:spPr>
          <a:xfrm>
            <a:off x="2009990" y="4086226"/>
            <a:ext cx="1059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- 8982</a:t>
            </a:r>
            <a:r>
              <a:rPr lang="ko-KR" altLang="en-US" dirty="0"/>
              <a:t>개의 훈련 샘플과 </a:t>
            </a:r>
            <a:r>
              <a:rPr lang="en-US" altLang="ko-KR" dirty="0"/>
              <a:t>2246</a:t>
            </a:r>
            <a:r>
              <a:rPr lang="ko-KR" altLang="en-US" dirty="0"/>
              <a:t>개의 테스트 샘플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E96E33-E91B-480E-9DFC-2A3B4AB01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61" y="3245124"/>
            <a:ext cx="1581935" cy="13380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07C208-E287-465C-BC08-929D696BD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530" y="1192367"/>
            <a:ext cx="1360885" cy="5443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8AB777-7010-44FA-B5A3-41ABB3C09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497" y="4914765"/>
            <a:ext cx="2105025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8FD3B-D051-4D6C-9866-3125FAC695B6}"/>
              </a:ext>
            </a:extLst>
          </p:cNvPr>
          <p:cNvSpPr txBox="1"/>
          <p:nvPr/>
        </p:nvSpPr>
        <p:spPr>
          <a:xfrm>
            <a:off x="2512717" y="5488408"/>
            <a:ext cx="1059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샘플에 연결된 레이블은 토픽의 인덱스로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45 </a:t>
            </a:r>
            <a:r>
              <a:rPr lang="ko-KR" altLang="en-US" dirty="0"/>
              <a:t>사이의 정수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130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5C1ECA-168B-45FD-BF91-1DFA12163F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7175" y="5658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3.5.2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데이터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21D53-0C02-492B-AB52-5132FA91D80B}"/>
              </a:ext>
            </a:extLst>
          </p:cNvPr>
          <p:cNvSpPr txBox="1"/>
          <p:nvPr/>
        </p:nvSpPr>
        <p:spPr>
          <a:xfrm>
            <a:off x="257175" y="764472"/>
            <a:ext cx="1173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벡터로 변환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39C11-8DAA-4913-AE41-93C996C89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6" y="1133805"/>
            <a:ext cx="3967067" cy="20665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EAB4FB-7993-4F35-9AE3-80FFACE3D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4" y="3288268"/>
            <a:ext cx="3968205" cy="17870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EC8D45-7D88-4C56-8103-781A57B47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84" y="5255918"/>
            <a:ext cx="4981400" cy="9579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6572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DBE21-F723-4EF5-A059-66A08F548B0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7175" y="5658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3.5.3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모델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0EBD9-EBC3-4605-8336-A3F5FF4C1427}"/>
              </a:ext>
            </a:extLst>
          </p:cNvPr>
          <p:cNvSpPr txBox="1"/>
          <p:nvPr/>
        </p:nvSpPr>
        <p:spPr>
          <a:xfrm>
            <a:off x="257175" y="764472"/>
            <a:ext cx="1151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토픽분류 문제는 이전의 영화 리뷰 분류 문제와 비슷해 보임</a:t>
            </a:r>
            <a:r>
              <a:rPr lang="en-US" altLang="ko-KR" dirty="0"/>
              <a:t>. </a:t>
            </a:r>
            <a:r>
              <a:rPr lang="ko-KR" altLang="en-US" dirty="0"/>
              <a:t>두 경우 모두 짧은 텍스트를 분류하는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달라진 점은 출력 클래스가 </a:t>
            </a:r>
            <a:r>
              <a:rPr lang="en-US" altLang="ko-KR" dirty="0"/>
              <a:t>2</a:t>
            </a:r>
            <a:r>
              <a:rPr lang="ko-KR" altLang="en-US" dirty="0"/>
              <a:t>개에서 </a:t>
            </a:r>
            <a:r>
              <a:rPr lang="en-US" altLang="ko-KR" dirty="0"/>
              <a:t>46</a:t>
            </a:r>
            <a:r>
              <a:rPr lang="ko-KR" altLang="en-US" dirty="0"/>
              <a:t>개로 늘어난 점</a:t>
            </a:r>
            <a:r>
              <a:rPr lang="en-US" altLang="ko-KR" dirty="0"/>
              <a:t>. </a:t>
            </a:r>
            <a:r>
              <a:rPr lang="ko-KR" altLang="en-US" dirty="0"/>
              <a:t>출력 공간의 차원이 훨씬 커짐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DDE4D6-31A9-445C-B810-6D8157481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64" y="1541278"/>
            <a:ext cx="7353300" cy="1790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876B57-0FB4-4F63-AE28-1D82450903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"/>
          <a:stretch/>
        </p:blipFill>
        <p:spPr>
          <a:xfrm>
            <a:off x="399164" y="4500676"/>
            <a:ext cx="5257800" cy="868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4AE1DA-1B2A-4871-A3AB-CE59E26FEC03}"/>
              </a:ext>
            </a:extLst>
          </p:cNvPr>
          <p:cNvSpPr txBox="1"/>
          <p:nvPr/>
        </p:nvSpPr>
        <p:spPr>
          <a:xfrm>
            <a:off x="399162" y="3331978"/>
            <a:ext cx="10990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마지막 </a:t>
            </a:r>
            <a:r>
              <a:rPr lang="en-US" altLang="ko-KR" dirty="0"/>
              <a:t>Dense</a:t>
            </a:r>
            <a:r>
              <a:rPr lang="ko-KR" altLang="en-US" dirty="0"/>
              <a:t>층의 크기 </a:t>
            </a:r>
            <a:r>
              <a:rPr lang="en-US" altLang="ko-KR" dirty="0"/>
              <a:t>46 = </a:t>
            </a:r>
            <a:r>
              <a:rPr lang="ko-KR" altLang="en-US" dirty="0"/>
              <a:t>각 입력 샘플에 대해서 </a:t>
            </a:r>
            <a:r>
              <a:rPr lang="en-US" altLang="ko-KR" dirty="0"/>
              <a:t>46</a:t>
            </a:r>
            <a:r>
              <a:rPr lang="ko-KR" altLang="en-US" dirty="0"/>
              <a:t>차원의 벡터를 출력한다는 뜻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마지막 층에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활성화 함수 사용</a:t>
            </a:r>
            <a:r>
              <a:rPr lang="en-US" altLang="ko-KR" dirty="0"/>
              <a:t>. </a:t>
            </a:r>
            <a:r>
              <a:rPr lang="ko-KR" altLang="en-US" dirty="0"/>
              <a:t>각 입력 샘플마다 </a:t>
            </a:r>
            <a:r>
              <a:rPr lang="en-US" altLang="ko-KR" dirty="0"/>
              <a:t>46</a:t>
            </a:r>
            <a:r>
              <a:rPr lang="ko-KR" altLang="en-US" dirty="0"/>
              <a:t>개의 출력 클래스에 대한 확률분포를 출력</a:t>
            </a:r>
            <a:r>
              <a:rPr lang="en-US" altLang="ko-KR" dirty="0"/>
              <a:t>.       46</a:t>
            </a:r>
            <a:r>
              <a:rPr lang="ko-KR" altLang="en-US" dirty="0"/>
              <a:t>개의 값을 모두 더하면 </a:t>
            </a:r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DAB70-DE8C-44C4-94CC-0B76FA38CA6C}"/>
              </a:ext>
            </a:extLst>
          </p:cNvPr>
          <p:cNvSpPr txBox="1"/>
          <p:nvPr/>
        </p:nvSpPr>
        <p:spPr>
          <a:xfrm>
            <a:off x="399162" y="5501030"/>
            <a:ext cx="1106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이런문제에</a:t>
            </a:r>
            <a:r>
              <a:rPr lang="ko-KR" altLang="en-US" dirty="0"/>
              <a:t> 사용할 최선의 손실함수는 </a:t>
            </a:r>
            <a:r>
              <a:rPr lang="en-US" altLang="ko-KR" dirty="0" err="1"/>
              <a:t>categorical_crossentropy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26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2E856-053D-4E7A-90AE-92A4A4B289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7175" y="5658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3.5.4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훈련 검증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5520F-2F69-4C63-A57B-DA1FE600CFFD}"/>
              </a:ext>
            </a:extLst>
          </p:cNvPr>
          <p:cNvSpPr txBox="1"/>
          <p:nvPr/>
        </p:nvSpPr>
        <p:spPr>
          <a:xfrm>
            <a:off x="257175" y="2494483"/>
            <a:ext cx="1140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훈련 데이터에서 </a:t>
            </a:r>
            <a:r>
              <a:rPr lang="en-US" altLang="ko-KR" dirty="0"/>
              <a:t>1000</a:t>
            </a:r>
            <a:r>
              <a:rPr lang="ko-KR" altLang="en-US" dirty="0"/>
              <a:t>개의 샘플을 따로 떼어서 검증 데이터로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D01A0-C957-4F29-BA55-8DF2474B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69" y="1055255"/>
            <a:ext cx="5133975" cy="1323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CC406A-FB56-4E85-B2F5-5D2387ED7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69" y="3269851"/>
            <a:ext cx="5695950" cy="1323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715D4-9612-4863-B6AE-7A4C06A6DF86}"/>
              </a:ext>
            </a:extLst>
          </p:cNvPr>
          <p:cNvSpPr txBox="1"/>
          <p:nvPr/>
        </p:nvSpPr>
        <p:spPr>
          <a:xfrm>
            <a:off x="332269" y="4601261"/>
            <a:ext cx="680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번의 </a:t>
            </a:r>
            <a:r>
              <a:rPr lang="ko-KR" altLang="en-US" dirty="0" err="1"/>
              <a:t>에포크로</a:t>
            </a:r>
            <a:r>
              <a:rPr lang="ko-KR" altLang="en-US" dirty="0"/>
              <a:t> 모델을 훈련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834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F54DB8-FFBF-4076-A93E-856361DF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36" y="0"/>
            <a:ext cx="5694516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37EE82-CD2D-4E8E-992A-CD6B1E5A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12" y="0"/>
            <a:ext cx="550559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133039-4B2A-4EB7-B532-5ACDFE1ACEC1}"/>
              </a:ext>
            </a:extLst>
          </p:cNvPr>
          <p:cNvSpPr txBox="1"/>
          <p:nvPr/>
        </p:nvSpPr>
        <p:spPr>
          <a:xfrm>
            <a:off x="3987210" y="5588982"/>
            <a:ext cx="43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9</a:t>
            </a:r>
            <a:r>
              <a:rPr lang="ko-KR" altLang="en-US" b="1" dirty="0">
                <a:solidFill>
                  <a:srgbClr val="FF0000"/>
                </a:solidFill>
              </a:rPr>
              <a:t>번째 </a:t>
            </a:r>
            <a:r>
              <a:rPr lang="ko-KR" altLang="en-US" b="1" dirty="0" err="1">
                <a:solidFill>
                  <a:srgbClr val="FF0000"/>
                </a:solidFill>
              </a:rPr>
              <a:t>에포크</a:t>
            </a:r>
            <a:r>
              <a:rPr lang="ko-KR" altLang="en-US" b="1" dirty="0">
                <a:solidFill>
                  <a:srgbClr val="FF0000"/>
                </a:solidFill>
              </a:rPr>
              <a:t> 이후에 과대적합이 시작</a:t>
            </a:r>
          </a:p>
        </p:txBody>
      </p:sp>
    </p:spTree>
    <p:extLst>
      <p:ext uri="{BB962C8B-B14F-4D97-AF65-F5344CB8AC3E}">
        <p14:creationId xmlns:p14="http://schemas.microsoft.com/office/powerpoint/2010/main" val="1596333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1B9993-1EE3-4F8C-AC6B-6D840412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2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7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391A4-C13F-4118-AC05-1DFED944FD3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7175" y="56586"/>
            <a:ext cx="87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3.5.5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새로운 데이터에 대해 예측하기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1FDFAB-A740-4CBA-B76E-819CA3D75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082"/>
          <a:stretch/>
        </p:blipFill>
        <p:spPr>
          <a:xfrm>
            <a:off x="257175" y="966617"/>
            <a:ext cx="5810250" cy="511053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27F3CA-5DAD-4AA9-AFB5-02421F53A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07" b="59367"/>
          <a:stretch/>
        </p:blipFill>
        <p:spPr>
          <a:xfrm>
            <a:off x="264983" y="1478637"/>
            <a:ext cx="5810250" cy="1021557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D2E19-EC30-4DEC-AF57-02C095D46B20}"/>
              </a:ext>
            </a:extLst>
          </p:cNvPr>
          <p:cNvSpPr txBox="1"/>
          <p:nvPr/>
        </p:nvSpPr>
        <p:spPr>
          <a:xfrm>
            <a:off x="264983" y="2444339"/>
            <a:ext cx="607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Predictions</a:t>
            </a:r>
            <a:r>
              <a:rPr lang="ko-KR" altLang="en-US" dirty="0"/>
              <a:t>의 각 항목은 길이가 </a:t>
            </a:r>
            <a:r>
              <a:rPr lang="en-US" altLang="ko-KR" dirty="0"/>
              <a:t>46</a:t>
            </a:r>
            <a:r>
              <a:rPr lang="ko-KR" altLang="en-US" dirty="0"/>
              <a:t>인 벡터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B65C6E-02B2-4FE6-8F3F-A5628C328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205" b="31495"/>
          <a:stretch/>
        </p:blipFill>
        <p:spPr>
          <a:xfrm>
            <a:off x="255457" y="3464717"/>
            <a:ext cx="5810250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5918AB-8E56-426A-8AAE-E04E1B6F02F2}"/>
              </a:ext>
            </a:extLst>
          </p:cNvPr>
          <p:cNvSpPr txBox="1"/>
          <p:nvPr/>
        </p:nvSpPr>
        <p:spPr>
          <a:xfrm>
            <a:off x="255457" y="4395806"/>
            <a:ext cx="607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벡터의 원소 합은 </a:t>
            </a:r>
            <a:r>
              <a:rPr lang="en-US" altLang="ko-KR" dirty="0"/>
              <a:t>1.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D5C535-774B-4083-A073-A6D23AA36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595" b="2105"/>
          <a:stretch/>
        </p:blipFill>
        <p:spPr>
          <a:xfrm>
            <a:off x="257175" y="5009322"/>
            <a:ext cx="5810250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0ACEEE-1CF2-40D4-B5F4-92A5087E9B9C}"/>
              </a:ext>
            </a:extLst>
          </p:cNvPr>
          <p:cNvSpPr txBox="1"/>
          <p:nvPr/>
        </p:nvSpPr>
        <p:spPr>
          <a:xfrm>
            <a:off x="255457" y="5952297"/>
            <a:ext cx="658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큰 값이 예측 클래스가 됨</a:t>
            </a:r>
            <a:r>
              <a:rPr lang="en-US" altLang="ko-KR" dirty="0"/>
              <a:t>. </a:t>
            </a:r>
            <a:r>
              <a:rPr lang="ko-KR" altLang="en-US" dirty="0"/>
              <a:t>즉 가장 확률이 높은 클래스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68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F2477-D8C4-4973-B53E-94CD1725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775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70C0"/>
                </a:solidFill>
              </a:rPr>
              <a:t>3.1 </a:t>
            </a:r>
            <a:r>
              <a:rPr lang="ko-KR" altLang="en-US" sz="2500" dirty="0">
                <a:solidFill>
                  <a:srgbClr val="0070C0"/>
                </a:solidFill>
              </a:rPr>
              <a:t>신경망의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C50F6-1520-4B6A-9642-3B0C26D6C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701"/>
            <a:ext cx="10515600" cy="16764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B0F0"/>
                </a:solidFill>
              </a:rPr>
              <a:t>네트워크</a:t>
            </a:r>
            <a:r>
              <a:rPr lang="en-US" altLang="ko-KR" sz="2000" dirty="0">
                <a:solidFill>
                  <a:srgbClr val="00B0F0"/>
                </a:solidFill>
              </a:rPr>
              <a:t>(</a:t>
            </a:r>
            <a:r>
              <a:rPr lang="ko-KR" altLang="en-US" sz="2000" dirty="0">
                <a:solidFill>
                  <a:srgbClr val="00B0F0"/>
                </a:solidFill>
              </a:rPr>
              <a:t>또는 모델</a:t>
            </a:r>
            <a:r>
              <a:rPr lang="en-US" altLang="ko-KR" sz="2000" dirty="0">
                <a:solidFill>
                  <a:srgbClr val="00B0F0"/>
                </a:solidFill>
              </a:rPr>
              <a:t>)</a:t>
            </a:r>
            <a:r>
              <a:rPr lang="ko-KR" altLang="en-US" sz="2000" dirty="0"/>
              <a:t>를 구성하는 </a:t>
            </a:r>
            <a:r>
              <a:rPr lang="ko-KR" altLang="en-US" sz="2000" dirty="0">
                <a:solidFill>
                  <a:srgbClr val="00B0F0"/>
                </a:solidFill>
              </a:rPr>
              <a:t>층</a:t>
            </a:r>
            <a:endParaRPr lang="en-US" altLang="ko-KR" sz="2000" dirty="0">
              <a:solidFill>
                <a:srgbClr val="00B0F0"/>
              </a:solidFill>
            </a:endParaRPr>
          </a:p>
          <a:p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B0F0"/>
                </a:solidFill>
              </a:rPr>
              <a:t>입력 데이터</a:t>
            </a:r>
            <a:r>
              <a:rPr lang="ko-KR" altLang="en-US" sz="2000" dirty="0"/>
              <a:t>와 그에 상응하는 </a:t>
            </a:r>
            <a:r>
              <a:rPr lang="ko-KR" altLang="en-US" sz="2000" dirty="0">
                <a:solidFill>
                  <a:srgbClr val="00B0F0"/>
                </a:solidFill>
              </a:rPr>
              <a:t>타깃</a:t>
            </a:r>
            <a:endParaRPr lang="en-US" altLang="ko-KR" sz="2000" dirty="0">
              <a:solidFill>
                <a:srgbClr val="00B0F0"/>
              </a:solidFill>
            </a:endParaRPr>
          </a:p>
          <a:p>
            <a:r>
              <a:rPr lang="ko-KR" altLang="en-US" sz="2000" dirty="0"/>
              <a:t> 학습에 사용할 피드백 신호를 정의 하는 </a:t>
            </a:r>
            <a:r>
              <a:rPr lang="ko-KR" altLang="en-US" sz="2000" dirty="0">
                <a:solidFill>
                  <a:srgbClr val="00B0F0"/>
                </a:solidFill>
              </a:rPr>
              <a:t>손실 함수</a:t>
            </a:r>
            <a:endParaRPr lang="en-US" altLang="ko-KR" sz="2000" dirty="0">
              <a:solidFill>
                <a:srgbClr val="00B0F0"/>
              </a:solidFill>
            </a:endParaRPr>
          </a:p>
          <a:p>
            <a:r>
              <a:rPr lang="ko-KR" altLang="en-US" sz="2000" dirty="0"/>
              <a:t> 학습 진행 방식을 결정하는 </a:t>
            </a:r>
            <a:r>
              <a:rPr lang="ko-KR" altLang="en-US" sz="2000" dirty="0" err="1">
                <a:solidFill>
                  <a:srgbClr val="00B0F0"/>
                </a:solidFill>
              </a:rPr>
              <a:t>옵티마이저</a:t>
            </a:r>
            <a:endParaRPr lang="en-US" altLang="ko-KR" sz="2000" dirty="0">
              <a:solidFill>
                <a:srgbClr val="00B0F0"/>
              </a:solidFill>
            </a:endParaRPr>
          </a:p>
          <a:p>
            <a:endParaRPr lang="en-US" altLang="ko-KR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FF7C7B-845F-46B7-B7CA-AF7DDC2CB748}"/>
              </a:ext>
            </a:extLst>
          </p:cNvPr>
          <p:cNvSpPr/>
          <p:nvPr/>
        </p:nvSpPr>
        <p:spPr>
          <a:xfrm>
            <a:off x="2235200" y="3616325"/>
            <a:ext cx="1117600" cy="2921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가중치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A14043-8BEF-41E1-B9B9-94B5BC0A0F2B}"/>
              </a:ext>
            </a:extLst>
          </p:cNvPr>
          <p:cNvSpPr/>
          <p:nvPr/>
        </p:nvSpPr>
        <p:spPr>
          <a:xfrm>
            <a:off x="4241800" y="3486150"/>
            <a:ext cx="1651000" cy="53975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/>
                </a:solidFill>
              </a:rPr>
              <a:t>층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accent1"/>
                </a:solidFill>
              </a:rPr>
              <a:t>(</a:t>
            </a:r>
            <a:r>
              <a:rPr lang="ko-KR" altLang="en-US" sz="1200" dirty="0">
                <a:solidFill>
                  <a:schemeClr val="accent1"/>
                </a:solidFill>
              </a:rPr>
              <a:t>데이터 변환</a:t>
            </a:r>
            <a:r>
              <a:rPr lang="en-US" altLang="ko-KR" sz="1200" dirty="0">
                <a:solidFill>
                  <a:schemeClr val="accent1"/>
                </a:solidFill>
              </a:rPr>
              <a:t>)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9777D2-2A7F-48C9-9B20-A9F044E20867}"/>
              </a:ext>
            </a:extLst>
          </p:cNvPr>
          <p:cNvCxnSpPr>
            <a:cxnSpLocks/>
          </p:cNvCxnSpPr>
          <p:nvPr/>
        </p:nvCxnSpPr>
        <p:spPr>
          <a:xfrm>
            <a:off x="3352800" y="3762375"/>
            <a:ext cx="78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58FCF0-BF73-4931-B1D2-AAAECD2451D6}"/>
              </a:ext>
            </a:extLst>
          </p:cNvPr>
          <p:cNvCxnSpPr/>
          <p:nvPr/>
        </p:nvCxnSpPr>
        <p:spPr>
          <a:xfrm>
            <a:off x="5067300" y="3108325"/>
            <a:ext cx="0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77415B-1E4B-4410-9DBA-71DE0640299E}"/>
              </a:ext>
            </a:extLst>
          </p:cNvPr>
          <p:cNvSpPr txBox="1"/>
          <p:nvPr/>
        </p:nvSpPr>
        <p:spPr>
          <a:xfrm>
            <a:off x="4533900" y="285990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입력 </a:t>
            </a:r>
            <a:r>
              <a:rPr lang="en-US" altLang="ko-KR" sz="1200" dirty="0">
                <a:solidFill>
                  <a:srgbClr val="FF0000"/>
                </a:solidFill>
              </a:rPr>
              <a:t>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33EF5D-5B08-4DF7-877E-67CB858CBB4A}"/>
              </a:ext>
            </a:extLst>
          </p:cNvPr>
          <p:cNvSpPr/>
          <p:nvPr/>
        </p:nvSpPr>
        <p:spPr>
          <a:xfrm>
            <a:off x="4241800" y="4346573"/>
            <a:ext cx="1651000" cy="53975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/>
                </a:solidFill>
              </a:rPr>
              <a:t>층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accent1"/>
                </a:solidFill>
              </a:rPr>
              <a:t>(</a:t>
            </a:r>
            <a:r>
              <a:rPr lang="ko-KR" altLang="en-US" sz="1200" dirty="0">
                <a:solidFill>
                  <a:schemeClr val="accent1"/>
                </a:solidFill>
              </a:rPr>
              <a:t>데이터 변환</a:t>
            </a:r>
            <a:r>
              <a:rPr lang="en-US" altLang="ko-KR" sz="1200" dirty="0">
                <a:solidFill>
                  <a:schemeClr val="accent1"/>
                </a:solidFill>
              </a:rPr>
              <a:t>)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D235F9-DF74-4ACC-AD98-7AC535545648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067300" y="4025900"/>
            <a:ext cx="0" cy="3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6E1B00-1458-4E42-800F-30AC81A69724}"/>
              </a:ext>
            </a:extLst>
          </p:cNvPr>
          <p:cNvSpPr/>
          <p:nvPr/>
        </p:nvSpPr>
        <p:spPr>
          <a:xfrm>
            <a:off x="2235200" y="4470398"/>
            <a:ext cx="1117600" cy="2921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가중치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5656E53-B19D-48BB-A218-DBE935DF82A5}"/>
              </a:ext>
            </a:extLst>
          </p:cNvPr>
          <p:cNvCxnSpPr>
            <a:cxnSpLocks/>
          </p:cNvCxnSpPr>
          <p:nvPr/>
        </p:nvCxnSpPr>
        <p:spPr>
          <a:xfrm>
            <a:off x="3352800" y="4616448"/>
            <a:ext cx="78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D291B8-1FD7-438C-9371-7F7118F539EF}"/>
              </a:ext>
            </a:extLst>
          </p:cNvPr>
          <p:cNvCxnSpPr>
            <a:cxnSpLocks/>
          </p:cNvCxnSpPr>
          <p:nvPr/>
        </p:nvCxnSpPr>
        <p:spPr>
          <a:xfrm>
            <a:off x="5067300" y="4886323"/>
            <a:ext cx="0" cy="23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8629F7E-4B1A-4FA2-A63E-FD81549EFE10}"/>
              </a:ext>
            </a:extLst>
          </p:cNvPr>
          <p:cNvSpPr/>
          <p:nvPr/>
        </p:nvSpPr>
        <p:spPr>
          <a:xfrm>
            <a:off x="4578351" y="5187947"/>
            <a:ext cx="977898" cy="457199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예측</a:t>
            </a:r>
            <a:endParaRPr lang="en-US" altLang="ko-KR" sz="1200" dirty="0"/>
          </a:p>
          <a:p>
            <a:pPr algn="ctr"/>
            <a:r>
              <a:rPr lang="en-US" altLang="ko-KR" sz="1200" dirty="0"/>
              <a:t>Y’</a:t>
            </a:r>
            <a:endParaRPr lang="ko-KR" altLang="en-US" sz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DA3AD17-18D5-4162-A65B-6716401C6D7D}"/>
              </a:ext>
            </a:extLst>
          </p:cNvPr>
          <p:cNvSpPr/>
          <p:nvPr/>
        </p:nvSpPr>
        <p:spPr>
          <a:xfrm>
            <a:off x="6788151" y="5187947"/>
            <a:ext cx="977898" cy="457199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실제 타깃</a:t>
            </a:r>
            <a:endParaRPr lang="en-US" altLang="ko-KR" sz="1200" dirty="0"/>
          </a:p>
          <a:p>
            <a:pPr algn="ctr"/>
            <a:r>
              <a:rPr lang="en-US" altLang="ko-KR" sz="1200" dirty="0"/>
              <a:t>Y’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63079E4-CAA1-4356-8132-AE1DD3C56643}"/>
              </a:ext>
            </a:extLst>
          </p:cNvPr>
          <p:cNvCxnSpPr>
            <a:stCxn id="22" idx="2"/>
          </p:cNvCxnSpPr>
          <p:nvPr/>
        </p:nvCxnSpPr>
        <p:spPr>
          <a:xfrm>
            <a:off x="5067300" y="5645146"/>
            <a:ext cx="533400" cy="2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C06FD9-1E65-4D56-9AFF-DC33490F9C8F}"/>
              </a:ext>
            </a:extLst>
          </p:cNvPr>
          <p:cNvCxnSpPr>
            <a:stCxn id="23" idx="2"/>
          </p:cNvCxnSpPr>
          <p:nvPr/>
        </p:nvCxnSpPr>
        <p:spPr>
          <a:xfrm flipH="1">
            <a:off x="6788151" y="5645146"/>
            <a:ext cx="488949" cy="30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F816923-593F-4752-B2E0-4346D239C234}"/>
              </a:ext>
            </a:extLst>
          </p:cNvPr>
          <p:cNvSpPr/>
          <p:nvPr/>
        </p:nvSpPr>
        <p:spPr>
          <a:xfrm>
            <a:off x="5600700" y="5930900"/>
            <a:ext cx="1187451" cy="28575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/>
                </a:solidFill>
              </a:rPr>
              <a:t>손실함수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42FD25F-F7ED-4C16-A627-BA881050EB17}"/>
              </a:ext>
            </a:extLst>
          </p:cNvPr>
          <p:cNvCxnSpPr>
            <a:stCxn id="28" idx="1"/>
          </p:cNvCxnSpPr>
          <p:nvPr/>
        </p:nvCxnSpPr>
        <p:spPr>
          <a:xfrm flipH="1">
            <a:off x="4876800" y="6073777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51416E0F-6249-4737-A387-C0071FD0EC65}"/>
              </a:ext>
            </a:extLst>
          </p:cNvPr>
          <p:cNvSpPr/>
          <p:nvPr/>
        </p:nvSpPr>
        <p:spPr>
          <a:xfrm>
            <a:off x="3352800" y="5803902"/>
            <a:ext cx="1371598" cy="539749"/>
          </a:xfrm>
          <a:prstGeom prst="ellipse">
            <a:avLst/>
          </a:prstGeom>
          <a:ln>
            <a:solidFill>
              <a:srgbClr val="FF33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3399"/>
                </a:solidFill>
              </a:rPr>
              <a:t>손실 점수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4A2EFBF-235E-49F7-AD1F-B7E515CD2BEC}"/>
              </a:ext>
            </a:extLst>
          </p:cNvPr>
          <p:cNvCxnSpPr>
            <a:stCxn id="33" idx="1"/>
          </p:cNvCxnSpPr>
          <p:nvPr/>
        </p:nvCxnSpPr>
        <p:spPr>
          <a:xfrm flipH="1" flipV="1">
            <a:off x="3225800" y="5645146"/>
            <a:ext cx="327866" cy="23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35ACBF-F2A1-4530-BB1B-C3D8B62EC13C}"/>
              </a:ext>
            </a:extLst>
          </p:cNvPr>
          <p:cNvSpPr/>
          <p:nvPr/>
        </p:nvSpPr>
        <p:spPr>
          <a:xfrm>
            <a:off x="2235200" y="5300661"/>
            <a:ext cx="1117600" cy="2921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7030A0"/>
                </a:solidFill>
              </a:rPr>
              <a:t>옵티마이저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0D96E6B-44BD-44FE-BBE1-BEE4557FBA30}"/>
              </a:ext>
            </a:extLst>
          </p:cNvPr>
          <p:cNvCxnSpPr>
            <a:stCxn id="37" idx="0"/>
          </p:cNvCxnSpPr>
          <p:nvPr/>
        </p:nvCxnSpPr>
        <p:spPr>
          <a:xfrm flipV="1">
            <a:off x="2794000" y="4886323"/>
            <a:ext cx="0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020C11-EDF4-4925-9154-351A9D3F8892}"/>
              </a:ext>
            </a:extLst>
          </p:cNvPr>
          <p:cNvSpPr txBox="1"/>
          <p:nvPr/>
        </p:nvSpPr>
        <p:spPr>
          <a:xfrm>
            <a:off x="1433163" y="4910948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가중치 업데이트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84366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C402A9-D7F5-4627-8FDD-9E125A645C5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7174" y="56586"/>
            <a:ext cx="9489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3.5.6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레이블과 손실을 다루는 다른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2443FC-3413-4EA9-81CA-06DD72159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" t="4106" r="62753" b="68240"/>
          <a:stretch/>
        </p:blipFill>
        <p:spPr>
          <a:xfrm>
            <a:off x="394793" y="1196140"/>
            <a:ext cx="4590146" cy="7797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A696B3-B516-4E58-A10A-E31FA320E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" t="78663" r="1256" b="4270"/>
          <a:stretch/>
        </p:blipFill>
        <p:spPr>
          <a:xfrm>
            <a:off x="338086" y="3106892"/>
            <a:ext cx="10746459" cy="4195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BD0674-BD4E-4EDC-BC80-FAAF78C83306}"/>
              </a:ext>
            </a:extLst>
          </p:cNvPr>
          <p:cNvSpPr txBox="1"/>
          <p:nvPr/>
        </p:nvSpPr>
        <p:spPr>
          <a:xfrm>
            <a:off x="394793" y="2105247"/>
            <a:ext cx="589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레이블 인코딩을 </a:t>
            </a:r>
            <a:r>
              <a:rPr lang="ko-KR" altLang="en-US" dirty="0" err="1"/>
              <a:t>정수텐서로</a:t>
            </a:r>
            <a:r>
              <a:rPr lang="ko-KR" altLang="en-US" dirty="0"/>
              <a:t> 변환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D647C-3E02-49D6-B5DB-0152FA44D93B}"/>
              </a:ext>
            </a:extLst>
          </p:cNvPr>
          <p:cNvSpPr txBox="1"/>
          <p:nvPr/>
        </p:nvSpPr>
        <p:spPr>
          <a:xfrm>
            <a:off x="257174" y="3630688"/>
            <a:ext cx="790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방법 사용시 손실함수 하나만 바꾸면 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정수레이블을</a:t>
            </a:r>
            <a:r>
              <a:rPr lang="ko-KR" altLang="en-US" dirty="0"/>
              <a:t> 사용할 때 </a:t>
            </a:r>
            <a:r>
              <a:rPr lang="en-US" altLang="ko-KR" dirty="0" err="1"/>
              <a:t>sparse_categorical_crossentropy</a:t>
            </a:r>
            <a:r>
              <a:rPr lang="ko-KR" altLang="en-US" dirty="0"/>
              <a:t>사용해야함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0B680-DB87-420B-895B-04E92D782CE7}"/>
              </a:ext>
            </a:extLst>
          </p:cNvPr>
          <p:cNvSpPr txBox="1"/>
          <p:nvPr/>
        </p:nvSpPr>
        <p:spPr>
          <a:xfrm>
            <a:off x="257174" y="5222512"/>
            <a:ext cx="870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레이블의 리스트를 정수 </a:t>
            </a:r>
            <a:r>
              <a:rPr lang="ko-KR" altLang="en-US" b="1" dirty="0" err="1"/>
              <a:t>텐서로</a:t>
            </a:r>
            <a:r>
              <a:rPr lang="ko-KR" altLang="en-US" b="1" dirty="0"/>
              <a:t> 변환 </a:t>
            </a:r>
            <a:r>
              <a:rPr lang="en-US" altLang="ko-KR" b="1" dirty="0"/>
              <a:t>-&gt; </a:t>
            </a:r>
            <a:r>
              <a:rPr lang="en-US" altLang="ko-KR" b="1" dirty="0" err="1"/>
              <a:t>sparse_categorical_crossentropy</a:t>
            </a:r>
            <a:endParaRPr lang="en-US" altLang="ko-KR" b="1" dirty="0"/>
          </a:p>
          <a:p>
            <a:r>
              <a:rPr lang="ko-KR" altLang="en-US" b="1" dirty="0"/>
              <a:t>레이블의 리스트를 원</a:t>
            </a:r>
            <a:r>
              <a:rPr lang="en-US" altLang="ko-KR" b="1" dirty="0"/>
              <a:t>-</a:t>
            </a:r>
            <a:r>
              <a:rPr lang="ko-KR" altLang="en-US" b="1" dirty="0"/>
              <a:t>핫 </a:t>
            </a:r>
            <a:r>
              <a:rPr lang="ko-KR" altLang="en-US" b="1" dirty="0" err="1"/>
              <a:t>인코딩사용</a:t>
            </a:r>
            <a:r>
              <a:rPr lang="ko-KR" altLang="en-US" b="1" dirty="0"/>
              <a:t> </a:t>
            </a:r>
            <a:r>
              <a:rPr lang="en-US" altLang="ko-KR" b="1" dirty="0"/>
              <a:t>-&gt; </a:t>
            </a:r>
            <a:r>
              <a:rPr lang="en-US" altLang="ko-KR" b="1" dirty="0" err="1"/>
              <a:t>categorical_crossentropy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57940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941F-F58B-423F-9A6D-8E9B91DDDC4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7174" y="56586"/>
            <a:ext cx="10212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3.5.7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충분히 큰 중간층을 두어야 하는 이유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CD103F-B21A-4B10-9BD7-64B17781F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93" y="878957"/>
            <a:ext cx="8027358" cy="3502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9AFE60-B464-4F21-A934-8ADD9DCB6200}"/>
              </a:ext>
            </a:extLst>
          </p:cNvPr>
          <p:cNvSpPr txBox="1"/>
          <p:nvPr/>
        </p:nvSpPr>
        <p:spPr>
          <a:xfrm>
            <a:off x="257174" y="4496289"/>
            <a:ext cx="10212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 출력이 </a:t>
            </a:r>
            <a:r>
              <a:rPr lang="en-US" altLang="ko-KR" dirty="0"/>
              <a:t>46</a:t>
            </a:r>
            <a:r>
              <a:rPr lang="ko-KR" altLang="en-US" dirty="0"/>
              <a:t>차원이기 때문에 중간층의 </a:t>
            </a:r>
            <a:r>
              <a:rPr lang="ko-KR" altLang="en-US" dirty="0" err="1"/>
              <a:t>히든</a:t>
            </a:r>
            <a:r>
              <a:rPr lang="ko-KR" altLang="en-US" dirty="0"/>
              <a:t> 유닛이 </a:t>
            </a:r>
            <a:r>
              <a:rPr lang="en-US" altLang="ko-KR" dirty="0"/>
              <a:t>46</a:t>
            </a:r>
            <a:r>
              <a:rPr lang="ko-KR" altLang="en-US" dirty="0"/>
              <a:t>개보다 많이 적어서는 안됨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결과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검증 정확도의 </a:t>
            </a:r>
            <a:r>
              <a:rPr lang="ko-KR" altLang="en-US" dirty="0" err="1"/>
              <a:t>최고값은</a:t>
            </a:r>
            <a:r>
              <a:rPr lang="ko-KR" altLang="en-US" dirty="0"/>
              <a:t> 약 </a:t>
            </a:r>
            <a:r>
              <a:rPr lang="en-US" altLang="ko-KR" dirty="0"/>
              <a:t>71%</a:t>
            </a:r>
            <a:r>
              <a:rPr lang="ko-KR" altLang="en-US" dirty="0"/>
              <a:t>로 </a:t>
            </a:r>
            <a:r>
              <a:rPr lang="en-US" altLang="ko-KR" dirty="0"/>
              <a:t>8%</a:t>
            </a:r>
            <a:r>
              <a:rPr lang="ko-KR" altLang="en-US" dirty="0"/>
              <a:t>정도 감소</a:t>
            </a:r>
            <a:r>
              <a:rPr lang="en-US" altLang="ko-KR" dirty="0"/>
              <a:t>. </a:t>
            </a:r>
            <a:r>
              <a:rPr lang="ko-KR" altLang="en-US" dirty="0"/>
              <a:t>정보의 병목이 나타남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원인 </a:t>
            </a:r>
            <a:r>
              <a:rPr lang="en-US" altLang="ko-KR" b="1" dirty="0"/>
              <a:t>: </a:t>
            </a:r>
            <a:r>
              <a:rPr lang="ko-KR" altLang="en-US" dirty="0"/>
              <a:t>많은 정보</a:t>
            </a:r>
            <a:r>
              <a:rPr lang="en-US" altLang="ko-KR" dirty="0"/>
              <a:t>(</a:t>
            </a:r>
            <a:r>
              <a:rPr lang="ko-KR" altLang="en-US" dirty="0"/>
              <a:t>클래스 </a:t>
            </a:r>
            <a:r>
              <a:rPr lang="en-US" altLang="ko-KR" dirty="0"/>
              <a:t>46</a:t>
            </a:r>
            <a:r>
              <a:rPr lang="ko-KR" altLang="en-US" dirty="0"/>
              <a:t>개의 분할 초평면을 복원하기에 충분한 정보</a:t>
            </a:r>
            <a:r>
              <a:rPr lang="en-US" altLang="ko-KR" dirty="0"/>
              <a:t>)</a:t>
            </a:r>
            <a:r>
              <a:rPr lang="ko-KR" altLang="en-US" dirty="0"/>
              <a:t>를 중간층의 </a:t>
            </a:r>
            <a:r>
              <a:rPr lang="ko-KR" altLang="en-US" dirty="0" err="1"/>
              <a:t>저차원</a:t>
            </a:r>
            <a:r>
              <a:rPr lang="ko-KR" altLang="en-US" dirty="0"/>
              <a:t> 표현 공간으로 압축하려고 했기 때문</a:t>
            </a:r>
            <a:r>
              <a:rPr lang="en-US" altLang="ko-KR" dirty="0"/>
              <a:t>. </a:t>
            </a:r>
            <a:r>
              <a:rPr lang="ko-KR" altLang="en-US" dirty="0"/>
              <a:t>이 네트워크는 필요한 정보 대부분을 </a:t>
            </a:r>
            <a:r>
              <a:rPr lang="en-US" altLang="ko-KR" dirty="0"/>
              <a:t>4</a:t>
            </a:r>
            <a:r>
              <a:rPr lang="ko-KR" altLang="en-US" dirty="0"/>
              <a:t>차원 표현 안에 구겨 넣었지만 전부는 넣지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309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8C99F-BF2D-46AC-8E27-1442129225F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7175" y="5658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3.5.8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추가 실험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B0715-BB1B-44C5-8457-7F58AB990767}"/>
              </a:ext>
            </a:extLst>
          </p:cNvPr>
          <p:cNvSpPr txBox="1"/>
          <p:nvPr/>
        </p:nvSpPr>
        <p:spPr>
          <a:xfrm>
            <a:off x="318977" y="921488"/>
            <a:ext cx="10753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● </a:t>
            </a:r>
            <a:r>
              <a:rPr lang="ko-KR" altLang="en-US" dirty="0"/>
              <a:t>더 크기가 작은 층을 사용해보기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● </a:t>
            </a:r>
            <a:r>
              <a:rPr lang="ko-KR" altLang="en-US" dirty="0"/>
              <a:t>여기에서 </a:t>
            </a:r>
            <a:r>
              <a:rPr lang="en-US" altLang="ko-KR" dirty="0"/>
              <a:t>2</a:t>
            </a:r>
            <a:r>
              <a:rPr lang="ko-KR" altLang="en-US" dirty="0"/>
              <a:t>개의 은닉 층을 사용했음</a:t>
            </a:r>
            <a:r>
              <a:rPr lang="en-US" altLang="ko-KR" dirty="0"/>
              <a:t>. 1</a:t>
            </a:r>
            <a:r>
              <a:rPr lang="ko-KR" altLang="en-US" dirty="0"/>
              <a:t>개나 </a:t>
            </a:r>
            <a:r>
              <a:rPr lang="en-US" altLang="ko-KR" dirty="0"/>
              <a:t>3</a:t>
            </a:r>
            <a:r>
              <a:rPr lang="ko-KR" altLang="en-US" dirty="0"/>
              <a:t>개의 은닉층을 사용해보기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388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4460-BD83-4BE3-952A-BEB99E4803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7175" y="5658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Sandoll 고딕Neo2유니 06 Bd" pitchFamily="34" charset="-127"/>
                <a:ea typeface="Sandoll 고딕Neo2유니 06 Bd" pitchFamily="34" charset="-127"/>
              </a:rPr>
              <a:t>3.5.9</a:t>
            </a:r>
            <a:r>
              <a:rPr lang="ko-KR" altLang="en-US" sz="4000">
                <a:latin typeface="Sandoll 고딕Neo2유니 06 Bd" pitchFamily="34" charset="-127"/>
                <a:ea typeface="Sandoll 고딕Neo2유니 06 Bd" pitchFamily="34" charset="-127"/>
              </a:rPr>
              <a:t> 정리</a:t>
            </a:r>
            <a:endParaRPr lang="ko-KR" altLang="en-US" sz="4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E3E66-AB3C-472E-8062-BFEE48130164}"/>
              </a:ext>
            </a:extLst>
          </p:cNvPr>
          <p:cNvSpPr txBox="1"/>
          <p:nvPr/>
        </p:nvSpPr>
        <p:spPr>
          <a:xfrm>
            <a:off x="318976" y="815163"/>
            <a:ext cx="111358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● N</a:t>
            </a:r>
            <a:r>
              <a:rPr lang="ko-KR" altLang="en-US"/>
              <a:t>개의 클래스로 데이터 포인트를 분류하려면 네트워크의 마지막 </a:t>
            </a:r>
            <a:r>
              <a:rPr lang="en-US" altLang="ko-KR"/>
              <a:t>Dense</a:t>
            </a:r>
            <a:r>
              <a:rPr lang="ko-KR" altLang="en-US"/>
              <a:t>층의 크기는 </a:t>
            </a:r>
            <a:r>
              <a:rPr lang="en-US" altLang="ko-KR"/>
              <a:t>N</a:t>
            </a:r>
            <a:r>
              <a:rPr lang="ko-KR" altLang="en-US"/>
              <a:t>이어야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● </a:t>
            </a:r>
            <a:r>
              <a:rPr lang="ko-KR" altLang="en-US"/>
              <a:t>단일 레이블</a:t>
            </a:r>
            <a:r>
              <a:rPr lang="en-US" altLang="ko-KR"/>
              <a:t>, </a:t>
            </a:r>
            <a:r>
              <a:rPr lang="ko-KR" altLang="en-US"/>
              <a:t>다중 분류 문제에서는 </a:t>
            </a:r>
            <a:r>
              <a:rPr lang="en-US" altLang="ko-KR"/>
              <a:t>N</a:t>
            </a:r>
            <a:r>
              <a:rPr lang="ko-KR" altLang="en-US"/>
              <a:t>개의 클래스에 대한 확률 분포를 출력하기 위해 </a:t>
            </a:r>
            <a:r>
              <a:rPr lang="en-US" altLang="ko-KR"/>
              <a:t>softmax </a:t>
            </a:r>
            <a:r>
              <a:rPr lang="ko-KR" altLang="en-US"/>
              <a:t>활성화 함수를 사용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● </a:t>
            </a:r>
            <a:r>
              <a:rPr lang="ko-KR" altLang="en-US"/>
              <a:t>이런 문제에는 항상 범주형 크로스엔트로피를 사용해야 함</a:t>
            </a:r>
            <a:r>
              <a:rPr lang="en-US" altLang="ko-KR"/>
              <a:t>. </a:t>
            </a:r>
            <a:r>
              <a:rPr lang="ko-KR" altLang="en-US"/>
              <a:t>이 함수는 모델이 출력한 확률분포와 타깃 분포 사이의 거리를 최소화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● </a:t>
            </a:r>
            <a:r>
              <a:rPr lang="ko-KR" altLang="en-US"/>
              <a:t>다중 분류에서 레이블을 다루는 두가지 방법</a:t>
            </a:r>
            <a:r>
              <a:rPr lang="en-US" altLang="ko-KR"/>
              <a:t>.</a:t>
            </a:r>
          </a:p>
          <a:p>
            <a:r>
              <a:rPr lang="en-US" altLang="ko-KR"/>
              <a:t>  - </a:t>
            </a:r>
            <a:r>
              <a:rPr lang="ko-KR" altLang="en-US"/>
              <a:t>레이블을 범주형 인코딩</a:t>
            </a:r>
            <a:r>
              <a:rPr lang="en-US" altLang="ko-KR"/>
              <a:t>(</a:t>
            </a:r>
            <a:r>
              <a:rPr lang="ko-KR" altLang="en-US"/>
              <a:t>또는 원</a:t>
            </a:r>
            <a:r>
              <a:rPr lang="en-US" altLang="ko-KR"/>
              <a:t>-</a:t>
            </a:r>
            <a:r>
              <a:rPr lang="ko-KR" altLang="en-US"/>
              <a:t>핫 인코딩</a:t>
            </a:r>
            <a:r>
              <a:rPr lang="en-US" altLang="ko-KR"/>
              <a:t>)</a:t>
            </a:r>
            <a:r>
              <a:rPr lang="ko-KR" altLang="en-US"/>
              <a:t>으로 인코딩하고 </a:t>
            </a:r>
            <a:r>
              <a:rPr lang="en-US" altLang="ko-KR"/>
              <a:t>categorical_corssentropy </a:t>
            </a:r>
            <a:r>
              <a:rPr lang="ko-KR" altLang="en-US"/>
              <a:t>손실함수 사용</a:t>
            </a:r>
            <a:r>
              <a:rPr lang="en-US" altLang="ko-KR"/>
              <a:t>.</a:t>
            </a:r>
          </a:p>
          <a:p>
            <a:r>
              <a:rPr lang="en-US" altLang="ko-KR"/>
              <a:t>  - </a:t>
            </a:r>
            <a:r>
              <a:rPr lang="ko-KR" altLang="en-US"/>
              <a:t>레이블을 정수로 인코딩하고 </a:t>
            </a:r>
            <a:r>
              <a:rPr lang="en-US" altLang="ko-KR"/>
              <a:t>spare_categorical_crossentropy  </a:t>
            </a:r>
            <a:r>
              <a:rPr lang="ko-KR" altLang="en-US"/>
              <a:t>손실함수를 사용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● </a:t>
            </a:r>
            <a:r>
              <a:rPr lang="ko-KR" altLang="en-US"/>
              <a:t>많은 수의 범주를 분류할 때 중간층의 크기가 너무 작아 네트워크에 정보의 병목이 생기지 않도록 해야함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133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271166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 </a:t>
            </a:r>
            <a:r>
              <a:rPr lang="ko-KR" altLang="en-US" sz="5000" dirty="0">
                <a:latin typeface="Sandoll 고딕Neo2유니 06 Bd" pitchFamily="34" charset="-127"/>
                <a:ea typeface="Sandoll 고딕Neo2유니 06 Bd" pitchFamily="34" charset="-127"/>
              </a:rPr>
              <a:t>주택 가격 예측 </a:t>
            </a:r>
            <a:r>
              <a:rPr lang="en-US" altLang="ko-KR" sz="50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5000" dirty="0">
                <a:latin typeface="Sandoll 고딕Neo2유니 06 Bd" pitchFamily="34" charset="-127"/>
                <a:ea typeface="Sandoll 고딕Neo2유니 06 Bd" pitchFamily="34" charset="-127"/>
              </a:rPr>
              <a:t>회귀 문제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75520" y="3861048"/>
            <a:ext cx="8640960" cy="504056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고딕Neo1유니코드 03 Lt" pitchFamily="34" charset="-127"/>
              <a:ea typeface="Sandoll 고딕Neo1유니코드 03 L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1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2"/>
    </mc:Choice>
    <mc:Fallback xmlns="">
      <p:transition spd="slow" advTm="7042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47528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주택 가격 예측 </a:t>
            </a:r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회귀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9E66E-1213-42EF-9CF7-D09B90DEBF9B}"/>
              </a:ext>
            </a:extLst>
          </p:cNvPr>
          <p:cNvSpPr txBox="1"/>
          <p:nvPr/>
        </p:nvSpPr>
        <p:spPr>
          <a:xfrm>
            <a:off x="1919536" y="2060848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분류</a:t>
            </a:r>
            <a:r>
              <a:rPr lang="en-US" altLang="ko-KR" sz="2000" dirty="0"/>
              <a:t>(classification)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입력 데이터 포인트의 개별적인 레이블 하나를 예측하는 것이 목적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회귀</a:t>
            </a:r>
            <a:r>
              <a:rPr lang="en-US" altLang="ko-KR" sz="2000" b="1" dirty="0"/>
              <a:t>(regression)</a:t>
            </a:r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개별적인 레이블 대신에 연속적인 값을 예측하는 것이 목적</a:t>
            </a:r>
          </a:p>
        </p:txBody>
      </p:sp>
    </p:spTree>
    <p:extLst>
      <p:ext uri="{BB962C8B-B14F-4D97-AF65-F5344CB8AC3E}">
        <p14:creationId xmlns:p14="http://schemas.microsoft.com/office/powerpoint/2010/main" val="390452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73"/>
    </mc:Choice>
    <mc:Fallback xmlns="">
      <p:transition spd="slow" advTm="24273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47528" y="476673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lang="ko-KR" altLang="en-US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주택 가격 예측 </a:t>
            </a:r>
            <a:r>
              <a:rPr lang="en-US" altLang="ko-KR" sz="15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A5EBA-2814-40D2-8ADE-A4C80A36816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75520" y="79983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3.6.1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보스턴 주택 가격 데이터셋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55A68-91EA-41EA-BDB6-238BB7010E76}"/>
              </a:ext>
            </a:extLst>
          </p:cNvPr>
          <p:cNvSpPr txBox="1"/>
          <p:nvPr/>
        </p:nvSpPr>
        <p:spPr>
          <a:xfrm>
            <a:off x="1919536" y="167889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1970</a:t>
            </a:r>
            <a:r>
              <a:rPr lang="ko-KR" altLang="en-US" dirty="0"/>
              <a:t>년 중반 보스턴 외곽 지역의 </a:t>
            </a:r>
            <a:r>
              <a:rPr lang="ko-KR" altLang="en-US" dirty="0" err="1"/>
              <a:t>범죄율</a:t>
            </a:r>
            <a:r>
              <a:rPr lang="en-US" altLang="ko-KR" dirty="0"/>
              <a:t>, </a:t>
            </a:r>
            <a:r>
              <a:rPr lang="ko-KR" altLang="en-US" dirty="0"/>
              <a:t>지방세율 등의 데이터가 주어졌을 때 주택 가격의 중간 값 예측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EBB38E-9C4C-42FE-801F-C06DC7AA9E6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819" b="4182"/>
          <a:stretch/>
        </p:blipFill>
        <p:spPr>
          <a:xfrm>
            <a:off x="1919536" y="2907585"/>
            <a:ext cx="8039100" cy="7920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AC2DE9-CC16-4AC2-A652-3F8AC6527089}"/>
                  </a:ext>
                </a:extLst>
              </p:cNvPr>
              <p:cNvSpPr txBox="1"/>
              <p:nvPr/>
            </p:nvSpPr>
            <p:spPr>
              <a:xfrm>
                <a:off x="1991544" y="2708920"/>
                <a:ext cx="16270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000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000" dirty="0"/>
                  <a:t> 보스턴 주택 데이터셋 로드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AC2DE9-CC16-4AC2-A652-3F8AC6527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2708920"/>
                <a:ext cx="1627048" cy="153888"/>
              </a:xfrm>
              <a:prstGeom prst="rect">
                <a:avLst/>
              </a:prstGeom>
              <a:blipFill>
                <a:blip r:embed="rId9"/>
                <a:stretch>
                  <a:fillRect l="-1873" t="-26923" r="-4120" b="-4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E843F3AB-BECE-47D9-A238-98B20AA1C6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9704" y="4322965"/>
            <a:ext cx="8208912" cy="171228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9C49F47-7EEB-4042-A8ED-BB6BF6F0082F}"/>
              </a:ext>
            </a:extLst>
          </p:cNvPr>
          <p:cNvSpPr/>
          <p:nvPr/>
        </p:nvSpPr>
        <p:spPr>
          <a:xfrm>
            <a:off x="2639616" y="4797152"/>
            <a:ext cx="21602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AD59B9-D6A0-471E-BDD3-65B234893D60}"/>
              </a:ext>
            </a:extLst>
          </p:cNvPr>
          <p:cNvSpPr/>
          <p:nvPr/>
        </p:nvSpPr>
        <p:spPr>
          <a:xfrm>
            <a:off x="2638670" y="5697416"/>
            <a:ext cx="21602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99EC6AC-8C58-42D5-9A23-0BCA9E37687F}"/>
              </a:ext>
            </a:extLst>
          </p:cNvPr>
          <p:cNvCxnSpPr>
            <a:stCxn id="11" idx="3"/>
          </p:cNvCxnSpPr>
          <p:nvPr/>
        </p:nvCxnSpPr>
        <p:spPr>
          <a:xfrm>
            <a:off x="2855640" y="4941169"/>
            <a:ext cx="3083446" cy="237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7CF0ADB-621B-4BB9-9C87-BAC677D54A91}"/>
              </a:ext>
            </a:extLst>
          </p:cNvPr>
          <p:cNvCxnSpPr>
            <a:cxnSpLocks/>
          </p:cNvCxnSpPr>
          <p:nvPr/>
        </p:nvCxnSpPr>
        <p:spPr>
          <a:xfrm flipV="1">
            <a:off x="2894456" y="5179110"/>
            <a:ext cx="3010733" cy="662323"/>
          </a:xfrm>
          <a:prstGeom prst="bentConnector3">
            <a:avLst>
              <a:gd name="adj1" fmla="val 496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F6F055-13AE-4C23-A0AD-EC7335B08635}"/>
              </a:ext>
            </a:extLst>
          </p:cNvPr>
          <p:cNvSpPr txBox="1"/>
          <p:nvPr/>
        </p:nvSpPr>
        <p:spPr>
          <a:xfrm>
            <a:off x="5905188" y="5017527"/>
            <a:ext cx="36471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수치 특성</a:t>
            </a:r>
            <a:endParaRPr lang="en-US" altLang="ko-KR" sz="1300" b="1" dirty="0"/>
          </a:p>
          <a:p>
            <a:r>
              <a:rPr lang="en-US" altLang="ko-KR" sz="1300" dirty="0"/>
              <a:t>(</a:t>
            </a:r>
            <a:r>
              <a:rPr lang="ko-KR" altLang="en-US" sz="1300" dirty="0" err="1"/>
              <a:t>범죄율</a:t>
            </a:r>
            <a:r>
              <a:rPr lang="en-US" altLang="ko-KR" sz="1300" dirty="0"/>
              <a:t>, </a:t>
            </a:r>
            <a:r>
              <a:rPr lang="ko-KR" altLang="en-US" sz="1300" dirty="0"/>
              <a:t>방의 개수</a:t>
            </a:r>
            <a:r>
              <a:rPr lang="en-US" altLang="ko-KR" sz="1300" dirty="0"/>
              <a:t>, </a:t>
            </a:r>
            <a:r>
              <a:rPr lang="ko-KR" altLang="en-US" sz="1300" dirty="0"/>
              <a:t>고속도로 접근성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3E80F0-6483-49B9-9E9D-3246D39DFE04}"/>
              </a:ext>
            </a:extLst>
          </p:cNvPr>
          <p:cNvSpPr txBox="1"/>
          <p:nvPr/>
        </p:nvSpPr>
        <p:spPr>
          <a:xfrm>
            <a:off x="2063553" y="6111611"/>
            <a:ext cx="44284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404</a:t>
            </a:r>
            <a:r>
              <a:rPr lang="ko-KR" altLang="en-US" sz="1300" b="1" dirty="0"/>
              <a:t>개의 훈련 샘플</a:t>
            </a:r>
            <a:r>
              <a:rPr lang="en-US" altLang="ko-KR" sz="1300" b="1" dirty="0"/>
              <a:t>, 102</a:t>
            </a:r>
            <a:r>
              <a:rPr lang="ko-KR" altLang="en-US" sz="1300" b="1" dirty="0"/>
              <a:t>개의 데이터 샘플</a:t>
            </a:r>
          </a:p>
        </p:txBody>
      </p:sp>
    </p:spTree>
    <p:extLst>
      <p:ext uri="{BB962C8B-B14F-4D97-AF65-F5344CB8AC3E}">
        <p14:creationId xmlns:p14="http://schemas.microsoft.com/office/powerpoint/2010/main" val="190754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0"/>
    </mc:Choice>
    <mc:Fallback xmlns="">
      <p:transition spd="slow" advTm="2508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53169A-85BC-4F1F-B78B-90A8640913C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7528" y="476673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lang="ko-KR" altLang="en-US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주택 가격 예측 </a:t>
            </a:r>
            <a:r>
              <a:rPr lang="en-US" altLang="ko-KR" sz="15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회귀 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6E720-BF39-4998-A016-6384FF4CB1E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75520" y="79983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3.6.2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데이터 준비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E6CC79-30EE-4781-8C1D-8625DBDBC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7529" y="3521333"/>
            <a:ext cx="8231259" cy="18722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1FE990-C214-4BE2-A95C-BDD73E310A6D}"/>
                  </a:ext>
                </a:extLst>
              </p:cNvPr>
              <p:cNvSpPr txBox="1"/>
              <p:nvPr/>
            </p:nvSpPr>
            <p:spPr>
              <a:xfrm>
                <a:off x="1991544" y="3336667"/>
                <a:ext cx="14378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200" dirty="0"/>
                  <a:t> 데이터 정규화 하기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1FE990-C214-4BE2-A95C-BDD73E310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3336667"/>
                <a:ext cx="1437894" cy="184666"/>
              </a:xfrm>
              <a:prstGeom prst="rect">
                <a:avLst/>
              </a:prstGeom>
              <a:blipFill>
                <a:blip r:embed="rId9"/>
                <a:stretch>
                  <a:fillRect l="-2119" t="-29032" r="-5508" b="-45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9F6BD5D-1F9D-4C55-955B-F0ED1F1849A9}"/>
              </a:ext>
            </a:extLst>
          </p:cNvPr>
          <p:cNvSpPr txBox="1"/>
          <p:nvPr/>
        </p:nvSpPr>
        <p:spPr>
          <a:xfrm>
            <a:off x="1991544" y="1702703"/>
            <a:ext cx="7920880" cy="114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상이한 스케일을 가진 값을 신경망에 주입하면 문제가 됨</a:t>
            </a:r>
            <a:endParaRPr lang="en-US" altLang="ko-KR" dirty="0"/>
          </a:p>
          <a:p>
            <a:r>
              <a:rPr lang="ko-KR" altLang="en-US" dirty="0"/>
              <a:t>네트워크가 다양하 데이터에 자동으로 맞추려 하면 학습을 더 어렵게 만듦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☞ 이런 데이터를 다루는 대표적인 방법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b="1" dirty="0"/>
              <a:t>특성별로 정규화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F908A-FE1B-45C9-9035-B9CAD587498F}"/>
              </a:ext>
            </a:extLst>
          </p:cNvPr>
          <p:cNvSpPr txBox="1"/>
          <p:nvPr/>
        </p:nvSpPr>
        <p:spPr>
          <a:xfrm>
            <a:off x="1978915" y="5699617"/>
            <a:ext cx="76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데이터를 정규화 할 때 사용한 값 </a:t>
            </a:r>
            <a:r>
              <a:rPr lang="en-US" altLang="ko-KR" dirty="0"/>
              <a:t>= </a:t>
            </a:r>
            <a:r>
              <a:rPr lang="ko-KR" altLang="en-US" dirty="0"/>
              <a:t>훈련 데이터에서 계산한 값</a:t>
            </a:r>
          </a:p>
        </p:txBody>
      </p:sp>
    </p:spTree>
    <p:extLst>
      <p:ext uri="{BB962C8B-B14F-4D97-AF65-F5344CB8AC3E}">
        <p14:creationId xmlns:p14="http://schemas.microsoft.com/office/powerpoint/2010/main" val="25646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54"/>
    </mc:Choice>
    <mc:Fallback xmlns="">
      <p:transition spd="slow" advTm="25454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34F63D-6363-4325-9AE4-E86E29A684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7528" y="476673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lang="ko-KR" altLang="en-US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주택 가격 예측 </a:t>
            </a:r>
            <a:r>
              <a:rPr lang="en-US" altLang="ko-KR" sz="15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회귀 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98EF1-77AD-4BE0-BB64-B904FB29B1A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75520" y="79983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3.6.3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모델 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8DD60C-9B9F-44C1-809F-E00CAAFDF6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5661" y="2132856"/>
            <a:ext cx="8142883" cy="29523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5D916A-327D-4059-963E-878CB8F38926}"/>
                  </a:ext>
                </a:extLst>
              </p:cNvPr>
              <p:cNvSpPr txBox="1"/>
              <p:nvPr/>
            </p:nvSpPr>
            <p:spPr>
              <a:xfrm>
                <a:off x="1991545" y="1948190"/>
                <a:ext cx="10756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200" dirty="0"/>
                  <a:t> 모델 정의하기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5D916A-327D-4059-963E-878CB8F38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5" y="1948190"/>
                <a:ext cx="1075615" cy="184666"/>
              </a:xfrm>
              <a:prstGeom prst="rect">
                <a:avLst/>
              </a:prstGeom>
              <a:blipFill>
                <a:blip r:embed="rId9"/>
                <a:stretch>
                  <a:fillRect l="-2841" t="-30000" r="-7955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A1A9E32-544B-4200-973B-8D81A8AF4841}"/>
              </a:ext>
            </a:extLst>
          </p:cNvPr>
          <p:cNvSpPr txBox="1"/>
          <p:nvPr/>
        </p:nvSpPr>
        <p:spPr>
          <a:xfrm>
            <a:off x="8219728" y="3429000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C0C0C0"/>
                </a:highlight>
              </a:rPr>
              <a:t>64</a:t>
            </a:r>
            <a:r>
              <a:rPr lang="ko-KR" altLang="en-US" dirty="0">
                <a:highlight>
                  <a:srgbClr val="C0C0C0"/>
                </a:highlight>
              </a:rPr>
              <a:t>개의 유닛을 가진 </a:t>
            </a:r>
            <a:endParaRPr lang="en-US" altLang="ko-KR" dirty="0">
              <a:highlight>
                <a:srgbClr val="C0C0C0"/>
              </a:highlight>
            </a:endParaRPr>
          </a:p>
          <a:p>
            <a:r>
              <a:rPr lang="ko-KR" altLang="en-US" dirty="0">
                <a:highlight>
                  <a:srgbClr val="C0C0C0"/>
                </a:highlight>
              </a:rPr>
              <a:t>두 개의 은닉층으로 </a:t>
            </a:r>
            <a:endParaRPr lang="en-US" altLang="ko-KR" dirty="0">
              <a:highlight>
                <a:srgbClr val="C0C0C0"/>
              </a:highlight>
            </a:endParaRPr>
          </a:p>
          <a:p>
            <a:r>
              <a:rPr lang="ko-KR" altLang="en-US" dirty="0">
                <a:highlight>
                  <a:srgbClr val="C0C0C0"/>
                </a:highlight>
              </a:rPr>
              <a:t>작은 네트워크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CBB21-F689-4CE2-A106-A426276696A4}"/>
              </a:ext>
            </a:extLst>
          </p:cNvPr>
          <p:cNvSpPr txBox="1"/>
          <p:nvPr/>
        </p:nvSpPr>
        <p:spPr>
          <a:xfrm>
            <a:off x="1875332" y="5463808"/>
            <a:ext cx="79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☞ 훈련 데이터 개수가 적으므로 작은 모델을 사용하여 과대 적합을 피함</a:t>
            </a:r>
          </a:p>
        </p:txBody>
      </p:sp>
    </p:spTree>
    <p:extLst>
      <p:ext uri="{BB962C8B-B14F-4D97-AF65-F5344CB8AC3E}">
        <p14:creationId xmlns:p14="http://schemas.microsoft.com/office/powerpoint/2010/main" val="16302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95"/>
    </mc:Choice>
    <mc:Fallback xmlns="">
      <p:transition spd="slow" advTm="43295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34F63D-6363-4325-9AE4-E86E29A684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7528" y="476673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lang="ko-KR" altLang="en-US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주택 가격 예측 </a:t>
            </a:r>
            <a:r>
              <a:rPr lang="en-US" altLang="ko-KR" sz="15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회귀 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98EF1-77AD-4BE0-BB64-B904FB29B1A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75520" y="79983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3.6.3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모델 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8DD60C-9B9F-44C1-809F-E00CAAFDF6D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0" t="26022" r="-430" b="-907"/>
          <a:stretch/>
        </p:blipFill>
        <p:spPr>
          <a:xfrm>
            <a:off x="2135561" y="1877226"/>
            <a:ext cx="8142883" cy="2210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EDC460-6CA7-48CC-A81E-B01BB82CC69C}"/>
              </a:ext>
            </a:extLst>
          </p:cNvPr>
          <p:cNvSpPr txBox="1"/>
          <p:nvPr/>
        </p:nvSpPr>
        <p:spPr>
          <a:xfrm>
            <a:off x="2057574" y="4522729"/>
            <a:ext cx="763882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err="1"/>
              <a:t>mse</a:t>
            </a:r>
            <a:r>
              <a:rPr lang="en-US" altLang="ko-KR" sz="1900" b="1" dirty="0"/>
              <a:t>(</a:t>
            </a:r>
            <a:r>
              <a:rPr lang="ko-KR" altLang="en-US" sz="1900" b="1" dirty="0"/>
              <a:t>평균 제곱 </a:t>
            </a:r>
            <a:r>
              <a:rPr lang="ko-KR" altLang="en-US" sz="1900" b="1" dirty="0" err="1"/>
              <a:t>곱차</a:t>
            </a:r>
            <a:r>
              <a:rPr lang="en-US" altLang="ko-KR" sz="1900" b="1" dirty="0"/>
              <a:t>, mean squared error)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예측과 타깃 사이 거리의 제곱</a:t>
            </a:r>
            <a:r>
              <a:rPr lang="en-US" altLang="ko-KR" dirty="0"/>
              <a:t>, </a:t>
            </a:r>
            <a:r>
              <a:rPr lang="ko-KR" altLang="en-US" dirty="0"/>
              <a:t>회귀 문제에서 널리 사용되는 손실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900" b="1" dirty="0"/>
              <a:t>MAE(</a:t>
            </a:r>
            <a:r>
              <a:rPr lang="ko-KR" altLang="en-US" sz="1900" b="1" dirty="0"/>
              <a:t>평균 절대 오차</a:t>
            </a:r>
            <a:r>
              <a:rPr lang="en-US" altLang="ko-KR" sz="1900" b="1" dirty="0"/>
              <a:t>, Mean absolute Error)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예측과 타깃 사이 거리의 절댓값</a:t>
            </a:r>
            <a:r>
              <a:rPr lang="en-US" altLang="ko-KR" dirty="0"/>
              <a:t>, </a:t>
            </a:r>
            <a:r>
              <a:rPr lang="ko-KR" altLang="en-US" dirty="0"/>
              <a:t>훈련하는 동안 모니터링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23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55"/>
    </mc:Choice>
    <mc:Fallback xmlns="">
      <p:transition spd="slow" advTm="369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455E26-0B68-42F7-95E8-1BC35232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775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0070C0"/>
                </a:solidFill>
              </a:rPr>
              <a:t>층</a:t>
            </a:r>
            <a:r>
              <a:rPr lang="en-US" altLang="ko-KR" sz="2500" dirty="0">
                <a:solidFill>
                  <a:srgbClr val="0070C0"/>
                </a:solidFill>
              </a:rPr>
              <a:t> : </a:t>
            </a:r>
            <a:r>
              <a:rPr lang="ko-KR" altLang="en-US" sz="2500" dirty="0" err="1">
                <a:solidFill>
                  <a:srgbClr val="0070C0"/>
                </a:solidFill>
              </a:rPr>
              <a:t>딥러닝의</a:t>
            </a:r>
            <a:r>
              <a:rPr lang="ko-KR" altLang="en-US" sz="2500" dirty="0">
                <a:solidFill>
                  <a:srgbClr val="0070C0"/>
                </a:solidFill>
              </a:rPr>
              <a:t> 구성 단위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12FEACB-836B-4DBD-BEE6-37680F0E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233"/>
            <a:ext cx="10515600" cy="8157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B0F0"/>
                </a:solidFill>
              </a:rPr>
              <a:t>층</a:t>
            </a:r>
            <a:r>
              <a:rPr lang="ko-KR" altLang="en-US" sz="2000" dirty="0"/>
              <a:t>은 하나의 </a:t>
            </a:r>
            <a:r>
              <a:rPr lang="ko-KR" altLang="en-US" sz="2000" dirty="0" err="1"/>
              <a:t>텐서를</a:t>
            </a:r>
            <a:r>
              <a:rPr lang="ko-KR" altLang="en-US" sz="2000" dirty="0"/>
              <a:t> 입력으로 받아 하나 이상의 </a:t>
            </a:r>
            <a:r>
              <a:rPr lang="ko-KR" altLang="en-US" sz="2000" dirty="0" err="1"/>
              <a:t>텐서를</a:t>
            </a:r>
            <a:r>
              <a:rPr lang="ko-KR" altLang="en-US" sz="2000" dirty="0"/>
              <a:t> 출력하는 </a:t>
            </a:r>
            <a:r>
              <a:rPr lang="ko-KR" altLang="en-US" sz="2000" dirty="0">
                <a:solidFill>
                  <a:srgbClr val="00B0F0"/>
                </a:solidFill>
              </a:rPr>
              <a:t>데이터 처리 모듈</a:t>
            </a:r>
            <a:endParaRPr lang="en-US" altLang="ko-KR" sz="2000" dirty="0">
              <a:solidFill>
                <a:srgbClr val="00B0F0"/>
              </a:solidFill>
            </a:endParaRPr>
          </a:p>
          <a:p>
            <a:r>
              <a:rPr lang="ko-KR" altLang="en-US" sz="2000" dirty="0"/>
              <a:t> 대부분의 경우 </a:t>
            </a:r>
            <a:r>
              <a:rPr lang="ko-KR" altLang="en-US" sz="2000" dirty="0">
                <a:solidFill>
                  <a:srgbClr val="00B0F0"/>
                </a:solidFill>
              </a:rPr>
              <a:t>가중치</a:t>
            </a:r>
            <a:r>
              <a:rPr lang="ko-KR" altLang="en-US" sz="2000" dirty="0"/>
              <a:t>라는 층의 상태를 가짐</a:t>
            </a:r>
            <a:endParaRPr lang="en-US" altLang="ko-KR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AA6C1-7411-4092-81F8-45F59C50961F}"/>
              </a:ext>
            </a:extLst>
          </p:cNvPr>
          <p:cNvSpPr txBox="1"/>
          <p:nvPr/>
        </p:nvSpPr>
        <p:spPr>
          <a:xfrm>
            <a:off x="838200" y="3243284"/>
            <a:ext cx="10066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from </a:t>
            </a:r>
            <a:r>
              <a:rPr lang="en-US" altLang="ko-KR" sz="1400" dirty="0" err="1"/>
              <a:t>keras</a:t>
            </a:r>
            <a:r>
              <a:rPr lang="en-US" altLang="ko-KR" sz="1400" dirty="0"/>
              <a:t> import models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err="1"/>
              <a:t>keras</a:t>
            </a:r>
            <a:r>
              <a:rPr lang="en-US" altLang="ko-KR" sz="1400" dirty="0"/>
              <a:t> import layers</a:t>
            </a:r>
          </a:p>
          <a:p>
            <a:endParaRPr lang="en-US" altLang="ko-KR" sz="1400" dirty="0"/>
          </a:p>
          <a:p>
            <a:r>
              <a:rPr lang="en-US" altLang="ko-KR" sz="1400" dirty="0"/>
              <a:t>model = </a:t>
            </a:r>
            <a:r>
              <a:rPr lang="en-US" altLang="ko-KR" sz="1400" dirty="0" err="1"/>
              <a:t>model.Sequential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model.add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layers.Dense</a:t>
            </a:r>
            <a:r>
              <a:rPr lang="en-US" altLang="ko-KR" sz="1400" dirty="0"/>
              <a:t>(32, </a:t>
            </a:r>
            <a:r>
              <a:rPr lang="en-US" altLang="ko-KR" sz="1400" dirty="0" err="1"/>
              <a:t>input_shape</a:t>
            </a:r>
            <a:r>
              <a:rPr lang="en-US" altLang="ko-KR" sz="1400" dirty="0"/>
              <a:t>=(784, )))          </a:t>
            </a:r>
            <a:r>
              <a:rPr lang="en-US" altLang="ko-KR" sz="1400" dirty="0">
                <a:solidFill>
                  <a:srgbClr val="00B050"/>
                </a:solidFill>
              </a:rPr>
              <a:t>#32</a:t>
            </a:r>
            <a:r>
              <a:rPr lang="ko-KR" altLang="en-US" sz="1400" dirty="0">
                <a:solidFill>
                  <a:srgbClr val="00B050"/>
                </a:solidFill>
              </a:rPr>
              <a:t>개의 유닛으로 된 밀집 층</a:t>
            </a:r>
            <a:endParaRPr lang="en-US" altLang="ko-KR" sz="1400" dirty="0"/>
          </a:p>
          <a:p>
            <a:r>
              <a:rPr lang="en-US" altLang="ko-KR" sz="1400" dirty="0" err="1"/>
              <a:t>model.add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layers.Dense</a:t>
            </a:r>
            <a:r>
              <a:rPr lang="en-US" altLang="ko-KR" sz="1400" dirty="0"/>
              <a:t>(10))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39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A7C3EA-7DE4-472E-8890-BC62AEE189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7528" y="476673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lang="ko-KR" altLang="en-US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주택 가격 예측 </a:t>
            </a:r>
            <a:r>
              <a:rPr lang="en-US" altLang="ko-KR" sz="15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DF011-03D0-4C4B-803C-2B5CE740C8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75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3.6.4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K-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겹 검증을 사용한 훈련 검증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59DA6D-ED00-4951-BB2C-3D848E27BB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1444" y="2119808"/>
            <a:ext cx="6714746" cy="29009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FC415D-B934-4BC2-9EA9-0F688EDE4068}"/>
                  </a:ext>
                </a:extLst>
              </p:cNvPr>
              <p:cNvSpPr txBox="1"/>
              <p:nvPr/>
            </p:nvSpPr>
            <p:spPr>
              <a:xfrm>
                <a:off x="2207568" y="1706043"/>
                <a:ext cx="49040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 </m:t>
                    </m:r>
                  </m:oMath>
                </a14:m>
                <a:r>
                  <a:rPr lang="en-US" altLang="ko-KR" sz="1400" b="1" dirty="0"/>
                  <a:t> 3-</a:t>
                </a:r>
                <a:r>
                  <a:rPr lang="ko-KR" altLang="en-US" sz="1400" b="1" dirty="0"/>
                  <a:t>겹 교차 검증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FC415D-B934-4BC2-9EA9-0F688EDE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1706043"/>
                <a:ext cx="4904046" cy="215444"/>
              </a:xfrm>
              <a:prstGeom prst="rect">
                <a:avLst/>
              </a:prstGeom>
              <a:blipFill>
                <a:blip r:embed="rId8"/>
                <a:stretch>
                  <a:fillRect l="-497" t="-25714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B1FE82C-1236-4E9B-ADC4-2A28D63F9F37}"/>
              </a:ext>
            </a:extLst>
          </p:cNvPr>
          <p:cNvSpPr txBox="1"/>
          <p:nvPr/>
        </p:nvSpPr>
        <p:spPr>
          <a:xfrm>
            <a:off x="2223412" y="5219034"/>
            <a:ext cx="5679867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데이터를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개의 분할로 나누고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-&gt; K</a:t>
            </a:r>
            <a:r>
              <a:rPr lang="ko-KR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개의 모델을 각각 만들어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K-1</a:t>
            </a:r>
            <a:r>
              <a:rPr lang="ko-KR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에서 훈련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나머지 분할에서 평가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모델의 검증 점수 </a:t>
            </a:r>
            <a:r>
              <a:rPr lang="en-US" altLang="ko-KR" sz="20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= K</a:t>
            </a:r>
            <a:r>
              <a:rPr lang="ko-KR" altLang="en-US" sz="20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개의 검증 점수 평균</a:t>
            </a:r>
            <a:endParaRPr lang="en-US" altLang="ko-KR" sz="20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8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55"/>
    </mc:Choice>
    <mc:Fallback xmlns="">
      <p:transition spd="slow" advTm="36755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A7C3EA-7DE4-472E-8890-BC62AEE189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7528" y="476673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lang="ko-KR" altLang="en-US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주택 가격 예측 </a:t>
            </a:r>
            <a:r>
              <a:rPr lang="en-US" altLang="ko-KR" sz="15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DF011-03D0-4C4B-803C-2B5CE740C8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75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3.6.4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K-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겹 검증을 사용한 훈련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4713D1-15B6-4DB8-BD8C-A9C528A1DC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0449"/>
          <a:stretch/>
        </p:blipFill>
        <p:spPr>
          <a:xfrm>
            <a:off x="1847528" y="1845170"/>
            <a:ext cx="8330524" cy="4248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08A333-1B66-4039-B82D-3FDD0659F9D5}"/>
                  </a:ext>
                </a:extLst>
              </p:cNvPr>
              <p:cNvSpPr txBox="1"/>
              <p:nvPr/>
            </p:nvSpPr>
            <p:spPr>
              <a:xfrm>
                <a:off x="1984042" y="1629726"/>
                <a:ext cx="187220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K-</a:t>
                </a:r>
                <a:r>
                  <a:rPr lang="ko-KR" altLang="en-US" sz="1400" dirty="0"/>
                  <a:t>겹 검증하기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08A333-1B66-4039-B82D-3FDD0659F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42" y="1629726"/>
                <a:ext cx="1872208" cy="215444"/>
              </a:xfrm>
              <a:prstGeom prst="rect">
                <a:avLst/>
              </a:prstGeom>
              <a:blipFill>
                <a:blip r:embed="rId8"/>
                <a:stretch>
                  <a:fillRect l="-1623" t="-25000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88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3"/>
    </mc:Choice>
    <mc:Fallback xmlns="">
      <p:transition spd="slow" advTm="5503"/>
    </mc:Fallback>
  </mc:AlternateContent>
  <p:extLst>
    <p:ext uri="{3A86A75C-4F4B-4683-9AE1-C65F6400EC91}">
      <p14:laserTraceLst xmlns:p14="http://schemas.microsoft.com/office/powerpoint/2010/main">
        <p14:tracePtLst>
          <p14:tracePt t="769" x="1571625" y="6738938"/>
          <p14:tracePt t="777" x="1571625" y="6594475"/>
          <p14:tracePt t="785" x="1571625" y="6457950"/>
          <p14:tracePt t="792" x="1571625" y="6338888"/>
          <p14:tracePt t="802" x="1571625" y="6229350"/>
          <p14:tracePt t="808" x="1571625" y="6135688"/>
          <p14:tracePt t="819" x="1571625" y="6042025"/>
          <p14:tracePt t="824" x="1589088" y="5957888"/>
          <p14:tracePt t="835" x="1606550" y="5854700"/>
          <p14:tracePt t="840" x="1614488" y="5788025"/>
          <p14:tracePt t="846" x="1631950" y="5710238"/>
          <p14:tracePt t="855" x="1649413" y="5651500"/>
          <p14:tracePt t="862" x="1674813" y="5575300"/>
          <p14:tracePt t="871" x="1682750" y="5532438"/>
          <p14:tracePt t="878" x="1690688" y="5472113"/>
          <p14:tracePt t="887" x="1708150" y="5421313"/>
          <p14:tracePt t="894" x="1716088" y="5345113"/>
          <p14:tracePt t="903" x="1725613" y="5302250"/>
          <p14:tracePt t="910" x="1733550" y="5268913"/>
          <p14:tracePt t="921" x="1733550" y="5235575"/>
          <p14:tracePt t="926" x="1733550" y="5226050"/>
          <p14:tracePt t="935" x="1733550" y="5208588"/>
          <p14:tracePt t="1031" x="1733550" y="5218113"/>
          <p14:tracePt t="1108" x="1733550" y="5200650"/>
          <p14:tracePt t="1116" x="1725613" y="5167313"/>
          <p14:tracePt t="1124" x="1708150" y="5106988"/>
          <p14:tracePt t="1135" x="1682750" y="5022850"/>
          <p14:tracePt t="1141" x="1665288" y="4919663"/>
          <p14:tracePt t="1152" x="1631950" y="4775200"/>
          <p14:tracePt t="1158" x="1606550" y="4614863"/>
          <p14:tracePt t="1165" x="1571625" y="4402138"/>
          <p14:tracePt t="1173" x="1530350" y="4146550"/>
          <p14:tracePt t="1181" x="1427163" y="3883025"/>
          <p14:tracePt t="1188" x="1401763" y="3738563"/>
          <p14:tracePt t="1195" x="1376363" y="3646488"/>
          <p14:tracePt t="1204" x="1360488" y="3560763"/>
          <p14:tracePt t="1212" x="1333500" y="3475038"/>
          <p14:tracePt t="1220" x="1308100" y="3408363"/>
          <p14:tracePt t="1227" x="1282700" y="3340100"/>
          <p14:tracePt t="1236" x="1274763" y="3263900"/>
          <p14:tracePt t="1244" x="1249363" y="3186113"/>
          <p14:tracePt t="1253" x="1241425" y="3127375"/>
          <p14:tracePt t="1260" x="1231900" y="3059113"/>
          <p14:tracePt t="1265" x="1223963" y="3008313"/>
          <p14:tracePt t="1272" x="1223963" y="2974975"/>
          <p14:tracePt t="1280" x="1223963" y="2965450"/>
          <p14:tracePt t="1289" x="1223963" y="2949575"/>
          <p14:tracePt t="1304" x="1223963" y="2940050"/>
          <p14:tracePt t="1312" x="1223963" y="2932113"/>
          <p14:tracePt t="1321" x="1223963" y="2922588"/>
          <p14:tracePt t="1327" x="1223963" y="2914650"/>
          <p14:tracePt t="1337" x="1231900" y="2889250"/>
          <p14:tracePt t="1344" x="1249363" y="2855913"/>
          <p14:tracePt t="1353" x="1249363" y="2830513"/>
          <p14:tracePt t="1358" x="1266825" y="2813050"/>
          <p14:tracePt t="1369" x="1274763" y="2795588"/>
          <p14:tracePt t="1374" x="1300163" y="2778125"/>
          <p14:tracePt t="1388" x="1308100" y="2778125"/>
          <p14:tracePt t="1394" x="1308100" y="2770188"/>
          <p14:tracePt t="1404" x="1317625" y="2762250"/>
          <p14:tracePt t="1410" x="1333500" y="2762250"/>
          <p14:tracePt t="1420" x="1343025" y="2762250"/>
          <p14:tracePt t="1426" x="1350963" y="2752725"/>
          <p14:tracePt t="1435" x="1376363" y="2752725"/>
          <p14:tracePt t="1441" x="1385888" y="2752725"/>
          <p14:tracePt t="1452" x="1401763" y="2752725"/>
          <p14:tracePt t="1456" x="1419225" y="2752725"/>
          <p14:tracePt t="1465" x="1427163" y="2752725"/>
          <p14:tracePt t="1472" x="1462088" y="2770188"/>
          <p14:tracePt t="1480" x="1487488" y="2787650"/>
          <p14:tracePt t="1490" x="1512888" y="2795588"/>
          <p14:tracePt t="1496" x="1530350" y="2813050"/>
          <p14:tracePt t="1505" x="1538288" y="2830513"/>
          <p14:tracePt t="1512" x="1563688" y="2846388"/>
          <p14:tracePt t="1520" x="1581150" y="2863850"/>
          <p14:tracePt t="1528" x="1597025" y="2863850"/>
          <p14:tracePt t="1536" x="1606550" y="2871788"/>
          <p14:tracePt t="1543" x="1614488" y="2889250"/>
          <p14:tracePt t="1552" x="1631950" y="2906713"/>
          <p14:tracePt t="1558" x="1657350" y="2914650"/>
          <p14:tracePt t="1569" x="1665288" y="2914650"/>
          <p14:tracePt t="1575" x="1665288" y="2922588"/>
          <p14:tracePt t="1586" x="1682750" y="2940050"/>
          <p14:tracePt t="1592" x="1690688" y="2940050"/>
          <p14:tracePt t="1602" x="1690688" y="2949575"/>
          <p14:tracePt t="1607" x="1708150" y="2965450"/>
          <p14:tracePt t="1613" x="1716088" y="2990850"/>
          <p14:tracePt t="1621" x="1741488" y="2990850"/>
          <p14:tracePt t="1629" x="1741488" y="3008313"/>
          <p14:tracePt t="1637" x="1741488" y="3025775"/>
          <p14:tracePt t="1643" x="1751013" y="3033713"/>
          <p14:tracePt t="1651" x="1751013" y="3041650"/>
          <p14:tracePt t="1659" x="1751013" y="3059113"/>
          <p14:tracePt t="1668" x="1758950" y="3067050"/>
          <p14:tracePt t="1675" x="1758950" y="3084513"/>
          <p14:tracePt t="1687" x="1758950" y="3094038"/>
          <p14:tracePt t="1701" x="1758950" y="3101975"/>
          <p14:tracePt t="1709" x="1758950" y="3109913"/>
          <p14:tracePt t="1717" x="1758950" y="3119438"/>
          <p14:tracePt t="1725" x="1751013" y="3119438"/>
          <p14:tracePt t="1735" x="1733550" y="3119438"/>
          <p14:tracePt t="1742" x="1733550" y="3127375"/>
          <p14:tracePt t="1753" x="1716088" y="3127375"/>
          <p14:tracePt t="1759" x="1708150" y="3135313"/>
          <p14:tracePt t="1770" x="1700213" y="3144838"/>
          <p14:tracePt t="1775" x="1682750" y="3152775"/>
          <p14:tracePt t="1781" x="1665288" y="3152775"/>
          <p14:tracePt t="1797" x="1649413" y="3152775"/>
          <p14:tracePt t="1807" x="1639888" y="3152775"/>
          <p14:tracePt t="1813" x="1622425" y="3144838"/>
          <p14:tracePt t="1823" x="1606550" y="3127375"/>
          <p14:tracePt t="1829" x="1589088" y="3119438"/>
          <p14:tracePt t="1837" x="1571625" y="3101975"/>
          <p14:tracePt t="1845" x="1555750" y="3084513"/>
          <p14:tracePt t="1853" x="1538288" y="3084513"/>
          <p14:tracePt t="1861" x="1520825" y="3076575"/>
          <p14:tracePt t="1870" x="1512888" y="3067050"/>
          <p14:tracePt t="1876" x="1495425" y="3051175"/>
          <p14:tracePt t="1887" x="1470025" y="3033713"/>
          <p14:tracePt t="1892" x="1452563" y="3025775"/>
          <p14:tracePt t="1903" x="1444625" y="3016250"/>
          <p14:tracePt t="1908" x="1427163" y="3016250"/>
          <p14:tracePt t="1915" x="1419225" y="3008313"/>
          <p14:tracePt t="1922" x="1411288" y="3000375"/>
          <p14:tracePt t="1930" x="1411288" y="2990850"/>
          <p14:tracePt t="1939" x="1401763" y="2990850"/>
          <p14:tracePt t="1950" x="1401763" y="2982913"/>
          <p14:tracePt t="1955" x="1385888" y="2982913"/>
          <p14:tracePt t="1963" x="1385888" y="2957513"/>
          <p14:tracePt t="1980" x="1376363" y="2940050"/>
          <p14:tracePt t="1989" x="1368425" y="2922588"/>
          <p14:tracePt t="2020" x="1360488" y="2881313"/>
          <p14:tracePt t="2028" x="1360488" y="2863850"/>
          <p14:tracePt t="2036" x="1360488" y="2846388"/>
          <p14:tracePt t="2042" x="1360488" y="2838450"/>
          <p14:tracePt t="2051" x="1350963" y="2820988"/>
          <p14:tracePt t="2058" x="1350963" y="2795588"/>
          <p14:tracePt t="2069" x="1350963" y="2787650"/>
          <p14:tracePt t="2074" x="1350963" y="2770188"/>
          <p14:tracePt t="2085" x="1350963" y="2762250"/>
          <p14:tracePt t="2090" x="1350963" y="2744788"/>
          <p14:tracePt t="2102" x="1350963" y="2727325"/>
          <p14:tracePt t="2106" x="1360488" y="2711450"/>
          <p14:tracePt t="2111" x="1368425" y="2693988"/>
          <p14:tracePt t="2121" x="1376363" y="2686050"/>
          <p14:tracePt t="2128" x="1376363" y="2676525"/>
          <p14:tracePt t="2137" x="1376363" y="2668588"/>
          <p14:tracePt t="2144" x="1393825" y="2668588"/>
          <p14:tracePt t="2154" x="1401763" y="2651125"/>
          <p14:tracePt t="2169" x="1411288" y="2643188"/>
          <p14:tracePt t="2176" x="1419225" y="2617788"/>
          <p14:tracePt t="2185" x="1427163" y="2608263"/>
          <p14:tracePt t="2192" x="1436688" y="2608263"/>
          <p14:tracePt t="2199" x="1436688" y="2600325"/>
          <p14:tracePt t="2207" x="1444625" y="2592388"/>
          <p14:tracePt t="2214" x="1452563" y="2592388"/>
          <p14:tracePt t="2223" x="1470025" y="2582863"/>
          <p14:tracePt t="2239" x="1487488" y="2574925"/>
          <p14:tracePt t="2246" x="1504950" y="2566988"/>
          <p14:tracePt t="2256" x="1512888" y="2557463"/>
          <p14:tracePt t="2262" x="1530350" y="2541588"/>
          <p14:tracePt t="2271" x="1546225" y="2532063"/>
          <p14:tracePt t="2278" x="1563688" y="2532063"/>
          <p14:tracePt t="2288" x="1581150" y="2532063"/>
          <p14:tracePt t="2293" x="1597025" y="2532063"/>
          <p14:tracePt t="2304" x="1597025" y="2524125"/>
          <p14:tracePt t="2309" x="1606550" y="2524125"/>
          <p14:tracePt t="2319" x="1622425" y="2524125"/>
          <p14:tracePt t="2324" x="1639888" y="2524125"/>
          <p14:tracePt t="2337" x="1657350" y="2524125"/>
          <p14:tracePt t="2341" x="1674813" y="2524125"/>
          <p14:tracePt t="2352" x="1682750" y="2524125"/>
          <p14:tracePt t="2356" x="1700213" y="2524125"/>
          <p14:tracePt t="2371" x="1716088" y="2524125"/>
          <p14:tracePt t="2378" x="1741488" y="2524125"/>
          <p14:tracePt t="2388" x="1751013" y="2524125"/>
          <p14:tracePt t="2394" x="1758950" y="2524125"/>
          <p14:tracePt t="2404" x="1766888" y="2524125"/>
          <p14:tracePt t="2410" x="1776413" y="2524125"/>
          <p14:tracePt t="2419" x="1784350" y="2524125"/>
          <p14:tracePt t="2426" x="1793875" y="2532063"/>
          <p14:tracePt t="2436" x="1809750" y="2549525"/>
          <p14:tracePt t="2442" x="1827213" y="2557463"/>
          <p14:tracePt t="2453" x="1844675" y="2566988"/>
          <p14:tracePt t="2457" x="1852613" y="2574925"/>
          <p14:tracePt t="2464" x="1870075" y="2582863"/>
          <p14:tracePt t="2472" x="1878013" y="2600325"/>
          <p14:tracePt t="2481" x="1903413" y="2617788"/>
          <p14:tracePt t="2489" x="1911350" y="2625725"/>
          <p14:tracePt t="2497" x="1928813" y="2643188"/>
          <p14:tracePt t="2506" x="1946275" y="2651125"/>
          <p14:tracePt t="2513" x="1963738" y="2668588"/>
          <p14:tracePt t="2521" x="1971675" y="2676525"/>
          <p14:tracePt t="2529" x="1997075" y="2693988"/>
          <p14:tracePt t="2538" x="2005013" y="2693988"/>
          <p14:tracePt t="2544" x="2005013" y="2701925"/>
          <p14:tracePt t="2554" x="2022475" y="2711450"/>
          <p14:tracePt t="2560" x="2022475" y="2719388"/>
          <p14:tracePt t="2572" x="2030413" y="2719388"/>
          <p14:tracePt t="2578" x="2030413" y="2727325"/>
          <p14:tracePt t="2594" x="2030413" y="2736850"/>
          <p14:tracePt t="2604" x="2039938" y="2744788"/>
          <p14:tracePt t="2610" x="2039938" y="2752725"/>
          <p14:tracePt t="2620" x="2039938" y="2770188"/>
          <p14:tracePt t="2625" x="2047875" y="2778125"/>
          <p14:tracePt t="2636" x="2047875" y="2787650"/>
          <p14:tracePt t="2641" x="2047875" y="2813050"/>
          <p14:tracePt t="2656" x="2055813" y="2830513"/>
          <p14:tracePt t="2665" x="2055813" y="2838450"/>
          <p14:tracePt t="2671" x="2055813" y="2855913"/>
          <p14:tracePt t="2681" x="2055813" y="2871788"/>
          <p14:tracePt t="2690" x="2055813" y="2889250"/>
          <p14:tracePt t="2697" x="2055813" y="2906713"/>
          <p14:tracePt t="2704" x="2055813" y="2914650"/>
          <p14:tracePt t="2710" x="2055813" y="2922588"/>
          <p14:tracePt t="2719" x="2055813" y="2940050"/>
          <p14:tracePt t="2726" x="2055813" y="2949575"/>
          <p14:tracePt t="2736" x="2055813" y="2974975"/>
          <p14:tracePt t="2742" x="2055813" y="2982913"/>
          <p14:tracePt t="2772" x="2055813" y="2990850"/>
          <p14:tracePt t="2779" x="2055813" y="3000375"/>
          <p14:tracePt t="2789" x="2047875" y="3008313"/>
          <p14:tracePt t="2796" x="2039938" y="3008313"/>
          <p14:tracePt t="2812" x="2039938" y="3016250"/>
          <p14:tracePt t="2822" x="2030413" y="3025775"/>
          <p14:tracePt t="2829" x="2014538" y="3025775"/>
          <p14:tracePt t="2845" x="1989138" y="3033713"/>
          <p14:tracePt t="2853" x="1971675" y="3051175"/>
          <p14:tracePt t="2860" x="1963738" y="3059113"/>
          <p14:tracePt t="2869" x="1946275" y="3059113"/>
          <p14:tracePt t="2876" x="1928813" y="3067050"/>
          <p14:tracePt t="2886" x="1920875" y="3067050"/>
          <p14:tracePt t="2890" x="1903413" y="3076575"/>
          <p14:tracePt t="2898" x="1885950" y="3076575"/>
          <p14:tracePt t="2919" x="1878013" y="3076575"/>
          <p14:tracePt t="2960" x="1870075" y="3076575"/>
          <p14:tracePt t="2980" x="1852613" y="3076575"/>
          <p14:tracePt t="2989" x="1844675" y="3076575"/>
          <p14:tracePt t="3005" x="1819275" y="3076575"/>
          <p14:tracePt t="3012" x="1809750" y="3076575"/>
          <p14:tracePt t="3022" x="1793875" y="3076575"/>
          <p14:tracePt t="3028" x="1776413" y="3076575"/>
          <p14:tracePt t="3038" x="1766888" y="3076575"/>
          <p14:tracePt t="3042" x="1758950" y="3076575"/>
          <p14:tracePt t="3052" x="1741488" y="3076575"/>
          <p14:tracePt t="3058" x="1733550" y="3076575"/>
          <p14:tracePt t="3070" x="1716088" y="3076575"/>
          <p14:tracePt t="3074" x="1708150" y="3076575"/>
          <p14:tracePt t="3086" x="1690688" y="3076575"/>
          <p14:tracePt t="3090" x="1682750" y="3076575"/>
          <p14:tracePt t="3099" x="1649413" y="3076575"/>
          <p14:tracePt t="3107" x="1631950" y="3067050"/>
          <p14:tracePt t="3114" x="1622425" y="3067050"/>
          <p14:tracePt t="3123" x="1606550" y="3059113"/>
          <p14:tracePt t="3168" x="1597025" y="3059113"/>
          <p14:tracePt t="3191" x="1589088" y="3051175"/>
          <p14:tracePt t="3203" x="1589088" y="3041650"/>
          <p14:tracePt t="3208" x="1571625" y="3033713"/>
          <p14:tracePt t="3218" x="1555750" y="3016250"/>
          <p14:tracePt t="3225" x="1538288" y="3000375"/>
          <p14:tracePt t="3234" x="1530350" y="3000375"/>
          <p14:tracePt t="3241" x="1512888" y="2982913"/>
          <p14:tracePt t="3251" x="1495425" y="2957513"/>
          <p14:tracePt t="3257" x="1477963" y="2949575"/>
          <p14:tracePt t="3269" x="1477963" y="2940050"/>
          <p14:tracePt t="3274" x="1470025" y="2932113"/>
          <p14:tracePt t="3287" x="1462088" y="2914650"/>
          <p14:tracePt t="3291" x="1444625" y="2897188"/>
          <p14:tracePt t="3296" x="1436688" y="2889250"/>
          <p14:tracePt t="3305" x="1419225" y="2863850"/>
          <p14:tracePt t="3312" x="1393825" y="2838450"/>
          <p14:tracePt t="3321" x="1376363" y="2820988"/>
          <p14:tracePt t="3329" x="1368425" y="2805113"/>
          <p14:tracePt t="3337" x="1350963" y="2795588"/>
          <p14:tracePt t="3344" x="1343025" y="2770188"/>
          <p14:tracePt t="3353" x="1343025" y="2762250"/>
          <p14:tracePt t="3361" x="1343025" y="2752725"/>
          <p14:tracePt t="3369" x="1343025" y="2744788"/>
          <p14:tracePt t="3376" x="1333500" y="2727325"/>
          <p14:tracePt t="3386" x="1333500" y="2719388"/>
          <p14:tracePt t="3391" x="1325563" y="2693988"/>
          <p14:tracePt t="3398" x="1325563" y="2676525"/>
          <p14:tracePt t="3407" x="1325563" y="2668588"/>
          <p14:tracePt t="3414" x="1325563" y="2651125"/>
          <p14:tracePt t="3430" x="1325563" y="2633663"/>
          <p14:tracePt t="3439" x="1325563" y="2625725"/>
          <p14:tracePt t="3454" x="1325563" y="2600325"/>
          <p14:tracePt t="3470" x="1333500" y="2582863"/>
          <p14:tracePt t="3476" x="1343025" y="2566988"/>
          <p14:tracePt t="3487" x="1360488" y="2549525"/>
          <p14:tracePt t="3493" x="1376363" y="2541588"/>
          <p14:tracePt t="3504" x="1376363" y="2516188"/>
          <p14:tracePt t="3510" x="1401763" y="2498725"/>
          <p14:tracePt t="3521" x="1411288" y="2489200"/>
          <p14:tracePt t="3525" x="1419225" y="2489200"/>
          <p14:tracePt t="3537" x="1419225" y="2481263"/>
          <p14:tracePt t="3541" x="1427163" y="2473325"/>
          <p14:tracePt t="3548" x="1436688" y="2473325"/>
          <p14:tracePt t="3555" x="1444625" y="2463800"/>
          <p14:tracePt t="3563" x="1452563" y="2455863"/>
          <p14:tracePt t="3572" x="1462088" y="2438400"/>
          <p14:tracePt t="3578" x="1487488" y="2430463"/>
          <p14:tracePt t="3594" x="1495425" y="2430463"/>
          <p14:tracePt t="3604" x="1504950" y="2422525"/>
          <p14:tracePt t="3619" x="1512888" y="2422525"/>
          <p14:tracePt t="3648" x="1520825" y="2413000"/>
          <p14:tracePt t="3656" x="1530350" y="2413000"/>
          <p14:tracePt t="3672" x="1538288" y="2413000"/>
          <p14:tracePt t="3680" x="1555750" y="2413000"/>
          <p14:tracePt t="4403" x="1546225" y="2422525"/>
          <p14:tracePt t="4410" x="1530350" y="2422525"/>
          <p14:tracePt t="4418" x="1520825" y="2422525"/>
          <p14:tracePt t="4426" x="1504950" y="2422525"/>
          <p14:tracePt t="4437" x="1487488" y="2413000"/>
          <p14:tracePt t="4442" x="1477963" y="2397125"/>
          <p14:tracePt t="4453" x="1419225" y="2379663"/>
          <p14:tracePt t="4458" x="1317625" y="2336800"/>
          <p14:tracePt t="4469" x="1216025" y="2278063"/>
          <p14:tracePt t="4475" x="1069975" y="2184400"/>
          <p14:tracePt t="4483" x="874713" y="2082800"/>
          <p14:tracePt t="4489" x="646113" y="1938338"/>
          <p14:tracePt t="4496" x="415925" y="1766888"/>
          <p14:tracePt t="4504" x="144463" y="1530350"/>
        </p14:tracePtLst>
      </p14:laserTraceLst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A7C3EA-7DE4-472E-8890-BC62AEE189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7528" y="476673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lang="ko-KR" altLang="en-US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주택 가격 예측 </a:t>
            </a:r>
            <a:r>
              <a:rPr lang="en-US" altLang="ko-KR" sz="15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DF011-03D0-4C4B-803C-2B5CE740C8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75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3.6.4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K-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겹 검증을 사용한 훈련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4713D1-15B6-4DB8-BD8C-A9C528A1DC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0730" b="978"/>
          <a:stretch/>
        </p:blipFill>
        <p:spPr>
          <a:xfrm>
            <a:off x="1847528" y="1863100"/>
            <a:ext cx="8330524" cy="17281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11C454-CAAC-4BAF-9B61-084233B003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7529" y="4571551"/>
            <a:ext cx="8033077" cy="14866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304C53-F338-43AB-8E33-D3E48348FB1A}"/>
              </a:ext>
            </a:extLst>
          </p:cNvPr>
          <p:cNvSpPr txBox="1"/>
          <p:nvPr/>
        </p:nvSpPr>
        <p:spPr>
          <a:xfrm>
            <a:off x="1819600" y="420221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D63AD-E32B-4DF7-96D7-3D51541F2FCE}"/>
              </a:ext>
            </a:extLst>
          </p:cNvPr>
          <p:cNvSpPr txBox="1"/>
          <p:nvPr/>
        </p:nvSpPr>
        <p:spPr>
          <a:xfrm>
            <a:off x="2863716" y="4593629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</a:rPr>
              <a:t>검증 점수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B026A-A990-47D8-A809-027A55D563A2}"/>
              </a:ext>
            </a:extLst>
          </p:cNvPr>
          <p:cNvSpPr txBox="1"/>
          <p:nvPr/>
        </p:nvSpPr>
        <p:spPr>
          <a:xfrm>
            <a:off x="3575720" y="5390228"/>
            <a:ext cx="18722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</a:rPr>
              <a:t>평균값</a:t>
            </a:r>
          </a:p>
        </p:txBody>
      </p:sp>
    </p:spTree>
    <p:extLst>
      <p:ext uri="{BB962C8B-B14F-4D97-AF65-F5344CB8AC3E}">
        <p14:creationId xmlns:p14="http://schemas.microsoft.com/office/powerpoint/2010/main" val="36591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1"/>
    </mc:Choice>
    <mc:Fallback xmlns="">
      <p:transition spd="slow" advTm="1926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A7C3EA-7DE4-472E-8890-BC62AEE189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7528" y="476673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lang="ko-KR" altLang="en-US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주택 가격 예측 </a:t>
            </a:r>
            <a:r>
              <a:rPr lang="en-US" altLang="ko-KR" sz="15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DF011-03D0-4C4B-803C-2B5CE740C8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75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3.6.4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K-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겹 검증을 사용한 훈련 검증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494CF-1DD4-4E89-A61C-5D8DA0B0032B}"/>
                  </a:ext>
                </a:extLst>
              </p:cNvPr>
              <p:cNvSpPr txBox="1"/>
              <p:nvPr/>
            </p:nvSpPr>
            <p:spPr>
              <a:xfrm>
                <a:off x="1984042" y="1629727"/>
                <a:ext cx="49040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400" dirty="0"/>
                  <a:t> 각 </a:t>
                </a:r>
                <a:r>
                  <a:rPr lang="ko-KR" altLang="en-US" sz="1400" dirty="0" err="1"/>
                  <a:t>폴드에서</a:t>
                </a:r>
                <a:r>
                  <a:rPr lang="ko-KR" altLang="en-US" sz="1400" dirty="0"/>
                  <a:t> 검증 점수를 로그에 저장하기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494CF-1DD4-4E89-A61C-5D8DA0B0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42" y="1629727"/>
                <a:ext cx="4904046" cy="215444"/>
              </a:xfrm>
              <a:prstGeom prst="rect">
                <a:avLst/>
              </a:prstGeom>
              <a:blipFill>
                <a:blip r:embed="rId7"/>
                <a:stretch>
                  <a:fillRect l="-621" t="-25000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399D913F-4B2D-44DC-A6CD-2BFA5CADDB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4042" y="1845171"/>
            <a:ext cx="7477208" cy="47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0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3"/>
    </mc:Choice>
    <mc:Fallback xmlns="">
      <p:transition spd="slow" advTm="12233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A7C3EA-7DE4-472E-8890-BC62AEE189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7528" y="476673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lang="ko-KR" altLang="en-US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주택 가격 예측 </a:t>
            </a:r>
            <a:r>
              <a:rPr lang="en-US" altLang="ko-KR" sz="15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DF011-03D0-4C4B-803C-2B5CE740C8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75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3.6.4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K-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겹 검증을 사용한 훈련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37E69B-A551-4FFF-AEFB-DEA61DBA6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9275" y="1830889"/>
            <a:ext cx="8553450" cy="657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DE7752-6ED6-4B33-A22F-83B317D91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9276" y="2836190"/>
            <a:ext cx="8509695" cy="4349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F1E9FF-8A5C-4AFF-BF95-18DE082C3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520" y="3331664"/>
            <a:ext cx="8553450" cy="1038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C4A537-3B9C-4C04-BD9B-3FE4D789819C}"/>
                  </a:ext>
                </a:extLst>
              </p:cNvPr>
              <p:cNvSpPr txBox="1"/>
              <p:nvPr/>
            </p:nvSpPr>
            <p:spPr>
              <a:xfrm>
                <a:off x="1878795" y="1628642"/>
                <a:ext cx="49040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K-</a:t>
                </a:r>
                <a:r>
                  <a:rPr lang="ko-KR" altLang="en-US" sz="1400" dirty="0"/>
                  <a:t>겹 검증 점수 평균을 기록하기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C4A537-3B9C-4C04-BD9B-3FE4D7898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795" y="1628642"/>
                <a:ext cx="4904046" cy="215444"/>
              </a:xfrm>
              <a:prstGeom prst="rect">
                <a:avLst/>
              </a:prstGeom>
              <a:blipFill>
                <a:blip r:embed="rId10"/>
                <a:stretch>
                  <a:fillRect l="-621" t="-25000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AB0A99-BE55-4449-A8C8-771BC76F39C7}"/>
                  </a:ext>
                </a:extLst>
              </p:cNvPr>
              <p:cNvSpPr txBox="1"/>
              <p:nvPr/>
            </p:nvSpPr>
            <p:spPr>
              <a:xfrm>
                <a:off x="1899973" y="2594174"/>
                <a:ext cx="49040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400" dirty="0"/>
                  <a:t> 검증 점수 그리기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AB0A99-BE55-4449-A8C8-771BC76F3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73" y="2594174"/>
                <a:ext cx="4904046" cy="215444"/>
              </a:xfrm>
              <a:prstGeom prst="rect">
                <a:avLst/>
              </a:prstGeom>
              <a:blipFill>
                <a:blip r:embed="rId11"/>
                <a:stretch>
                  <a:fillRect l="-746" t="-28571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F3D3C048-51A2-4E7C-88B8-401D192E7C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3552" y="4430424"/>
            <a:ext cx="3608406" cy="23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0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30"/>
    </mc:Choice>
    <mc:Fallback xmlns="">
      <p:transition spd="slow" advTm="1853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3F1F6B-EAD7-4DD8-A580-7B573AE9D815}"/>
              </a:ext>
            </a:extLst>
          </p:cNvPr>
          <p:cNvSpPr txBox="1"/>
          <p:nvPr/>
        </p:nvSpPr>
        <p:spPr>
          <a:xfrm>
            <a:off x="1772838" y="1604431"/>
            <a:ext cx="835292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+mj-lt"/>
              </a:rPr>
              <a:t>곡선의 다른 부분과 스케일이 많이 다른 첫 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10</a:t>
            </a:r>
            <a:r>
              <a:rPr lang="ko-KR" altLang="en-US" sz="2000" dirty="0">
                <a:solidFill>
                  <a:srgbClr val="000000"/>
                </a:solidFill>
                <a:latin typeface="+mj-lt"/>
              </a:rPr>
              <a:t>개 데이터 포인트</a:t>
            </a:r>
            <a:endParaRPr lang="en-US" altLang="ko-KR" sz="2000" dirty="0">
              <a:solidFill>
                <a:srgbClr val="000000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ko-KR" altLang="en-US" sz="2000" dirty="0">
                <a:solidFill>
                  <a:srgbClr val="000000"/>
                </a:solidFill>
                <a:latin typeface="+mj-lt"/>
              </a:rPr>
              <a:t>    부드러운 곡선을 얻기 위해 각 포인트를 이전 포인트의 </a:t>
            </a:r>
            <a:endParaRPr lang="en-US" altLang="ko-KR" sz="2000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ko-KR" altLang="en-US" sz="2000" dirty="0">
                <a:solidFill>
                  <a:srgbClr val="000000"/>
                </a:solidFill>
                <a:latin typeface="+mj-lt"/>
              </a:rPr>
              <a:t>지수 이동 평균</a:t>
            </a:r>
            <a:r>
              <a:rPr lang="en-US" altLang="ko-KR" sz="1500" dirty="0">
                <a:solidFill>
                  <a:srgbClr val="000000"/>
                </a:solidFill>
                <a:latin typeface="+mj-lt"/>
              </a:rPr>
              <a:t>(exponential moving average)</a:t>
            </a:r>
            <a:r>
              <a:rPr lang="ko-KR" altLang="en-US" sz="2000" dirty="0">
                <a:solidFill>
                  <a:srgbClr val="000000"/>
                </a:solidFill>
                <a:latin typeface="+mj-lt"/>
              </a:rPr>
              <a:t>으로 대체</a:t>
            </a:r>
            <a:endParaRPr lang="en-US" altLang="ko-KR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54752-5594-4089-9334-B48DEED5F5B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7528" y="476673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lang="ko-KR" altLang="en-US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주택 가격 예측 </a:t>
            </a:r>
            <a:r>
              <a:rPr lang="en-US" altLang="ko-KR" sz="15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회귀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AB060-AF5F-4B61-85C8-4001218834C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75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3.6.4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K-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겹 검증을 사용한 훈련 검증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47B72B-0AB1-41B4-88F6-D9E049A39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2448" y="3055354"/>
            <a:ext cx="8582025" cy="3486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173B4-824A-4C50-B57E-8D4AB47BE1FD}"/>
                  </a:ext>
                </a:extLst>
              </p:cNvPr>
              <p:cNvSpPr txBox="1"/>
              <p:nvPr/>
            </p:nvSpPr>
            <p:spPr>
              <a:xfrm>
                <a:off x="1991544" y="2839910"/>
                <a:ext cx="49040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400" dirty="0"/>
                  <a:t> 처음 </a:t>
                </a:r>
                <a:r>
                  <a:rPr lang="en-US" altLang="ko-KR" sz="1400" dirty="0"/>
                  <a:t>10</a:t>
                </a:r>
                <a:r>
                  <a:rPr lang="ko-KR" altLang="en-US" sz="1400" dirty="0"/>
                  <a:t>개의 데이터 포인트를 제외한 검증 점수 그리기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173B4-824A-4C50-B57E-8D4AB47BE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2839910"/>
                <a:ext cx="4904046" cy="215444"/>
              </a:xfrm>
              <a:prstGeom prst="rect">
                <a:avLst/>
              </a:prstGeom>
              <a:blipFill>
                <a:blip r:embed="rId8"/>
                <a:stretch>
                  <a:fillRect l="-746" t="-25714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A5F47ED-513D-4A6F-8EA3-CCFA54096E2F}"/>
              </a:ext>
            </a:extLst>
          </p:cNvPr>
          <p:cNvSpPr/>
          <p:nvPr/>
        </p:nvSpPr>
        <p:spPr>
          <a:xfrm>
            <a:off x="1916487" y="2136690"/>
            <a:ext cx="218706" cy="144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1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0"/>
    </mc:Choice>
    <mc:Fallback xmlns="">
      <p:transition spd="slow" advTm="1434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DB863D-B907-4EC2-9E66-78C1BDB55E5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7528" y="476673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lang="ko-KR" altLang="en-US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주택 가격 예측 </a:t>
            </a:r>
            <a:r>
              <a:rPr lang="en-US" altLang="ko-KR" sz="15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219CA-199C-4AF4-860E-792770F1D09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75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3.6.4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K-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겹 검증을 사용한 훈련 검증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B56F92-43C2-4A8F-AAC0-E3EB7E9C0D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1544" y="2085481"/>
            <a:ext cx="5276156" cy="35108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8F0AA7-AB08-4A00-9B78-B7FF14464482}"/>
                  </a:ext>
                </a:extLst>
              </p:cNvPr>
              <p:cNvSpPr txBox="1"/>
              <p:nvPr/>
            </p:nvSpPr>
            <p:spPr>
              <a:xfrm>
                <a:off x="2183373" y="1750074"/>
                <a:ext cx="49040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 </m:t>
                    </m:r>
                  </m:oMath>
                </a14:m>
                <a:r>
                  <a:rPr lang="ko-KR" altLang="en-US" sz="1400" dirty="0"/>
                  <a:t>처음 </a:t>
                </a:r>
                <a:r>
                  <a:rPr lang="en-US" altLang="ko-KR" sz="1400" dirty="0"/>
                  <a:t>10</a:t>
                </a:r>
                <a:r>
                  <a:rPr lang="ko-KR" altLang="en-US" sz="1400" dirty="0"/>
                  <a:t>개의 데이터 포인트를 제외한 </a:t>
                </a:r>
                <a:r>
                  <a:rPr lang="ko-KR" altLang="en-US" sz="1400" dirty="0" err="1"/>
                  <a:t>에포크별</a:t>
                </a:r>
                <a:r>
                  <a:rPr lang="ko-KR" altLang="en-US" sz="1400" dirty="0"/>
                  <a:t> 검증 </a:t>
                </a:r>
                <a:r>
                  <a:rPr lang="en-US" altLang="ko-KR" sz="1400" dirty="0"/>
                  <a:t>MAE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8F0AA7-AB08-4A00-9B78-B7FF14464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373" y="1750074"/>
                <a:ext cx="4904046" cy="215444"/>
              </a:xfrm>
              <a:prstGeom prst="rect">
                <a:avLst/>
              </a:prstGeom>
              <a:blipFill>
                <a:blip r:embed="rId8"/>
                <a:stretch>
                  <a:fillRect l="-497" t="-25714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167142A-FC29-430B-890F-755139B9FF35}"/>
              </a:ext>
            </a:extLst>
          </p:cNvPr>
          <p:cNvSpPr txBox="1"/>
          <p:nvPr/>
        </p:nvSpPr>
        <p:spPr>
          <a:xfrm>
            <a:off x="1991544" y="5937986"/>
            <a:ext cx="718254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solidFill>
                  <a:srgbClr val="000000"/>
                </a:solidFill>
                <a:latin typeface="+mj-lt"/>
              </a:rPr>
              <a:t>검증 </a:t>
            </a:r>
            <a:r>
              <a:rPr lang="en-US" altLang="ko-KR" sz="2100" b="1" dirty="0">
                <a:solidFill>
                  <a:srgbClr val="000000"/>
                </a:solidFill>
                <a:latin typeface="+mj-lt"/>
              </a:rPr>
              <a:t>MAE</a:t>
            </a:r>
            <a:r>
              <a:rPr lang="ko-KR" altLang="en-US" sz="2100" b="1" dirty="0">
                <a:solidFill>
                  <a:srgbClr val="000000"/>
                </a:solidFill>
                <a:latin typeface="+mj-lt"/>
              </a:rPr>
              <a:t>가 </a:t>
            </a:r>
            <a:r>
              <a:rPr lang="en-US" altLang="ko-KR" sz="2100" b="1" dirty="0">
                <a:solidFill>
                  <a:srgbClr val="000000"/>
                </a:solidFill>
                <a:latin typeface="+mj-lt"/>
              </a:rPr>
              <a:t>80</a:t>
            </a:r>
            <a:r>
              <a:rPr lang="ko-KR" altLang="en-US" sz="2100" b="1" dirty="0">
                <a:solidFill>
                  <a:srgbClr val="000000"/>
                </a:solidFill>
                <a:latin typeface="+mj-lt"/>
              </a:rPr>
              <a:t>번째 </a:t>
            </a:r>
            <a:r>
              <a:rPr lang="ko-KR" altLang="en-US" sz="2100" b="1" dirty="0" err="1">
                <a:solidFill>
                  <a:srgbClr val="000000"/>
                </a:solidFill>
                <a:latin typeface="+mj-lt"/>
              </a:rPr>
              <a:t>에포크</a:t>
            </a:r>
            <a:r>
              <a:rPr lang="ko-KR" altLang="en-US" sz="2100" b="1" dirty="0">
                <a:solidFill>
                  <a:srgbClr val="000000"/>
                </a:solidFill>
                <a:latin typeface="+mj-lt"/>
              </a:rPr>
              <a:t> 이후에 줄어드는 것이 멈춤</a:t>
            </a:r>
            <a:endParaRPr lang="ko-KR" altLang="en-US" sz="2100" b="1" dirty="0">
              <a:latin typeface="+mj-lt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E2FDB55-1E95-41FF-AAC5-23B62DE4F2E1}"/>
              </a:ext>
            </a:extLst>
          </p:cNvPr>
          <p:cNvSpPr/>
          <p:nvPr/>
        </p:nvSpPr>
        <p:spPr>
          <a:xfrm>
            <a:off x="3503712" y="4653137"/>
            <a:ext cx="144016" cy="1227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492EB-3EA9-4909-986C-A6F1C1885040}"/>
              </a:ext>
            </a:extLst>
          </p:cNvPr>
          <p:cNvSpPr txBox="1"/>
          <p:nvPr/>
        </p:nvSpPr>
        <p:spPr>
          <a:xfrm>
            <a:off x="3627766" y="4568297"/>
            <a:ext cx="28803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이 지점 이후로 과대적합이 시작됨</a:t>
            </a:r>
          </a:p>
        </p:txBody>
      </p:sp>
    </p:spTree>
    <p:extLst>
      <p:ext uri="{BB962C8B-B14F-4D97-AF65-F5344CB8AC3E}">
        <p14:creationId xmlns:p14="http://schemas.microsoft.com/office/powerpoint/2010/main" val="40387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95"/>
    </mc:Choice>
    <mc:Fallback xmlns="">
      <p:transition spd="slow" advTm="11695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A7C3EA-7DE4-472E-8890-BC62AEE189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7528" y="476673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lang="ko-KR" altLang="en-US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주택 가격 예측 </a:t>
            </a:r>
            <a:r>
              <a:rPr lang="en-US" altLang="ko-KR" sz="15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DF011-03D0-4C4B-803C-2B5CE740C8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75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3.6.4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K-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겹 검증을 사용한 훈련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E05971-2C11-433A-A2C6-A50BC9B6E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2874" y="2132856"/>
            <a:ext cx="8543925" cy="1447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94555D-7C09-4FBC-909D-57249002A5C4}"/>
                  </a:ext>
                </a:extLst>
              </p:cNvPr>
              <p:cNvSpPr txBox="1"/>
              <p:nvPr/>
            </p:nvSpPr>
            <p:spPr>
              <a:xfrm>
                <a:off x="1905202" y="4051901"/>
                <a:ext cx="49040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2000" dirty="0"/>
                  <a:t> 최종 결과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94555D-7C09-4FBC-909D-57249002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02" y="4051901"/>
                <a:ext cx="4904046" cy="307777"/>
              </a:xfrm>
              <a:prstGeom prst="rect">
                <a:avLst/>
              </a:prstGeom>
              <a:blipFill>
                <a:blip r:embed="rId8"/>
                <a:stretch>
                  <a:fillRect l="-995" t="-26000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6178C6F-8C8C-496F-A095-3924A42705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520" y="4405845"/>
            <a:ext cx="8553450" cy="733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996A17-2959-4C28-9307-896FA48BA7E1}"/>
                  </a:ext>
                </a:extLst>
              </p:cNvPr>
              <p:cNvSpPr txBox="1"/>
              <p:nvPr/>
            </p:nvSpPr>
            <p:spPr>
              <a:xfrm>
                <a:off x="1905202" y="1929360"/>
                <a:ext cx="49040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1400" dirty="0"/>
                  <a:t> 최종 모델 훈련하기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996A17-2959-4C28-9307-896FA48BA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02" y="1929360"/>
                <a:ext cx="4904046" cy="215444"/>
              </a:xfrm>
              <a:prstGeom prst="rect">
                <a:avLst/>
              </a:prstGeom>
              <a:blipFill>
                <a:blip r:embed="rId10"/>
                <a:stretch>
                  <a:fillRect l="-746" t="-25000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4FB4B6-763C-47A8-A884-F09F4873E158}"/>
              </a:ext>
            </a:extLst>
          </p:cNvPr>
          <p:cNvCxnSpPr>
            <a:cxnSpLocks/>
          </p:cNvCxnSpPr>
          <p:nvPr/>
        </p:nvCxnSpPr>
        <p:spPr>
          <a:xfrm>
            <a:off x="1847528" y="5085184"/>
            <a:ext cx="15121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3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74"/>
    </mc:Choice>
    <mc:Fallback xmlns="">
      <p:transition spd="slow" advTm="17574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A7C3EA-7DE4-472E-8890-BC62AEE189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7528" y="476673"/>
            <a:ext cx="784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</a:t>
            </a:r>
            <a:r>
              <a:rPr lang="ko-KR" altLang="en-US" sz="15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주택 가격 예측 </a:t>
            </a:r>
            <a:r>
              <a:rPr lang="en-US" altLang="ko-KR" sz="1500" dirty="0">
                <a:latin typeface="Sandoll 고딕Neo2유니 06 Bd" pitchFamily="34" charset="-127"/>
                <a:ea typeface="Sandoll 고딕Neo2유니 06 Bd" pitchFamily="34" charset="-127"/>
              </a:rPr>
              <a:t>: </a:t>
            </a:r>
            <a:r>
              <a:rPr lang="ko-KR" altLang="en-US" sz="1500" dirty="0">
                <a:latin typeface="Sandoll 고딕Neo2유니 06 Bd" pitchFamily="34" charset="-127"/>
                <a:ea typeface="Sandoll 고딕Neo2유니 06 Bd" pitchFamily="34" charset="-127"/>
              </a:rPr>
              <a:t>회귀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DF011-03D0-4C4B-803C-2B5CE740C8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75520" y="799837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3.6.5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정리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279B1-2C9A-46FA-A947-D2D616524AA7}"/>
              </a:ext>
            </a:extLst>
          </p:cNvPr>
          <p:cNvSpPr txBox="1"/>
          <p:nvPr/>
        </p:nvSpPr>
        <p:spPr>
          <a:xfrm>
            <a:off x="1775520" y="1628800"/>
            <a:ext cx="8496944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+mj-lt"/>
              </a:rPr>
              <a:t> 회귀는 분류에서 사용했던 것과는 다른 손실 함수를 사용</a:t>
            </a:r>
            <a:endParaRPr lang="en-US" altLang="ko-KR" sz="2000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+mj-lt"/>
              </a:rPr>
              <a:t>평균 제곱 오차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(MSE)</a:t>
            </a:r>
            <a:r>
              <a:rPr lang="ko-KR" altLang="en-US" sz="2000" dirty="0">
                <a:solidFill>
                  <a:srgbClr val="000000"/>
                </a:solidFill>
                <a:latin typeface="+mj-lt"/>
              </a:rPr>
              <a:t>는 회귀에서 자주 사용되는 손실 함수</a:t>
            </a:r>
            <a:endParaRPr lang="en-US" altLang="ko-KR" sz="2000" dirty="0">
              <a:solidFill>
                <a:srgbClr val="000000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000000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+mj-lt"/>
              </a:rPr>
              <a:t> 회귀에서 사용되는 평가 지표는 분류와 다르다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algn="l"/>
            <a:r>
              <a:rPr lang="ko-KR" altLang="en-US" sz="2000" dirty="0">
                <a:solidFill>
                  <a:srgbClr val="000000"/>
                </a:solidFill>
                <a:latin typeface="+mj-lt"/>
              </a:rPr>
              <a:t>일반적인 회귀 지표는 평균 절대 오차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(MAE)</a:t>
            </a:r>
            <a:r>
              <a:rPr lang="ko-KR" altLang="en-US" sz="2000" dirty="0">
                <a:solidFill>
                  <a:srgbClr val="000000"/>
                </a:solidFill>
                <a:latin typeface="+mj-lt"/>
              </a:rPr>
              <a:t>이다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000000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+mj-lt"/>
              </a:rPr>
              <a:t>입력 데이터의 특성이 서로 다른 범위를 가지면 </a:t>
            </a:r>
            <a:r>
              <a:rPr lang="ko-KR" altLang="en-US" sz="2000" dirty="0" err="1">
                <a:solidFill>
                  <a:srgbClr val="000000"/>
                </a:solidFill>
                <a:latin typeface="+mj-lt"/>
              </a:rPr>
              <a:t>전처리</a:t>
            </a:r>
            <a:r>
              <a:rPr lang="ko-KR" altLang="en-US" sz="2000" dirty="0">
                <a:solidFill>
                  <a:srgbClr val="000000"/>
                </a:solidFill>
                <a:latin typeface="+mj-lt"/>
              </a:rPr>
              <a:t> 단계에서 각 특성을 개별적으로 스케일 조정해야 한다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000000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+mj-lt"/>
              </a:rPr>
              <a:t>가용한 데이터가 적다면 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K-</a:t>
            </a:r>
            <a:r>
              <a:rPr lang="ko-KR" altLang="en-US" sz="2000" dirty="0">
                <a:solidFill>
                  <a:srgbClr val="000000"/>
                </a:solidFill>
                <a:latin typeface="+mj-lt"/>
              </a:rPr>
              <a:t>겹 검증을 사용하는 것이 신뢰할 수 있는 모델 평가 방법이다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000000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+mj-lt"/>
              </a:rPr>
              <a:t>가용한 훈련 데이터가 적다면 과대적합을 피하기 위해 은닉층의 수를 줄인 모델이 좋다</a:t>
            </a:r>
            <a:r>
              <a:rPr lang="en-US" altLang="ko-KR" sz="2000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753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32"/>
    </mc:Choice>
    <mc:Fallback xmlns="">
      <p:transition spd="slow" advTm="49432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804011" y="18864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3.7</a:t>
            </a:r>
            <a:r>
              <a:rPr lang="ko-KR" altLang="en-US" sz="4000" dirty="0">
                <a:solidFill>
                  <a:srgbClr val="4481EB"/>
                </a:solidFill>
                <a:latin typeface="Sandoll 고딕Neo2유니 06 Bd" pitchFamily="34" charset="-127"/>
                <a:ea typeface="Sandoll 고딕Neo2유니 06 Bd" pitchFamily="34" charset="-127"/>
              </a:rPr>
              <a:t>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요약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9E66E-1213-42EF-9CF7-D09B90DEBF9B}"/>
              </a:ext>
            </a:extLst>
          </p:cNvPr>
          <p:cNvSpPr txBox="1"/>
          <p:nvPr/>
        </p:nvSpPr>
        <p:spPr>
          <a:xfrm>
            <a:off x="1804011" y="1052737"/>
            <a:ext cx="8583978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en-US" altLang="ko-KR" sz="2300" dirty="0">
                <a:solidFill>
                  <a:srgbClr val="9C9C9C"/>
                </a:solidFill>
                <a:latin typeface="+mj-lt"/>
              </a:rPr>
              <a:t>•</a:t>
            </a:r>
            <a:r>
              <a:rPr lang="ko-KR" altLang="en-US" sz="2300" dirty="0">
                <a:solidFill>
                  <a:srgbClr val="424242"/>
                </a:solidFill>
                <a:latin typeface="+mj-lt"/>
              </a:rPr>
              <a:t> </a:t>
            </a:r>
            <a:r>
              <a:rPr lang="ko-KR" altLang="en-US" sz="2000" dirty="0">
                <a:solidFill>
                  <a:srgbClr val="424242"/>
                </a:solidFill>
                <a:latin typeface="+mj-lt"/>
              </a:rPr>
              <a:t>이제 벡터 데이터를 사용하여 가장 일반적인 머신 러닝인 이진 분류</a:t>
            </a:r>
            <a:r>
              <a:rPr lang="en-US" altLang="ko-KR" sz="2000" dirty="0">
                <a:solidFill>
                  <a:srgbClr val="424242"/>
                </a:solidFill>
                <a:latin typeface="+mj-lt"/>
              </a:rPr>
              <a:t>, </a:t>
            </a:r>
            <a:r>
              <a:rPr lang="ko-KR" altLang="en-US" sz="2000" dirty="0">
                <a:solidFill>
                  <a:srgbClr val="424242"/>
                </a:solidFill>
                <a:latin typeface="+mj-lt"/>
              </a:rPr>
              <a:t>다중 분류</a:t>
            </a:r>
            <a:r>
              <a:rPr lang="en-US" altLang="ko-KR" sz="2000" dirty="0">
                <a:solidFill>
                  <a:srgbClr val="424242"/>
                </a:solidFill>
                <a:latin typeface="+mj-lt"/>
              </a:rPr>
              <a:t>, </a:t>
            </a:r>
            <a:r>
              <a:rPr lang="ko-KR" altLang="en-US" sz="2000" dirty="0">
                <a:solidFill>
                  <a:srgbClr val="424242"/>
                </a:solidFill>
                <a:latin typeface="+mj-lt"/>
              </a:rPr>
              <a:t>스칼라 회귀 작업을 다룰 수 있습니다</a:t>
            </a:r>
            <a:endParaRPr lang="en-US" altLang="ko-KR" sz="2000" dirty="0">
              <a:solidFill>
                <a:srgbClr val="424242"/>
              </a:solidFill>
              <a:latin typeface="+mj-lt"/>
            </a:endParaRPr>
          </a:p>
          <a:p>
            <a:pPr algn="l" latinLnBrk="1"/>
            <a:endParaRPr lang="en-US" altLang="ko-KR" sz="1000" dirty="0">
              <a:solidFill>
                <a:srgbClr val="424242"/>
              </a:solidFill>
              <a:latin typeface="+mj-lt"/>
            </a:endParaRPr>
          </a:p>
          <a:p>
            <a:pPr algn="l" latinLnBrk="1"/>
            <a:r>
              <a:rPr lang="en-US" altLang="ko-KR" sz="2000" dirty="0">
                <a:solidFill>
                  <a:srgbClr val="9C9C9C"/>
                </a:solidFill>
                <a:latin typeface="+mj-lt"/>
              </a:rPr>
              <a:t>•</a:t>
            </a:r>
            <a:r>
              <a:rPr lang="ko-KR" altLang="en-US" sz="2000" dirty="0">
                <a:solidFill>
                  <a:srgbClr val="424242"/>
                </a:solidFill>
                <a:latin typeface="+mj-lt"/>
              </a:rPr>
              <a:t> 보통 원본 데이터를 신경망에 주입하기 전에 전처리해야 합니다</a:t>
            </a:r>
            <a:r>
              <a:rPr lang="en-US" altLang="ko-KR" sz="2000" dirty="0">
                <a:solidFill>
                  <a:srgbClr val="424242"/>
                </a:solidFill>
                <a:latin typeface="+mj-lt"/>
              </a:rPr>
              <a:t>.</a:t>
            </a:r>
          </a:p>
          <a:p>
            <a:pPr algn="l" latinLnBrk="1"/>
            <a:endParaRPr lang="en-US" altLang="ko-KR" sz="1000" dirty="0">
              <a:solidFill>
                <a:srgbClr val="424242"/>
              </a:solidFill>
              <a:latin typeface="+mj-lt"/>
            </a:endParaRPr>
          </a:p>
          <a:p>
            <a:pPr algn="l" latinLnBrk="1"/>
            <a:r>
              <a:rPr lang="en-US" altLang="ko-KR" sz="2000" dirty="0">
                <a:solidFill>
                  <a:srgbClr val="9C9C9C"/>
                </a:solidFill>
                <a:latin typeface="+mj-lt"/>
              </a:rPr>
              <a:t>•</a:t>
            </a:r>
            <a:r>
              <a:rPr lang="ko-KR" altLang="en-US" sz="2000" dirty="0">
                <a:solidFill>
                  <a:srgbClr val="424242"/>
                </a:solidFill>
                <a:latin typeface="+mj-lt"/>
              </a:rPr>
              <a:t> 데이터에 범위가 다른 특성이 있다면 </a:t>
            </a:r>
            <a:r>
              <a:rPr lang="ko-KR" altLang="en-US" sz="2000" dirty="0" err="1">
                <a:solidFill>
                  <a:srgbClr val="424242"/>
                </a:solidFill>
                <a:latin typeface="+mj-lt"/>
              </a:rPr>
              <a:t>전처리</a:t>
            </a:r>
            <a:r>
              <a:rPr lang="ko-KR" altLang="en-US" sz="2000" dirty="0">
                <a:solidFill>
                  <a:srgbClr val="424242"/>
                </a:solidFill>
                <a:latin typeface="+mj-lt"/>
              </a:rPr>
              <a:t> 단계에서 각 특성을 독립적으로 스케일 조정해야 합니다</a:t>
            </a:r>
            <a:r>
              <a:rPr lang="en-US" altLang="ko-KR" sz="2000" dirty="0">
                <a:solidFill>
                  <a:srgbClr val="424242"/>
                </a:solidFill>
                <a:latin typeface="+mj-lt"/>
              </a:rPr>
              <a:t>.</a:t>
            </a:r>
          </a:p>
          <a:p>
            <a:pPr algn="l" latinLnBrk="1"/>
            <a:endParaRPr lang="en-US" altLang="ko-KR" sz="1000" dirty="0">
              <a:solidFill>
                <a:srgbClr val="424242"/>
              </a:solidFill>
              <a:latin typeface="+mj-lt"/>
            </a:endParaRPr>
          </a:p>
          <a:p>
            <a:pPr algn="l" latinLnBrk="1"/>
            <a:r>
              <a:rPr lang="en-US" altLang="ko-KR" sz="2000" dirty="0">
                <a:solidFill>
                  <a:srgbClr val="9C9C9C"/>
                </a:solidFill>
                <a:latin typeface="+mj-lt"/>
              </a:rPr>
              <a:t>•</a:t>
            </a:r>
            <a:r>
              <a:rPr lang="ko-KR" altLang="en-US" sz="2000" dirty="0">
                <a:solidFill>
                  <a:srgbClr val="424242"/>
                </a:solidFill>
                <a:latin typeface="+mj-lt"/>
              </a:rPr>
              <a:t> 훈련이 진행됨에 따라 신경망의 과대적합이 시작되고 새로운 데이터에 대해 나쁜 결과를 얻게 됩니다</a:t>
            </a:r>
            <a:r>
              <a:rPr lang="en-US" altLang="ko-KR" sz="2000" dirty="0">
                <a:solidFill>
                  <a:srgbClr val="424242"/>
                </a:solidFill>
                <a:latin typeface="+mj-lt"/>
              </a:rPr>
              <a:t>.</a:t>
            </a:r>
          </a:p>
          <a:p>
            <a:pPr algn="l" latinLnBrk="1"/>
            <a:endParaRPr lang="en-US" altLang="ko-KR" sz="1000" dirty="0">
              <a:solidFill>
                <a:srgbClr val="424242"/>
              </a:solidFill>
              <a:latin typeface="+mj-lt"/>
            </a:endParaRPr>
          </a:p>
          <a:p>
            <a:pPr algn="l" latinLnBrk="1"/>
            <a:r>
              <a:rPr lang="en-US" altLang="ko-KR" sz="2000" dirty="0">
                <a:solidFill>
                  <a:srgbClr val="9C9C9C"/>
                </a:solidFill>
                <a:latin typeface="+mj-lt"/>
              </a:rPr>
              <a:t>•</a:t>
            </a:r>
            <a:r>
              <a:rPr lang="ko-KR" altLang="en-US" sz="2000" dirty="0">
                <a:solidFill>
                  <a:srgbClr val="424242"/>
                </a:solidFill>
                <a:latin typeface="+mj-lt"/>
              </a:rPr>
              <a:t> 훈련 데이터가 많지 않으면 과대적합을 피하기 위해 </a:t>
            </a:r>
            <a:r>
              <a:rPr lang="en-US" altLang="ko-KR" sz="2000" dirty="0">
                <a:solidFill>
                  <a:srgbClr val="424242"/>
                </a:solidFill>
                <a:latin typeface="+mj-lt"/>
              </a:rPr>
              <a:t>1</a:t>
            </a:r>
            <a:r>
              <a:rPr lang="ko-KR" altLang="en-US" sz="2000" dirty="0">
                <a:solidFill>
                  <a:srgbClr val="424242"/>
                </a:solidFill>
                <a:latin typeface="+mj-lt"/>
              </a:rPr>
              <a:t>개 또는 </a:t>
            </a:r>
            <a:r>
              <a:rPr lang="en-US" altLang="ko-KR" sz="2000" dirty="0">
                <a:solidFill>
                  <a:srgbClr val="424242"/>
                </a:solidFill>
                <a:latin typeface="+mj-lt"/>
              </a:rPr>
              <a:t>2</a:t>
            </a:r>
            <a:r>
              <a:rPr lang="ko-KR" altLang="en-US" sz="2000" dirty="0">
                <a:solidFill>
                  <a:srgbClr val="424242"/>
                </a:solidFill>
                <a:latin typeface="+mj-lt"/>
              </a:rPr>
              <a:t>개의 은닉 층을 가진 신경망을 사용합니다</a:t>
            </a:r>
            <a:r>
              <a:rPr lang="en-US" altLang="ko-KR" sz="2000" dirty="0">
                <a:solidFill>
                  <a:srgbClr val="424242"/>
                </a:solidFill>
                <a:latin typeface="+mj-lt"/>
              </a:rPr>
              <a:t>.</a:t>
            </a:r>
          </a:p>
          <a:p>
            <a:pPr algn="l" latinLnBrk="1"/>
            <a:endParaRPr lang="en-US" altLang="ko-KR" sz="1000" dirty="0">
              <a:solidFill>
                <a:srgbClr val="424242"/>
              </a:solidFill>
              <a:latin typeface="+mj-lt"/>
            </a:endParaRPr>
          </a:p>
          <a:p>
            <a:pPr algn="l" latinLnBrk="1"/>
            <a:r>
              <a:rPr lang="en-US" altLang="ko-KR" sz="2000" dirty="0">
                <a:solidFill>
                  <a:srgbClr val="9C9C9C"/>
                </a:solidFill>
                <a:latin typeface="+mj-lt"/>
              </a:rPr>
              <a:t>•</a:t>
            </a:r>
            <a:r>
              <a:rPr lang="ko-KR" altLang="en-US" sz="2000" dirty="0">
                <a:solidFill>
                  <a:srgbClr val="424242"/>
                </a:solidFill>
                <a:latin typeface="+mj-lt"/>
              </a:rPr>
              <a:t> 데이터가 많은 범주로 나뉘어 있을 때 중간층이 너무 작으면 정보의 병목이 생길 수 있습니다</a:t>
            </a:r>
            <a:r>
              <a:rPr lang="en-US" altLang="ko-KR" sz="2000" dirty="0">
                <a:solidFill>
                  <a:srgbClr val="424242"/>
                </a:solidFill>
                <a:latin typeface="+mj-lt"/>
              </a:rPr>
              <a:t>.</a:t>
            </a:r>
          </a:p>
          <a:p>
            <a:pPr algn="l" latinLnBrk="1"/>
            <a:endParaRPr lang="en-US" altLang="ko-KR" sz="1000" dirty="0">
              <a:solidFill>
                <a:srgbClr val="424242"/>
              </a:solidFill>
              <a:latin typeface="+mj-lt"/>
            </a:endParaRPr>
          </a:p>
          <a:p>
            <a:pPr algn="l" latinLnBrk="1"/>
            <a:r>
              <a:rPr lang="en-US" altLang="ko-KR" sz="2000" dirty="0">
                <a:solidFill>
                  <a:srgbClr val="9C9C9C"/>
                </a:solidFill>
                <a:latin typeface="+mj-lt"/>
              </a:rPr>
              <a:t>•</a:t>
            </a:r>
            <a:r>
              <a:rPr lang="ko-KR" altLang="en-US" sz="2000" dirty="0">
                <a:solidFill>
                  <a:srgbClr val="424242"/>
                </a:solidFill>
                <a:latin typeface="+mj-lt"/>
              </a:rPr>
              <a:t> 회귀는 분류와 다른 손실 함수와 평가 지표를 사용합니다</a:t>
            </a:r>
            <a:r>
              <a:rPr lang="en-US" altLang="ko-KR" sz="2000" dirty="0">
                <a:solidFill>
                  <a:srgbClr val="424242"/>
                </a:solidFill>
                <a:latin typeface="+mj-lt"/>
              </a:rPr>
              <a:t>.</a:t>
            </a:r>
          </a:p>
          <a:p>
            <a:pPr algn="l" latinLnBrk="1"/>
            <a:endParaRPr lang="en-US" altLang="ko-KR" sz="1000" dirty="0">
              <a:solidFill>
                <a:srgbClr val="424242"/>
              </a:solidFill>
              <a:latin typeface="+mj-lt"/>
            </a:endParaRPr>
          </a:p>
          <a:p>
            <a:pPr algn="l" latinLnBrk="1"/>
            <a:r>
              <a:rPr lang="en-US" altLang="ko-KR" sz="2000" dirty="0">
                <a:solidFill>
                  <a:srgbClr val="9C9C9C"/>
                </a:solidFill>
                <a:latin typeface="+mj-lt"/>
              </a:rPr>
              <a:t>•</a:t>
            </a:r>
            <a:r>
              <a:rPr lang="ko-KR" altLang="en-US" sz="2000" dirty="0">
                <a:solidFill>
                  <a:srgbClr val="424242"/>
                </a:solidFill>
                <a:latin typeface="+mj-lt"/>
              </a:rPr>
              <a:t> 적은 데이터를 사용할 때는 </a:t>
            </a:r>
            <a:r>
              <a:rPr lang="en-US" altLang="ko-KR" sz="2000" dirty="0">
                <a:solidFill>
                  <a:srgbClr val="424242"/>
                </a:solidFill>
                <a:latin typeface="+mj-lt"/>
              </a:rPr>
              <a:t>K-</a:t>
            </a:r>
            <a:r>
              <a:rPr lang="ko-KR" altLang="en-US" sz="2000" dirty="0">
                <a:solidFill>
                  <a:srgbClr val="424242"/>
                </a:solidFill>
                <a:latin typeface="+mj-lt"/>
              </a:rPr>
              <a:t>겹 검증이 신뢰할 수 있는 모델 평가를 도와줍니다</a:t>
            </a:r>
            <a:r>
              <a:rPr lang="en-US" altLang="ko-KR" sz="2000" dirty="0">
                <a:solidFill>
                  <a:srgbClr val="424242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9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79"/>
    </mc:Choice>
    <mc:Fallback xmlns="">
      <p:transition spd="slow" advTm="6127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455E26-0B68-42F7-95E8-1BC35232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775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0070C0"/>
                </a:solidFill>
              </a:rPr>
              <a:t>모델 </a:t>
            </a:r>
            <a:r>
              <a:rPr lang="en-US" altLang="ko-KR" sz="2500" dirty="0">
                <a:solidFill>
                  <a:srgbClr val="0070C0"/>
                </a:solidFill>
              </a:rPr>
              <a:t>: </a:t>
            </a:r>
            <a:r>
              <a:rPr lang="ko-KR" altLang="en-US" sz="2500" dirty="0">
                <a:solidFill>
                  <a:srgbClr val="0070C0"/>
                </a:solidFill>
              </a:rPr>
              <a:t>층의 네트워크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12FEACB-836B-4DBD-BEE6-37680F0E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903"/>
            <a:ext cx="10515600" cy="8157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 딥러닝 모델은 층으로 만든 </a:t>
            </a:r>
            <a:r>
              <a:rPr lang="ko-KR" altLang="en-US" sz="2000" dirty="0" err="1">
                <a:solidFill>
                  <a:srgbClr val="00B0F0"/>
                </a:solidFill>
              </a:rPr>
              <a:t>비순환</a:t>
            </a:r>
            <a:r>
              <a:rPr lang="ko-KR" altLang="en-US" sz="2000" dirty="0">
                <a:solidFill>
                  <a:srgbClr val="00B0F0"/>
                </a:solidFill>
              </a:rPr>
              <a:t> 유향 그래프</a:t>
            </a:r>
            <a:endParaRPr lang="en-US" altLang="ko-KR" sz="2000" dirty="0">
              <a:solidFill>
                <a:srgbClr val="00B0F0"/>
              </a:solidFill>
            </a:endParaRPr>
          </a:p>
          <a:p>
            <a:r>
              <a:rPr lang="ko-KR" altLang="en-US" sz="2000" dirty="0"/>
              <a:t> 입력을 하나의 출력으로 매핑하는 층을 순서대로 쌓는 것</a:t>
            </a:r>
            <a:endParaRPr lang="en-US" altLang="ko-KR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C4E28-078D-48BC-BAF6-8DD31F319385}"/>
              </a:ext>
            </a:extLst>
          </p:cNvPr>
          <p:cNvSpPr txBox="1"/>
          <p:nvPr/>
        </p:nvSpPr>
        <p:spPr>
          <a:xfrm>
            <a:off x="838200" y="3142618"/>
            <a:ext cx="3743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자주 등장하는 네트워크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구조의 예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-</a:t>
            </a:r>
            <a:r>
              <a:rPr lang="ko-KR" altLang="en-US" dirty="0"/>
              <a:t>가지</a:t>
            </a:r>
            <a:r>
              <a:rPr lang="en-US" altLang="ko-KR" dirty="0"/>
              <a:t>(branch)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개인 네트워크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출력이 여러 개인 네트워크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인셉션</a:t>
            </a:r>
            <a:r>
              <a:rPr lang="ko-KR" altLang="en-US" dirty="0"/>
              <a:t> 블록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0985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6078" y="2066112"/>
            <a:ext cx="78488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100" dirty="0">
                <a:latin typeface="Sandoll 고딕Neo2유니 06 Bd" pitchFamily="34" charset="-127"/>
                <a:ea typeface="Sandoll 고딕Neo2유니 06 Bd" pitchFamily="34" charset="-127"/>
              </a:rPr>
              <a:t>4</a:t>
            </a:r>
            <a:r>
              <a:rPr lang="ko-KR" altLang="en-US" sz="8100" dirty="0">
                <a:latin typeface="Sandoll 고딕Neo2유니 06 Bd" pitchFamily="34" charset="-127"/>
                <a:ea typeface="Sandoll 고딕Neo2유니 06 Bd" pitchFamily="34" charset="-127"/>
              </a:rPr>
              <a:t>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82112" y="3586514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Sandoll 고딕Neo1유니코드 03 Lt" pitchFamily="34" charset="-127"/>
                <a:ea typeface="Sandoll 고딕Neo1유니코드 03 Lt" pitchFamily="34" charset="-127"/>
              </a:rPr>
              <a:t>머신 러닝의 기본 요소</a:t>
            </a:r>
          </a:p>
        </p:txBody>
      </p:sp>
    </p:spTree>
    <p:extLst>
      <p:ext uri="{BB962C8B-B14F-4D97-AF65-F5344CB8AC3E}">
        <p14:creationId xmlns:p14="http://schemas.microsoft.com/office/powerpoint/2010/main" val="3017890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개체 2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592" imgH="591" progId="TCLayout.ActiveDocument.1">
                  <p:embed/>
                </p:oleObj>
              </mc:Choice>
              <mc:Fallback>
                <p:oleObj name="think-cell Slide" r:id="rId13" imgW="592" imgH="591" progId="TCLayout.ActiveDocument.1">
                  <p:embed/>
                  <p:pic>
                    <p:nvPicPr>
                      <p:cNvPr id="23" name="개체 22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2205236" y="64456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목차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1519389" y="2078893"/>
            <a:ext cx="5944762" cy="1126145"/>
            <a:chOff x="-4611" y="1484784"/>
            <a:chExt cx="5944762" cy="1126145"/>
          </a:xfrm>
        </p:grpSpPr>
        <p:grpSp>
          <p:nvGrpSpPr>
            <p:cNvPr id="21" name="그룹 20"/>
            <p:cNvGrpSpPr/>
            <p:nvPr>
              <p:custDataLst>
                <p:tags r:id="rId11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4.1</a:t>
                </a:r>
                <a:endParaRPr lang="ko-KR" altLang="en-US" b="1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오각형 16"/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587014" y="1943974"/>
              <a:ext cx="4129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머신 러닝의 </a:t>
              </a:r>
              <a:r>
                <a:rPr lang="ko-KR" altLang="en-US" b="1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네가지</a:t>
              </a:r>
              <a:r>
                <a:rPr lang="ko-KR" altLang="en-US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분류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519389" y="3432160"/>
            <a:ext cx="6304803" cy="1021318"/>
            <a:chOff x="-4611" y="2626123"/>
            <a:chExt cx="6304803" cy="1021318"/>
          </a:xfrm>
        </p:grpSpPr>
        <p:grpSp>
          <p:nvGrpSpPr>
            <p:cNvPr id="25" name="그룹 24"/>
            <p:cNvGrpSpPr/>
            <p:nvPr>
              <p:custDataLst>
                <p:tags r:id="rId7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10" name="직사각형 9"/>
              <p:cNvSpPr/>
              <p:nvPr>
                <p:custDataLst>
                  <p:tags r:id="rId8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4.2</a:t>
                </a:r>
                <a:endParaRPr lang="ko-KR" altLang="en-US" b="1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4" name="평행 사변형 13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오각형 17"/>
              <p:cNvSpPr/>
              <p:nvPr>
                <p:custDataLst>
                  <p:tags r:id="rId10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586136" y="3037496"/>
              <a:ext cx="4354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머신 러닝 모델 평가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521775" y="4674926"/>
            <a:ext cx="6660231" cy="1032959"/>
            <a:chOff x="1" y="3694611"/>
            <a:chExt cx="6660231" cy="1032959"/>
          </a:xfrm>
        </p:grpSpPr>
        <p:grpSp>
          <p:nvGrpSpPr>
            <p:cNvPr id="24" name="그룹 23"/>
            <p:cNvGrpSpPr/>
            <p:nvPr>
              <p:custDataLst>
                <p:tags r:id="rId3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11" name="직사각형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4.3</a:t>
                </a:r>
                <a:endParaRPr lang="ko-KR" altLang="en-US" b="1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5" name="평행 사변형 14"/>
              <p:cNvSpPr/>
              <p:nvPr>
                <p:custDataLst>
                  <p:tags r:id="rId5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오각형 18"/>
              <p:cNvSpPr/>
              <p:nvPr>
                <p:custDataLst>
                  <p:tags r:id="rId6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585257" y="4131018"/>
              <a:ext cx="4354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데이터 전처리</a:t>
              </a:r>
              <a:r>
                <a:rPr lang="en-US" altLang="ko-KR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, </a:t>
              </a:r>
              <a:r>
                <a:rPr lang="ko-KR" altLang="en-US" b="1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특성공학</a:t>
              </a:r>
              <a:r>
                <a:rPr lang="en-US" altLang="ko-KR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특성 학습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0754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8A06A74-8616-43DC-9CC3-E70EAF59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290" y="1696175"/>
            <a:ext cx="4258269" cy="40201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9536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4.1 </a:t>
            </a:r>
            <a:r>
              <a:rPr lang="ko-KR" altLang="en-US" sz="40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머신 러닝의 네 가지 분류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19536" y="1339253"/>
            <a:ext cx="5306990" cy="1029714"/>
          </a:xfrm>
          <a:prstGeom prst="rect">
            <a:avLst/>
          </a:prstGeom>
          <a:solidFill>
            <a:srgbClr val="04BEF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4.1.1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지도 학습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19536" y="2617873"/>
            <a:ext cx="5306990" cy="1029714"/>
          </a:xfrm>
          <a:prstGeom prst="rect">
            <a:avLst/>
          </a:prstGeom>
          <a:solidFill>
            <a:srgbClr val="4481E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4.1.2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비지도 학습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919536" y="3933858"/>
            <a:ext cx="5306990" cy="1029714"/>
          </a:xfrm>
          <a:prstGeom prst="rect">
            <a:avLst/>
          </a:prstGeom>
          <a:solidFill>
            <a:srgbClr val="1E3C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4.1.3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자기 지도 학습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1693FA-1487-4A08-83AE-75F68C898C51}"/>
              </a:ext>
            </a:extLst>
          </p:cNvPr>
          <p:cNvSpPr/>
          <p:nvPr/>
        </p:nvSpPr>
        <p:spPr>
          <a:xfrm>
            <a:off x="1919536" y="5249843"/>
            <a:ext cx="5306990" cy="1029714"/>
          </a:xfrm>
          <a:prstGeom prst="rect">
            <a:avLst/>
          </a:prstGeom>
          <a:solidFill>
            <a:schemeClr val="tx1">
              <a:lumMod val="95000"/>
              <a:lumOff val="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4.1.4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강화 학습</a:t>
            </a:r>
          </a:p>
        </p:txBody>
      </p:sp>
    </p:spTree>
    <p:extLst>
      <p:ext uri="{BB962C8B-B14F-4D97-AF65-F5344CB8AC3E}">
        <p14:creationId xmlns:p14="http://schemas.microsoft.com/office/powerpoint/2010/main" val="721176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6819A6-AA44-4059-B8FB-9B23D3644A75}"/>
              </a:ext>
            </a:extLst>
          </p:cNvPr>
          <p:cNvSpPr txBox="1"/>
          <p:nvPr/>
        </p:nvSpPr>
        <p:spPr>
          <a:xfrm>
            <a:off x="768458" y="1274232"/>
            <a:ext cx="1065508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4.1.1 </a:t>
            </a:r>
            <a:r>
              <a:rPr lang="ko-KR" altLang="en-US" sz="2000" b="1" dirty="0">
                <a:solidFill>
                  <a:schemeClr val="accent5"/>
                </a:solidFill>
              </a:rPr>
              <a:t>지도학습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딥러닝의</a:t>
            </a:r>
            <a:r>
              <a:rPr lang="ko-KR" altLang="en-US" dirty="0"/>
              <a:t> 대부분을 차지하고 있는 가장 흔한 경우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 데이터에 대한 정답</a:t>
            </a:r>
            <a:r>
              <a:rPr lang="en-US" altLang="ko-KR" dirty="0"/>
              <a:t>(</a:t>
            </a:r>
            <a:r>
              <a:rPr lang="ko-KR" altLang="en-US" dirty="0"/>
              <a:t>레이블</a:t>
            </a:r>
            <a:r>
              <a:rPr lang="en-US" altLang="ko-KR" dirty="0"/>
              <a:t>)</a:t>
            </a:r>
            <a:r>
              <a:rPr lang="ko-KR" altLang="en-US" dirty="0"/>
              <a:t>을 알려주면서 학습을 하는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 분류와 회귀로 구성됨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>
                <a:solidFill>
                  <a:schemeClr val="accent5"/>
                </a:solidFill>
              </a:rPr>
              <a:t>지도학습의 예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b="1" dirty="0"/>
              <a:t>시퀀스 생성 </a:t>
            </a:r>
            <a:r>
              <a:rPr lang="en-US" altLang="ko-KR" dirty="0"/>
              <a:t>: </a:t>
            </a:r>
            <a:r>
              <a:rPr lang="ko-KR" altLang="en-US" dirty="0"/>
              <a:t>사진이 주어지면 이를 설명하는 캡션을 생성함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b="1" dirty="0"/>
              <a:t>구문 트리 예측 </a:t>
            </a:r>
            <a:r>
              <a:rPr lang="en-US" altLang="ko-KR" dirty="0"/>
              <a:t>: </a:t>
            </a:r>
            <a:r>
              <a:rPr lang="ko-KR" altLang="en-US" dirty="0"/>
              <a:t>문장이 주어지면 분해된 구문 트리를 예측함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b="1" dirty="0"/>
              <a:t>물체 감지 </a:t>
            </a:r>
            <a:r>
              <a:rPr lang="en-US" altLang="ko-KR" dirty="0"/>
              <a:t>: </a:t>
            </a:r>
            <a:r>
              <a:rPr lang="ko-KR" altLang="en-US" dirty="0"/>
              <a:t>사진이 주어지면 사진안의 특정 물체 주위에 경계 상자를 그림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b="1" dirty="0"/>
              <a:t>이미지 분할 </a:t>
            </a:r>
            <a:r>
              <a:rPr lang="en-US" altLang="ko-KR" dirty="0"/>
              <a:t>: </a:t>
            </a:r>
            <a:r>
              <a:rPr lang="ko-KR" altLang="en-US" dirty="0"/>
              <a:t>사진이 주어졌을 때 픽셀 단위로 특정 물체에 </a:t>
            </a:r>
            <a:r>
              <a:rPr lang="ko-KR" altLang="en-US" dirty="0" err="1"/>
              <a:t>마스킹을</a:t>
            </a:r>
            <a:r>
              <a:rPr lang="ko-KR" altLang="en-US" dirty="0"/>
              <a:t> 함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774256" y="1438101"/>
            <a:ext cx="3364800" cy="125024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지도 학습의 목표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600" dirty="0"/>
              <a:t>훈련데이터의 입력과 타깃 사이에 있는 관계를 학습 하는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0F048-8C94-4FF1-8AE7-DE476A513928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4.1 </a:t>
            </a:r>
            <a:r>
              <a:rPr lang="ko-KR" altLang="en-US" sz="2400" dirty="0">
                <a:solidFill>
                  <a:schemeClr val="accent1"/>
                </a:solidFill>
              </a:rPr>
              <a:t>머신 러닝의 네 가지 분류</a:t>
            </a:r>
          </a:p>
        </p:txBody>
      </p:sp>
    </p:spTree>
    <p:extLst>
      <p:ext uri="{BB962C8B-B14F-4D97-AF65-F5344CB8AC3E}">
        <p14:creationId xmlns:p14="http://schemas.microsoft.com/office/powerpoint/2010/main" val="2474385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49BEB-A51D-4A8B-A642-8EC36DD406D9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4.1 </a:t>
            </a:r>
            <a:r>
              <a:rPr lang="ko-KR" altLang="en-US" sz="2400" dirty="0">
                <a:solidFill>
                  <a:schemeClr val="accent1"/>
                </a:solidFill>
              </a:rPr>
              <a:t>머신 러닝의 네 가지 분류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F49F-C4C3-4123-8B8A-5575F0E1A1B6}"/>
              </a:ext>
            </a:extLst>
          </p:cNvPr>
          <p:cNvSpPr txBox="1"/>
          <p:nvPr/>
        </p:nvSpPr>
        <p:spPr>
          <a:xfrm>
            <a:off x="768457" y="1069383"/>
            <a:ext cx="1065508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4.1.2 </a:t>
            </a:r>
            <a:r>
              <a:rPr lang="ko-KR" altLang="en-US" sz="2000" b="1" dirty="0">
                <a:solidFill>
                  <a:schemeClr val="accent5"/>
                </a:solidFill>
              </a:rPr>
              <a:t>비지도 학습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정답을 알려주지 않아도 여러 데이터 속에서 관계나 패턴을 스스로 찾아 학습 하는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시각화</a:t>
            </a:r>
            <a:r>
              <a:rPr lang="en-US" altLang="ko-KR" dirty="0"/>
              <a:t>,</a:t>
            </a:r>
            <a:r>
              <a:rPr lang="ko-KR" altLang="en-US" dirty="0"/>
              <a:t> 압축</a:t>
            </a:r>
            <a:r>
              <a:rPr lang="en-US" altLang="ko-KR" dirty="0"/>
              <a:t>, </a:t>
            </a:r>
            <a:r>
              <a:rPr lang="ko-KR" altLang="en-US" dirty="0"/>
              <a:t>데이터의 노이즈 제거 또는 데이터에 있는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상관 관계를 더 잘 이해하기 위해</a:t>
            </a:r>
            <a:r>
              <a:rPr lang="en-US" altLang="ko-KR" dirty="0"/>
              <a:t> </a:t>
            </a:r>
            <a:r>
              <a:rPr lang="ko-KR" altLang="en-US" dirty="0"/>
              <a:t>사용함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레이블이 없는 데이터를 비슷한 것들끼리 그룹화할 때 많이 사용됨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지도 학습 문제를 풀기전에 데이터셋을 잘 이해하기 위해 필수적으로 거치는 단계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차원 축소와 군집이 잘 알려진 범주</a:t>
            </a:r>
          </a:p>
        </p:txBody>
      </p:sp>
    </p:spTree>
    <p:extLst>
      <p:ext uri="{BB962C8B-B14F-4D97-AF65-F5344CB8AC3E}">
        <p14:creationId xmlns:p14="http://schemas.microsoft.com/office/powerpoint/2010/main" val="34216500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49BEB-A51D-4A8B-A642-8EC36DD406D9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4.1 </a:t>
            </a:r>
            <a:r>
              <a:rPr lang="ko-KR" altLang="en-US" sz="2400" dirty="0">
                <a:solidFill>
                  <a:schemeClr val="accent1"/>
                </a:solidFill>
              </a:rPr>
              <a:t>머신 러닝의 네 가지 분류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F49F-C4C3-4123-8B8A-5575F0E1A1B6}"/>
              </a:ext>
            </a:extLst>
          </p:cNvPr>
          <p:cNvSpPr txBox="1"/>
          <p:nvPr/>
        </p:nvSpPr>
        <p:spPr>
          <a:xfrm>
            <a:off x="768457" y="1069383"/>
            <a:ext cx="1065508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4.1.3 </a:t>
            </a:r>
            <a:r>
              <a:rPr lang="ko-KR" altLang="en-US" sz="2000" b="1" dirty="0">
                <a:solidFill>
                  <a:schemeClr val="accent5"/>
                </a:solidFill>
              </a:rPr>
              <a:t>자기 지도 학습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지도 학습은 사람이 만든 레이블을 사용하지만 자기 지도 학습은 사람이 만든 레이블을 사용하지 않음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/>
              <a:t>사람이 학습과정에 개입하지 않는 </a:t>
            </a:r>
            <a:r>
              <a:rPr lang="ko-KR" altLang="en-US" b="1" dirty="0" err="1"/>
              <a:t>지도학습</a:t>
            </a:r>
            <a:endParaRPr lang="en-US" altLang="ko-KR" b="1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경험적인 알고리즘을 사용해서 입력 데이터로부터 레이블을 생성함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 메커니즘과 애플리케이션 측면 중 어디에 중점을 두는지에 따라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지도학습</a:t>
            </a:r>
            <a:r>
              <a:rPr lang="en-US" altLang="ko-KR" dirty="0"/>
              <a:t>, </a:t>
            </a:r>
            <a:r>
              <a:rPr lang="ko-KR" altLang="en-US" dirty="0"/>
              <a:t>비지도 학습으로 재해석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96527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AA4EA-5D75-4A52-8DEE-27EA49DF9E6D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4.1 </a:t>
            </a:r>
            <a:r>
              <a:rPr lang="ko-KR" altLang="en-US" sz="2400" dirty="0">
                <a:solidFill>
                  <a:schemeClr val="accent1"/>
                </a:solidFill>
              </a:rPr>
              <a:t>머신 러닝의 네 가지 분류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D8E38-9F3A-4DCD-B1DB-D2514319FDC6}"/>
              </a:ext>
            </a:extLst>
          </p:cNvPr>
          <p:cNvSpPr txBox="1"/>
          <p:nvPr/>
        </p:nvSpPr>
        <p:spPr>
          <a:xfrm>
            <a:off x="768457" y="1069383"/>
            <a:ext cx="106550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accent5"/>
                </a:solidFill>
              </a:rPr>
              <a:t>자기 지도 학습의 예시</a:t>
            </a:r>
            <a:endParaRPr lang="en-US" altLang="ko-KR" b="1" dirty="0">
              <a:solidFill>
                <a:schemeClr val="accent5"/>
              </a:solidFill>
            </a:endParaRPr>
          </a:p>
          <a:p>
            <a:r>
              <a:rPr lang="en-US" altLang="ko-KR" dirty="0"/>
              <a:t>1. </a:t>
            </a:r>
            <a:r>
              <a:rPr lang="ko-KR" altLang="en-US" b="1" dirty="0"/>
              <a:t>오토 인코더</a:t>
            </a:r>
            <a:endParaRPr lang="en-US" altLang="ko-KR" b="1" dirty="0"/>
          </a:p>
          <a:p>
            <a:r>
              <a:rPr lang="en-US" altLang="ko-KR" dirty="0"/>
              <a:t>       </a:t>
            </a:r>
            <a:r>
              <a:rPr lang="ko-KR" altLang="en-US" dirty="0"/>
              <a:t>단순히 입력을 출력으로 복사하는 신경망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네트워크에 여러가지 제약을 줌으로써 어려운 신경망을 만들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b="1" dirty="0"/>
              <a:t>같은 방식으로 지난 프레임이 주어졌을 때 비디오의 다음 프레임을 예측 하는 것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b="1" dirty="0"/>
              <a:t>이전 단어가 주어졌을 때 다음 단어를 예측하는 것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/>
              <a:t>지금까지 살펴본 세 가지의 학습은 명확한 경계가 없고 연속적임</a:t>
            </a:r>
            <a:endParaRPr lang="en-US" altLang="ko-KR" b="1" dirty="0"/>
          </a:p>
          <a:p>
            <a:r>
              <a:rPr lang="ko-KR" altLang="en-US" b="1" dirty="0"/>
              <a:t>따라서</a:t>
            </a:r>
            <a:r>
              <a:rPr lang="en-US" altLang="ko-KR" b="1" dirty="0"/>
              <a:t>, </a:t>
            </a:r>
            <a:r>
              <a:rPr lang="ko-KR" altLang="en-US" b="1" dirty="0"/>
              <a:t>세 방식의 구분은 모호할 수 있음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845911-AD9F-4AC0-80A2-E70E6F6D4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69382"/>
            <a:ext cx="2009615" cy="189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102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117273" y="3840480"/>
            <a:ext cx="5860472" cy="2568633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64563D-C44C-4AAF-96FE-E9292366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5" y="3964818"/>
            <a:ext cx="4734586" cy="2191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35A74-805C-4699-9A07-20B0A56C157D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4.1 </a:t>
            </a:r>
            <a:r>
              <a:rPr lang="ko-KR" altLang="en-US" sz="2400" dirty="0">
                <a:solidFill>
                  <a:schemeClr val="accent1"/>
                </a:solidFill>
              </a:rPr>
              <a:t>머신 러닝의 네 가지 분류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61D64-7690-404E-8EAE-71110B0D2459}"/>
              </a:ext>
            </a:extLst>
          </p:cNvPr>
          <p:cNvSpPr txBox="1"/>
          <p:nvPr/>
        </p:nvSpPr>
        <p:spPr>
          <a:xfrm>
            <a:off x="768456" y="1079919"/>
            <a:ext cx="1065508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4.1.4 </a:t>
            </a:r>
            <a:r>
              <a:rPr lang="ko-KR" altLang="en-US" sz="2000" b="1" dirty="0">
                <a:solidFill>
                  <a:schemeClr val="accent5"/>
                </a:solidFill>
              </a:rPr>
              <a:t>강화학습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어떠한 환경에서 어떠한 행동을 했을 때 그것이 잘 된 행동인지 잘못된 행동인지를 나중에 판단하고</a:t>
            </a:r>
            <a:endParaRPr lang="en-US" altLang="ko-KR" dirty="0"/>
          </a:p>
          <a:p>
            <a:r>
              <a:rPr lang="ko-KR" altLang="en-US" dirty="0"/>
              <a:t>      보상이나 벌칙을 줌으로써 반복을 통해 스스로 학습하게 하는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에이전트는 환경에 대한 정보를 받아 보상을 최대화 하는 행동을 선택하도록 학습됨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 연구 영역에 속해 있으며</a:t>
            </a:r>
            <a:r>
              <a:rPr lang="en-US" altLang="ko-KR" dirty="0"/>
              <a:t>, </a:t>
            </a:r>
            <a:r>
              <a:rPr lang="ko-KR" altLang="en-US" dirty="0"/>
              <a:t>게임 이외에 실제적인 성공 사례는 아직 없음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자율 주행 자동차</a:t>
            </a:r>
            <a:r>
              <a:rPr lang="en-US" altLang="ko-KR" dirty="0"/>
              <a:t>, </a:t>
            </a:r>
            <a:r>
              <a:rPr lang="ko-KR" altLang="en-US" dirty="0"/>
              <a:t>자원 관리</a:t>
            </a:r>
            <a:r>
              <a:rPr lang="en-US" altLang="ko-KR" dirty="0"/>
              <a:t>, </a:t>
            </a:r>
            <a:r>
              <a:rPr lang="ko-KR" altLang="en-US" dirty="0"/>
              <a:t>교육 등과 같이 실세계의 수많은 애플리케이션을 대체할 것으로 기대됨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1294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4B3412-37E1-4A5A-93D9-37593DB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41" y="1938138"/>
            <a:ext cx="4258269" cy="40201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9536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4.2 </a:t>
            </a:r>
            <a:r>
              <a:rPr lang="ko-KR" altLang="en-US" sz="40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머신 러닝 모델 평가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1186362"/>
            <a:ext cx="909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Sandoll 고딕Neo1유니코드 03 Lt" pitchFamily="34" charset="-127"/>
                <a:ea typeface="Sandoll 고딕Neo1유니코드 03 Lt" pitchFamily="34" charset="-127"/>
              </a:rPr>
              <a:t>머신 러닝의 목표 </a:t>
            </a:r>
            <a:r>
              <a:rPr lang="en-US" altLang="ko-KR" b="1" dirty="0">
                <a:latin typeface="Sandoll 고딕Neo1유니코드 03 Lt" pitchFamily="34" charset="-127"/>
                <a:ea typeface="Sandoll 고딕Neo1유니코드 03 Lt" pitchFamily="34" charset="-127"/>
              </a:rPr>
              <a:t>: </a:t>
            </a:r>
            <a:r>
              <a:rPr lang="ko-KR" altLang="en-US" b="1" dirty="0">
                <a:latin typeface="Sandoll 고딕Neo1유니코드 03 Lt" pitchFamily="34" charset="-127"/>
                <a:ea typeface="Sandoll 고딕Neo1유니코드 03 Lt" pitchFamily="34" charset="-127"/>
              </a:rPr>
              <a:t>처음 본 데이터에서 잘 작동하는 </a:t>
            </a:r>
            <a:r>
              <a:rPr lang="en-US" altLang="ko-KR" b="1" dirty="0">
                <a:latin typeface="Sandoll 고딕Neo1유니코드 03 Lt" pitchFamily="34" charset="-127"/>
                <a:ea typeface="Sandoll 고딕Neo1유니코드 03 Lt" pitchFamily="34" charset="-127"/>
              </a:rPr>
              <a:t>‘</a:t>
            </a:r>
            <a:r>
              <a:rPr lang="ko-KR" altLang="en-US" b="1" dirty="0">
                <a:latin typeface="Sandoll 고딕Neo1유니코드 03 Lt" pitchFamily="34" charset="-127"/>
                <a:ea typeface="Sandoll 고딕Neo1유니코드 03 Lt" pitchFamily="34" charset="-127"/>
              </a:rPr>
              <a:t>일반화</a:t>
            </a:r>
            <a:r>
              <a:rPr lang="en-US" altLang="ko-KR" b="1" dirty="0">
                <a:latin typeface="Sandoll 고딕Neo1유니코드 03 Lt" pitchFamily="34" charset="-127"/>
                <a:ea typeface="Sandoll 고딕Neo1유니코드 03 Lt" pitchFamily="34" charset="-127"/>
              </a:rPr>
              <a:t>’ </a:t>
            </a:r>
            <a:r>
              <a:rPr lang="ko-KR" altLang="en-US" b="1" dirty="0">
                <a:latin typeface="Sandoll 고딕Neo1유니코드 03 Lt" pitchFamily="34" charset="-127"/>
                <a:ea typeface="Sandoll 고딕Neo1유니코드 03 Lt" pitchFamily="34" charset="-127"/>
              </a:rPr>
              <a:t>된 모델을 얻는 것</a:t>
            </a:r>
            <a:endParaRPr lang="en-US" altLang="ko-KR" b="1" dirty="0">
              <a:latin typeface="Sandoll 고딕Neo1유니코드 03 Lt" pitchFamily="34" charset="-127"/>
              <a:ea typeface="Sandoll 고딕Neo1유니코드 03 Lt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19536" y="2162733"/>
            <a:ext cx="5306990" cy="1029714"/>
          </a:xfrm>
          <a:prstGeom prst="rect">
            <a:avLst/>
          </a:prstGeom>
          <a:solidFill>
            <a:srgbClr val="04BEF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2유니 06 Bd" pitchFamily="34" charset="-127"/>
                <a:ea typeface="Sandoll 고딕Neo2유니 06 Bd" pitchFamily="34" charset="-127"/>
              </a:rPr>
              <a:t>4.2.1 </a:t>
            </a:r>
            <a:r>
              <a:rPr lang="ko-KR" altLang="en-US" dirty="0">
                <a:latin typeface="Sandoll 고딕Neo2유니 06 Bd" pitchFamily="34" charset="-127"/>
                <a:ea typeface="Sandoll 고딕Neo2유니 06 Bd" pitchFamily="34" charset="-127"/>
              </a:rPr>
              <a:t>훈련</a:t>
            </a:r>
            <a:r>
              <a:rPr lang="en-US" altLang="ko-KR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dirty="0">
                <a:latin typeface="Sandoll 고딕Neo2유니 06 Bd" pitchFamily="34" charset="-127"/>
                <a:ea typeface="Sandoll 고딕Neo2유니 06 Bd" pitchFamily="34" charset="-127"/>
              </a:rPr>
              <a:t>검증</a:t>
            </a:r>
            <a:r>
              <a:rPr lang="en-US" altLang="ko-KR" dirty="0"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dirty="0">
                <a:latin typeface="Sandoll 고딕Neo2유니 06 Bd" pitchFamily="34" charset="-127"/>
                <a:ea typeface="Sandoll 고딕Neo2유니 06 Bd" pitchFamily="34" charset="-127"/>
              </a:rPr>
              <a:t>테스트 세트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19536" y="4173372"/>
            <a:ext cx="5306990" cy="1029714"/>
          </a:xfrm>
          <a:prstGeom prst="rect">
            <a:avLst/>
          </a:prstGeom>
          <a:solidFill>
            <a:srgbClr val="4481E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2유니 06 Bd" pitchFamily="34" charset="-127"/>
                <a:ea typeface="Sandoll 고딕Neo2유니 06 Bd" pitchFamily="34" charset="-127"/>
              </a:rPr>
              <a:t>4.2.2 </a:t>
            </a:r>
            <a:r>
              <a:rPr lang="ko-KR" altLang="en-US" dirty="0">
                <a:latin typeface="Sandoll 고딕Neo2유니 06 Bd" pitchFamily="34" charset="-127"/>
                <a:ea typeface="Sandoll 고딕Neo2유니 06 Bd" pitchFamily="34" charset="-127"/>
              </a:rPr>
              <a:t>기억해야 할 것</a:t>
            </a:r>
          </a:p>
        </p:txBody>
      </p:sp>
    </p:spTree>
    <p:extLst>
      <p:ext uri="{BB962C8B-B14F-4D97-AF65-F5344CB8AC3E}">
        <p14:creationId xmlns:p14="http://schemas.microsoft.com/office/powerpoint/2010/main" val="25886073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996B8F-3831-4877-938D-B0A031994190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4.2 </a:t>
            </a:r>
            <a:r>
              <a:rPr lang="ko-KR" altLang="en-US" sz="2400" dirty="0">
                <a:solidFill>
                  <a:schemeClr val="accent1"/>
                </a:solidFill>
              </a:rPr>
              <a:t>머신 러닝 모델 평가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57586-C43E-4DF8-B2E3-9082715230A7}"/>
              </a:ext>
            </a:extLst>
          </p:cNvPr>
          <p:cNvSpPr txBox="1"/>
          <p:nvPr/>
        </p:nvSpPr>
        <p:spPr>
          <a:xfrm>
            <a:off x="768456" y="1079919"/>
            <a:ext cx="10655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4.2.1 </a:t>
            </a:r>
            <a:r>
              <a:rPr lang="ko-KR" altLang="en-US" sz="2000" b="1" dirty="0">
                <a:solidFill>
                  <a:schemeClr val="accent5"/>
                </a:solidFill>
              </a:rPr>
              <a:t>훈련</a:t>
            </a:r>
            <a:r>
              <a:rPr lang="en-US" altLang="ko-KR" sz="2000" b="1" dirty="0">
                <a:solidFill>
                  <a:schemeClr val="accent5"/>
                </a:solidFill>
              </a:rPr>
              <a:t>, </a:t>
            </a:r>
            <a:r>
              <a:rPr lang="ko-KR" altLang="en-US" sz="2000" b="1" dirty="0">
                <a:solidFill>
                  <a:schemeClr val="accent5"/>
                </a:solidFill>
              </a:rPr>
              <a:t>검증</a:t>
            </a:r>
            <a:r>
              <a:rPr lang="en-US" altLang="ko-KR" sz="2000" b="1" dirty="0">
                <a:solidFill>
                  <a:schemeClr val="accent5"/>
                </a:solidFill>
              </a:rPr>
              <a:t>, </a:t>
            </a:r>
            <a:r>
              <a:rPr lang="ko-KR" altLang="en-US" sz="2000" b="1" dirty="0">
                <a:solidFill>
                  <a:schemeClr val="accent5"/>
                </a:solidFill>
              </a:rPr>
              <a:t>테스트 세트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r>
              <a:rPr lang="ko-KR" altLang="en-US" dirty="0"/>
              <a:t>모델 평가의 핵심 </a:t>
            </a:r>
            <a:r>
              <a:rPr lang="en-US" altLang="ko-KR" dirty="0"/>
              <a:t>: </a:t>
            </a:r>
            <a:r>
              <a:rPr lang="ko-KR" altLang="en-US" dirty="0"/>
              <a:t>가용한 데이터를 항상 훈련</a:t>
            </a:r>
            <a:r>
              <a:rPr lang="en-US" altLang="ko-KR" dirty="0"/>
              <a:t>, </a:t>
            </a:r>
            <a:r>
              <a:rPr lang="ko-KR" altLang="en-US" dirty="0"/>
              <a:t>검증</a:t>
            </a:r>
            <a:r>
              <a:rPr lang="en-US" altLang="ko-KR" dirty="0"/>
              <a:t>, </a:t>
            </a:r>
            <a:r>
              <a:rPr lang="ko-KR" altLang="en-US" dirty="0"/>
              <a:t>테스트 </a:t>
            </a:r>
            <a:r>
              <a:rPr lang="en-US" altLang="ko-KR" dirty="0"/>
              <a:t>3</a:t>
            </a:r>
            <a:r>
              <a:rPr lang="ko-KR" altLang="en-US" dirty="0"/>
              <a:t>개의 세트로 나누는 것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D149A08-699E-4530-9301-44B5AA36E0A0}"/>
              </a:ext>
            </a:extLst>
          </p:cNvPr>
          <p:cNvSpPr/>
          <p:nvPr/>
        </p:nvSpPr>
        <p:spPr>
          <a:xfrm>
            <a:off x="768456" y="2034026"/>
            <a:ext cx="649639" cy="4413269"/>
          </a:xfrm>
          <a:prstGeom prst="roundRect">
            <a:avLst/>
          </a:prstGeom>
          <a:gradFill flip="none" rotWithShape="1">
            <a:gsLst>
              <a:gs pos="0">
                <a:srgbClr val="170AC6">
                  <a:shade val="30000"/>
                  <a:satMod val="115000"/>
                </a:srgbClr>
              </a:gs>
              <a:gs pos="50000">
                <a:srgbClr val="170AC6">
                  <a:shade val="67500"/>
                  <a:satMod val="115000"/>
                </a:srgbClr>
              </a:gs>
              <a:gs pos="100000">
                <a:srgbClr val="170AC6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가용한 데이터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051D3A4-186F-46B4-83F4-F0FFD020A096}"/>
              </a:ext>
            </a:extLst>
          </p:cNvPr>
          <p:cNvSpPr/>
          <p:nvPr/>
        </p:nvSpPr>
        <p:spPr>
          <a:xfrm>
            <a:off x="1759055" y="2595966"/>
            <a:ext cx="1720312" cy="689675"/>
          </a:xfrm>
          <a:prstGeom prst="rightArrow">
            <a:avLst/>
          </a:prstGeom>
          <a:gradFill flip="none" rotWithShape="1">
            <a:gsLst>
              <a:gs pos="0">
                <a:srgbClr val="170AC6">
                  <a:shade val="30000"/>
                  <a:satMod val="115000"/>
                </a:srgbClr>
              </a:gs>
              <a:gs pos="50000">
                <a:srgbClr val="170AC6">
                  <a:shade val="67500"/>
                  <a:satMod val="115000"/>
                </a:srgbClr>
              </a:gs>
              <a:gs pos="100000">
                <a:srgbClr val="170AC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1A13E6B-D0EC-4511-82E3-379175506578}"/>
              </a:ext>
            </a:extLst>
          </p:cNvPr>
          <p:cNvSpPr/>
          <p:nvPr/>
        </p:nvSpPr>
        <p:spPr>
          <a:xfrm>
            <a:off x="3820327" y="2243348"/>
            <a:ext cx="2193011" cy="122759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훈련 세트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27D8534-68FB-48DE-9EAD-FEFE95908762}"/>
              </a:ext>
            </a:extLst>
          </p:cNvPr>
          <p:cNvSpPr/>
          <p:nvPr/>
        </p:nvSpPr>
        <p:spPr>
          <a:xfrm>
            <a:off x="3820328" y="5156804"/>
            <a:ext cx="2193011" cy="122759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테스트 세트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D9A152-C4DD-4681-85C1-EB54AF348210}"/>
              </a:ext>
            </a:extLst>
          </p:cNvPr>
          <p:cNvSpPr/>
          <p:nvPr/>
        </p:nvSpPr>
        <p:spPr>
          <a:xfrm>
            <a:off x="3820329" y="3680263"/>
            <a:ext cx="2193011" cy="122759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검증 세트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99737CF-EC7D-4EE3-AC17-3182B4513963}"/>
              </a:ext>
            </a:extLst>
          </p:cNvPr>
          <p:cNvSpPr/>
          <p:nvPr/>
        </p:nvSpPr>
        <p:spPr>
          <a:xfrm>
            <a:off x="1759055" y="5425762"/>
            <a:ext cx="1720312" cy="689675"/>
          </a:xfrm>
          <a:prstGeom prst="rightArrow">
            <a:avLst/>
          </a:prstGeom>
          <a:gradFill flip="none" rotWithShape="1">
            <a:gsLst>
              <a:gs pos="0">
                <a:srgbClr val="170AC6">
                  <a:shade val="30000"/>
                  <a:satMod val="115000"/>
                </a:srgbClr>
              </a:gs>
              <a:gs pos="50000">
                <a:srgbClr val="170AC6">
                  <a:shade val="67500"/>
                  <a:satMod val="115000"/>
                </a:srgbClr>
              </a:gs>
              <a:gs pos="100000">
                <a:srgbClr val="170AC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4F875DC-6B7C-4A51-BE00-5670A93818FF}"/>
              </a:ext>
            </a:extLst>
          </p:cNvPr>
          <p:cNvSpPr/>
          <p:nvPr/>
        </p:nvSpPr>
        <p:spPr>
          <a:xfrm>
            <a:off x="1759055" y="4010864"/>
            <a:ext cx="1720312" cy="689675"/>
          </a:xfrm>
          <a:prstGeom prst="rightArrow">
            <a:avLst/>
          </a:prstGeom>
          <a:gradFill flip="none" rotWithShape="1">
            <a:gsLst>
              <a:gs pos="0">
                <a:srgbClr val="170AC6">
                  <a:shade val="30000"/>
                  <a:satMod val="115000"/>
                </a:srgbClr>
              </a:gs>
              <a:gs pos="50000">
                <a:srgbClr val="170AC6">
                  <a:shade val="67500"/>
                  <a:satMod val="115000"/>
                </a:srgbClr>
              </a:gs>
              <a:gs pos="100000">
                <a:srgbClr val="170AC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0B9189-D46C-43A3-B9F6-EB30CEAFCA72}"/>
              </a:ext>
            </a:extLst>
          </p:cNvPr>
          <p:cNvSpPr/>
          <p:nvPr/>
        </p:nvSpPr>
        <p:spPr>
          <a:xfrm>
            <a:off x="6845086" y="2589798"/>
            <a:ext cx="1193369" cy="534691"/>
          </a:xfrm>
          <a:prstGeom prst="roundRect">
            <a:avLst>
              <a:gd name="adj" fmla="val 21015"/>
            </a:avLst>
          </a:prstGeom>
          <a:gradFill flip="none" rotWithShape="1">
            <a:gsLst>
              <a:gs pos="0">
                <a:srgbClr val="7CACE0">
                  <a:tint val="66000"/>
                  <a:satMod val="160000"/>
                </a:srgbClr>
              </a:gs>
              <a:gs pos="50000">
                <a:srgbClr val="7CACE0">
                  <a:tint val="44500"/>
                  <a:satMod val="160000"/>
                </a:srgbClr>
              </a:gs>
              <a:gs pos="100000">
                <a:srgbClr val="7CACE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훈련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FF75840-CC7C-459B-8D45-5C192C2F4F5E}"/>
              </a:ext>
            </a:extLst>
          </p:cNvPr>
          <p:cNvSpPr/>
          <p:nvPr/>
        </p:nvSpPr>
        <p:spPr>
          <a:xfrm>
            <a:off x="6845086" y="5518759"/>
            <a:ext cx="1193369" cy="534691"/>
          </a:xfrm>
          <a:prstGeom prst="roundRect">
            <a:avLst>
              <a:gd name="adj" fmla="val 21015"/>
            </a:avLst>
          </a:prstGeom>
          <a:gradFill flip="none" rotWithShape="1">
            <a:gsLst>
              <a:gs pos="0">
                <a:srgbClr val="7CACE0">
                  <a:tint val="66000"/>
                  <a:satMod val="160000"/>
                </a:srgbClr>
              </a:gs>
              <a:gs pos="50000">
                <a:srgbClr val="7CACE0">
                  <a:tint val="44500"/>
                  <a:satMod val="160000"/>
                </a:srgbClr>
              </a:gs>
              <a:gs pos="100000">
                <a:srgbClr val="7CACE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테스트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51F9238-3974-4869-881E-53A76762F51A}"/>
              </a:ext>
            </a:extLst>
          </p:cNvPr>
          <p:cNvSpPr/>
          <p:nvPr/>
        </p:nvSpPr>
        <p:spPr>
          <a:xfrm>
            <a:off x="6837337" y="3973314"/>
            <a:ext cx="1193369" cy="534691"/>
          </a:xfrm>
          <a:prstGeom prst="roundRect">
            <a:avLst>
              <a:gd name="adj" fmla="val 21015"/>
            </a:avLst>
          </a:prstGeom>
          <a:gradFill flip="none" rotWithShape="1">
            <a:gsLst>
              <a:gs pos="0">
                <a:srgbClr val="7CACE0">
                  <a:tint val="66000"/>
                  <a:satMod val="160000"/>
                </a:srgbClr>
              </a:gs>
              <a:gs pos="50000">
                <a:srgbClr val="7CACE0">
                  <a:tint val="44500"/>
                  <a:satMod val="160000"/>
                </a:srgbClr>
              </a:gs>
              <a:gs pos="100000">
                <a:srgbClr val="7CACE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평가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7A91EC9-8762-4BB1-9EC2-E29AAC080B53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 flipV="1">
            <a:off x="6013338" y="2857144"/>
            <a:ext cx="83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E426B8A-0A29-4800-B518-5541A300C425}"/>
              </a:ext>
            </a:extLst>
          </p:cNvPr>
          <p:cNvCxnSpPr/>
          <p:nvPr/>
        </p:nvCxnSpPr>
        <p:spPr>
          <a:xfrm flipV="1">
            <a:off x="6002359" y="5786105"/>
            <a:ext cx="83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44512DF-ED86-4579-A458-8E2CA3095327}"/>
              </a:ext>
            </a:extLst>
          </p:cNvPr>
          <p:cNvCxnSpPr/>
          <p:nvPr/>
        </p:nvCxnSpPr>
        <p:spPr>
          <a:xfrm flipV="1">
            <a:off x="6005589" y="4274317"/>
            <a:ext cx="83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F5EC9-F5ED-4C07-B730-3E721807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16189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B0F0"/>
                </a:solidFill>
              </a:rPr>
              <a:t>손실 함수 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00B0F0"/>
                </a:solidFill>
              </a:rPr>
              <a:t>목적 함수</a:t>
            </a:r>
            <a:endParaRPr lang="en-US" altLang="ko-KR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   </a:t>
            </a:r>
            <a:r>
              <a:rPr lang="ko-KR" altLang="en-US" sz="1600" dirty="0"/>
              <a:t>훈련하는 동안 최소화될 값</a:t>
            </a:r>
            <a:r>
              <a:rPr lang="en-US" altLang="ko-KR" sz="1600" dirty="0"/>
              <a:t>. </a:t>
            </a:r>
            <a:r>
              <a:rPr lang="ko-KR" altLang="en-US" sz="1600" dirty="0"/>
              <a:t>문제에 대한 성공 지표</a:t>
            </a:r>
            <a:r>
              <a:rPr lang="en-US" altLang="ko-KR" sz="1600" dirty="0"/>
              <a:t> </a:t>
            </a:r>
          </a:p>
          <a:p>
            <a:r>
              <a:rPr lang="ko-KR" altLang="en-US" sz="2000" dirty="0"/>
              <a:t> </a:t>
            </a:r>
            <a:r>
              <a:rPr lang="ko-KR" altLang="en-US" sz="2000" dirty="0" err="1">
                <a:solidFill>
                  <a:srgbClr val="00B0F0"/>
                </a:solidFill>
              </a:rPr>
              <a:t>옵티마이저</a:t>
            </a:r>
            <a:endParaRPr lang="en-US" altLang="ko-KR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   </a:t>
            </a:r>
            <a:r>
              <a:rPr lang="ko-KR" altLang="en-US" sz="1600" dirty="0"/>
              <a:t>손실 함수를 기반으로 네트워크가 어떻게 업데이트될지 결정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종류의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 확률적 경사 하강법을 구현한다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00B050"/>
                </a:solidFill>
              </a:rPr>
              <a:t>문제에 맞는 올바른 목적 함수 선택의 중요성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네트워크가 손실을 최소화하기 위해 편법을 사용할 가능성이 존재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다행히 일반적인 문제에서는 올바른 손실 함수를 선택하는 간단한 지침들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( </a:t>
            </a:r>
            <a:r>
              <a:rPr lang="ko-KR" altLang="en-US" sz="1600" dirty="0">
                <a:solidFill>
                  <a:srgbClr val="00B0F0"/>
                </a:solidFill>
              </a:rPr>
              <a:t>이진</a:t>
            </a:r>
            <a:r>
              <a:rPr lang="en-US" altLang="ko-KR" sz="1600" dirty="0">
                <a:solidFill>
                  <a:srgbClr val="00B0F0"/>
                </a:solidFill>
              </a:rPr>
              <a:t> </a:t>
            </a:r>
            <a:r>
              <a:rPr lang="ko-KR" altLang="en-US" sz="1600" dirty="0" err="1">
                <a:solidFill>
                  <a:srgbClr val="00B0F0"/>
                </a:solidFill>
              </a:rPr>
              <a:t>크로스엔트로피</a:t>
            </a:r>
            <a:r>
              <a:rPr lang="ko-KR" altLang="en-US" sz="1600" dirty="0">
                <a:solidFill>
                  <a:srgbClr val="00B0F0"/>
                </a:solidFill>
              </a:rPr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, </a:t>
            </a:r>
            <a:r>
              <a:rPr lang="ko-KR" altLang="en-US" sz="1600" dirty="0">
                <a:solidFill>
                  <a:srgbClr val="00B0F0"/>
                </a:solidFill>
              </a:rPr>
              <a:t>범주형 </a:t>
            </a:r>
            <a:r>
              <a:rPr lang="ko-KR" altLang="en-US" sz="1600" dirty="0" err="1">
                <a:solidFill>
                  <a:srgbClr val="00B0F0"/>
                </a:solidFill>
              </a:rPr>
              <a:t>크로스엔트로피</a:t>
            </a:r>
            <a:r>
              <a:rPr lang="ko-KR" altLang="en-US" sz="1600" dirty="0">
                <a:solidFill>
                  <a:srgbClr val="00B0F0"/>
                </a:solidFill>
              </a:rPr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, CTC 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E19790E-7DDE-464F-9310-DDCBEBB1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385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0070C0"/>
                </a:solidFill>
              </a:rPr>
              <a:t>손실 함수와 </a:t>
            </a:r>
            <a:r>
              <a:rPr lang="ko-KR" altLang="en-US" sz="2500" dirty="0" err="1">
                <a:solidFill>
                  <a:srgbClr val="0070C0"/>
                </a:solidFill>
              </a:rPr>
              <a:t>옵티마이저</a:t>
            </a:r>
            <a:r>
              <a:rPr lang="ko-KR" altLang="en-US" sz="2500" dirty="0">
                <a:solidFill>
                  <a:srgbClr val="0070C0"/>
                </a:solidFill>
              </a:rPr>
              <a:t> </a:t>
            </a:r>
            <a:r>
              <a:rPr lang="en-US" altLang="ko-KR" sz="2500" dirty="0">
                <a:solidFill>
                  <a:srgbClr val="0070C0"/>
                </a:solidFill>
              </a:rPr>
              <a:t>: </a:t>
            </a:r>
            <a:r>
              <a:rPr lang="ko-KR" altLang="en-US" sz="2500" dirty="0">
                <a:solidFill>
                  <a:srgbClr val="0070C0"/>
                </a:solidFill>
              </a:rPr>
              <a:t>학습 과정을 조절하는 열쇠 </a:t>
            </a:r>
          </a:p>
        </p:txBody>
      </p:sp>
    </p:spTree>
    <p:extLst>
      <p:ext uri="{BB962C8B-B14F-4D97-AF65-F5344CB8AC3E}">
        <p14:creationId xmlns:p14="http://schemas.microsoft.com/office/powerpoint/2010/main" val="42111273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D9DED-BFB9-4D59-8889-CB1CB23817CE}"/>
              </a:ext>
            </a:extLst>
          </p:cNvPr>
          <p:cNvSpPr/>
          <p:nvPr/>
        </p:nvSpPr>
        <p:spPr>
          <a:xfrm>
            <a:off x="1092631" y="5765370"/>
            <a:ext cx="7532176" cy="333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85D52-2D51-4191-AA4F-1450F43AC5C0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4.2 </a:t>
            </a:r>
            <a:r>
              <a:rPr lang="ko-KR" altLang="en-US" sz="2400" dirty="0">
                <a:solidFill>
                  <a:schemeClr val="accent1"/>
                </a:solidFill>
              </a:rPr>
              <a:t>머신 러닝 모델 평가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A8DA7-2D7C-460C-823C-DB393FBBF885}"/>
              </a:ext>
            </a:extLst>
          </p:cNvPr>
          <p:cNvSpPr txBox="1"/>
          <p:nvPr/>
        </p:nvSpPr>
        <p:spPr>
          <a:xfrm>
            <a:off x="768456" y="1092630"/>
            <a:ext cx="106550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훈련 세트와 테스트 세트 </a:t>
            </a:r>
            <a:r>
              <a:rPr lang="en-US" altLang="ko-KR" dirty="0"/>
              <a:t>2</a:t>
            </a:r>
            <a:r>
              <a:rPr lang="ko-KR" altLang="en-US" dirty="0"/>
              <a:t>개만 사용하는 경우 테스트 세트가 검증 세트의 역할을 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이렇게 하지 않는 이유</a:t>
            </a:r>
            <a:r>
              <a:rPr lang="en-US" altLang="ko-KR" b="1" dirty="0"/>
              <a:t>?</a:t>
            </a:r>
          </a:p>
          <a:p>
            <a:r>
              <a:rPr lang="ko-KR" altLang="en-US" dirty="0"/>
              <a:t>     모델 개발 시에 항상 모델의 설정을 튜닝하기 때문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검증세트에서 모델의 성능을 평가하여 튜닝을 수행함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3</a:t>
            </a:r>
            <a:r>
              <a:rPr lang="ko-KR" altLang="en-US" dirty="0"/>
              <a:t>개의 세트로 나눠서 사용함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검증 세트의 성능을 기반으로 모델의 설정 튜닝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검증세트에 빠르게 과대적합 될 가능성 존재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이러한 현상의 핵심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정보누설 개념</a:t>
            </a:r>
            <a:r>
              <a:rPr lang="ko-KR" altLang="en-US" dirty="0"/>
              <a:t>에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하나의 파라미터에 대해 한번만 튜닝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아주 적은 정보 누설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모델을 평가할 만함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한번 튜닝한 결과를 가지고 여러 번 튜닝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많은 정보 누설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과대적합 현상 발생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검증 데이터에 의도적으로 잘 수행되는 모델이 만들어짐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따라서 완전히 새로운 데이터에 대한 성능 측정을 위해 테스트 세트를 사용함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모델은 테스트 세트에 대한 어떠한 정보도 얻어서는 안됨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테스트 세트 성능에 기초하여 튜닝한 모델의 모든 설정 </a:t>
            </a:r>
            <a:r>
              <a:rPr lang="en-US" altLang="ko-KR" dirty="0"/>
              <a:t>: </a:t>
            </a:r>
            <a:r>
              <a:rPr lang="ko-KR" altLang="en-US" dirty="0"/>
              <a:t>일반화 성능을 왜곡</a:t>
            </a:r>
          </a:p>
        </p:txBody>
      </p:sp>
    </p:spTree>
    <p:extLst>
      <p:ext uri="{BB962C8B-B14F-4D97-AF65-F5344CB8AC3E}">
        <p14:creationId xmlns:p14="http://schemas.microsoft.com/office/powerpoint/2010/main" val="41661795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E39149-98C3-4E41-B3BB-33C8E68B724F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4.2 </a:t>
            </a:r>
            <a:r>
              <a:rPr lang="ko-KR" altLang="en-US" sz="2400" dirty="0">
                <a:solidFill>
                  <a:schemeClr val="accent1"/>
                </a:solidFill>
              </a:rPr>
              <a:t>머신 러닝 모델 평가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92C69-3899-4D86-8778-AA6A54A38B25}"/>
              </a:ext>
            </a:extLst>
          </p:cNvPr>
          <p:cNvSpPr txBox="1"/>
          <p:nvPr/>
        </p:nvSpPr>
        <p:spPr>
          <a:xfrm>
            <a:off x="1162372" y="1035101"/>
            <a:ext cx="8934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B0F0"/>
                </a:solidFill>
              </a:rPr>
              <a:t>데이터가 적을 때 데이터를 </a:t>
            </a:r>
            <a:r>
              <a:rPr lang="en-US" altLang="ko-KR" sz="2000" dirty="0">
                <a:solidFill>
                  <a:srgbClr val="00B0F0"/>
                </a:solidFill>
              </a:rPr>
              <a:t>3</a:t>
            </a:r>
            <a:r>
              <a:rPr lang="ko-KR" altLang="en-US" sz="2000" dirty="0">
                <a:solidFill>
                  <a:srgbClr val="00B0F0"/>
                </a:solidFill>
              </a:rPr>
              <a:t>개의 세트로 분리하는 몇가지 고급 기법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CCC74-1F50-48F3-964D-86EE6553C716}"/>
              </a:ext>
            </a:extLst>
          </p:cNvPr>
          <p:cNvSpPr txBox="1"/>
          <p:nvPr/>
        </p:nvSpPr>
        <p:spPr>
          <a:xfrm>
            <a:off x="1278609" y="1435211"/>
            <a:ext cx="96347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rgbClr val="00B0F0"/>
                </a:solidFill>
              </a:rPr>
              <a:t>단순 </a:t>
            </a:r>
            <a:r>
              <a:rPr lang="ko-KR" altLang="en-US" sz="2000" b="1" dirty="0" err="1">
                <a:solidFill>
                  <a:srgbClr val="00B0F0"/>
                </a:solidFill>
              </a:rPr>
              <a:t>홀드아웃</a:t>
            </a:r>
            <a:r>
              <a:rPr lang="ko-KR" altLang="en-US" sz="2000" b="1" dirty="0">
                <a:solidFill>
                  <a:srgbClr val="00B0F0"/>
                </a:solidFill>
              </a:rPr>
              <a:t> 검증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데이터의 일정량을 테스트 세트로 분리함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남은 데이터에서 훈련하고 테스트 세트로 평가함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검증 세트도 따로 분리해 둬야 하며</a:t>
            </a:r>
            <a:r>
              <a:rPr lang="en-US" altLang="ko-KR" dirty="0"/>
              <a:t>, </a:t>
            </a:r>
            <a:r>
              <a:rPr lang="ko-KR" altLang="en-US" dirty="0"/>
              <a:t>테스트 세트를 사용해서 모델을 튜닝하면 안됨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054A58-146A-4196-9556-0F1D5A3C42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32" y="3824208"/>
            <a:ext cx="4063886" cy="2561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B49F99-F237-4520-87B7-180CB907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990" y="3528092"/>
            <a:ext cx="4251795" cy="30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461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E39149-98C3-4E41-B3BB-33C8E68B724F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4.2 </a:t>
            </a:r>
            <a:r>
              <a:rPr lang="ko-KR" altLang="en-US" sz="2400" dirty="0">
                <a:solidFill>
                  <a:schemeClr val="accent1"/>
                </a:solidFill>
              </a:rPr>
              <a:t>머신 러닝 모델 평가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CCC74-1F50-48F3-964D-86EE6553C716}"/>
              </a:ext>
            </a:extLst>
          </p:cNvPr>
          <p:cNvSpPr txBox="1"/>
          <p:nvPr/>
        </p:nvSpPr>
        <p:spPr>
          <a:xfrm>
            <a:off x="241514" y="1017985"/>
            <a:ext cx="963478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</a:rPr>
              <a:t>2. K-</a:t>
            </a:r>
            <a:r>
              <a:rPr lang="ko-KR" altLang="en-US" sz="2000" b="1" dirty="0">
                <a:solidFill>
                  <a:srgbClr val="00B0F0"/>
                </a:solidFill>
              </a:rPr>
              <a:t>겹 교차 검증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endParaRPr lang="en-US" altLang="ko-KR" sz="20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데이터를 동일한 크기를 가진 </a:t>
            </a:r>
            <a:r>
              <a:rPr lang="en-US" altLang="ko-KR" dirty="0"/>
              <a:t>K</a:t>
            </a:r>
            <a:r>
              <a:rPr lang="ko-KR" altLang="en-US" dirty="0"/>
              <a:t>개의 분할로 나눔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각 분할 </a:t>
            </a:r>
            <a:r>
              <a:rPr lang="en-US" altLang="ko-KR" dirty="0" err="1"/>
              <a:t>i</a:t>
            </a:r>
            <a:r>
              <a:rPr lang="ko-KR" altLang="en-US" dirty="0"/>
              <a:t>에 대해 남은 </a:t>
            </a:r>
            <a:r>
              <a:rPr lang="en-US" altLang="ko-KR" dirty="0"/>
              <a:t>K-1</a:t>
            </a:r>
            <a:r>
              <a:rPr lang="ko-KR" altLang="en-US" dirty="0"/>
              <a:t>개의 분할로 모델을 훈련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ko-KR" altLang="en-US" dirty="0"/>
              <a:t>분할 </a:t>
            </a:r>
            <a:r>
              <a:rPr lang="en-US" altLang="ko-KR" dirty="0" err="1"/>
              <a:t>i</a:t>
            </a:r>
            <a:r>
              <a:rPr lang="ko-KR" altLang="en-US" dirty="0"/>
              <a:t>에서 모델을 평가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최종 점수 </a:t>
            </a:r>
            <a:r>
              <a:rPr lang="en-US" altLang="ko-KR" dirty="0"/>
              <a:t>: </a:t>
            </a:r>
            <a:r>
              <a:rPr lang="ko-KR" altLang="en-US" dirty="0"/>
              <a:t>위 과정을 통해 얻은 </a:t>
            </a:r>
            <a:r>
              <a:rPr lang="en-US" altLang="ko-KR" dirty="0"/>
              <a:t>K</a:t>
            </a:r>
            <a:r>
              <a:rPr lang="ko-KR" altLang="en-US" dirty="0"/>
              <a:t>개의 점수의 평균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모델의 성능이 데이터 분할에 따라 편차가 클 때 도움이 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모델의 튜닝에 별개의 검증세트를 사용함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BEBD03-5EB9-4956-91DE-B90933F5E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450" y="934362"/>
            <a:ext cx="4738135" cy="2349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3A4B05-928D-4867-B316-E0F3ADAB2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55" y="3523405"/>
            <a:ext cx="4066524" cy="31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072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86E24C7D-B78F-4EDE-8BFA-6261004D0C50}"/>
              </a:ext>
            </a:extLst>
          </p:cNvPr>
          <p:cNvSpPr/>
          <p:nvPr/>
        </p:nvSpPr>
        <p:spPr>
          <a:xfrm>
            <a:off x="5447655" y="3533463"/>
            <a:ext cx="1279903" cy="135620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39149-98C3-4E41-B3BB-33C8E68B724F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4.2 </a:t>
            </a:r>
            <a:r>
              <a:rPr lang="ko-KR" altLang="en-US" sz="2400" dirty="0">
                <a:solidFill>
                  <a:schemeClr val="accent1"/>
                </a:solidFill>
              </a:rPr>
              <a:t>머신 러닝 모델 평가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CCC74-1F50-48F3-964D-86EE6553C716}"/>
              </a:ext>
            </a:extLst>
          </p:cNvPr>
          <p:cNvSpPr txBox="1"/>
          <p:nvPr/>
        </p:nvSpPr>
        <p:spPr>
          <a:xfrm>
            <a:off x="241514" y="1017985"/>
            <a:ext cx="96347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</a:rPr>
              <a:t>3. </a:t>
            </a:r>
            <a:r>
              <a:rPr lang="ko-KR" altLang="en-US" sz="2000" b="1" dirty="0" err="1">
                <a:solidFill>
                  <a:srgbClr val="00B0F0"/>
                </a:solidFill>
              </a:rPr>
              <a:t>셔플링을</a:t>
            </a:r>
            <a:r>
              <a:rPr lang="ko-KR" altLang="en-US" sz="2000" b="1" dirty="0">
                <a:solidFill>
                  <a:srgbClr val="00B0F0"/>
                </a:solidFill>
              </a:rPr>
              <a:t> 사용한 반복 </a:t>
            </a:r>
            <a:r>
              <a:rPr lang="en-US" altLang="ko-KR" sz="2000" b="1" dirty="0">
                <a:solidFill>
                  <a:srgbClr val="00B0F0"/>
                </a:solidFill>
              </a:rPr>
              <a:t>K-</a:t>
            </a:r>
            <a:r>
              <a:rPr lang="ko-KR" altLang="en-US" sz="2000" b="1" dirty="0">
                <a:solidFill>
                  <a:srgbClr val="00B0F0"/>
                </a:solidFill>
              </a:rPr>
              <a:t>겹 교차 검증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endParaRPr lang="en-US" altLang="ko-KR" sz="20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비교적 가용 데이터가 적고 가능한 정확하게 모델을 평가하고자 할 때 사용함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K-</a:t>
            </a:r>
            <a:r>
              <a:rPr lang="ko-KR" altLang="en-US" dirty="0"/>
              <a:t>겹 교차 검증을 여러 번 적용하되 </a:t>
            </a:r>
            <a:r>
              <a:rPr lang="en-US" altLang="ko-KR" dirty="0"/>
              <a:t>K</a:t>
            </a:r>
            <a:r>
              <a:rPr lang="ko-KR" altLang="en-US" dirty="0"/>
              <a:t>개의 분할로 나누기 전에 매번 데이터를 무작위로 섞음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최종 점수 </a:t>
            </a:r>
            <a:r>
              <a:rPr lang="en-US" altLang="ko-KR" dirty="0"/>
              <a:t>: </a:t>
            </a:r>
            <a:r>
              <a:rPr lang="ko-KR" altLang="en-US" dirty="0"/>
              <a:t>모든 </a:t>
            </a:r>
            <a:r>
              <a:rPr lang="en-US" altLang="ko-KR" dirty="0"/>
              <a:t>K-</a:t>
            </a:r>
            <a:r>
              <a:rPr lang="ko-KR" altLang="en-US" dirty="0"/>
              <a:t>겹 교차 검증 점수의 평균</a:t>
            </a:r>
            <a:endParaRPr lang="en-US" altLang="ko-KR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114E763-7CA8-46D9-984E-B991684134E0}"/>
              </a:ext>
            </a:extLst>
          </p:cNvPr>
          <p:cNvSpPr/>
          <p:nvPr/>
        </p:nvSpPr>
        <p:spPr>
          <a:xfrm>
            <a:off x="3957231" y="3897623"/>
            <a:ext cx="1279903" cy="62788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43743B-BE35-4B0E-BA9C-A855CC775DDD}"/>
              </a:ext>
            </a:extLst>
          </p:cNvPr>
          <p:cNvSpPr/>
          <p:nvPr/>
        </p:nvSpPr>
        <p:spPr>
          <a:xfrm>
            <a:off x="464948" y="3580008"/>
            <a:ext cx="3212019" cy="1263112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반복 횟수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x K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개의 모델을 훈련하고 평가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5FC9B4E-836F-4386-B9FE-7F64D8C4717B}"/>
              </a:ext>
            </a:extLst>
          </p:cNvPr>
          <p:cNvSpPr/>
          <p:nvPr/>
        </p:nvSpPr>
        <p:spPr>
          <a:xfrm rot="10800000">
            <a:off x="6619320" y="3599822"/>
            <a:ext cx="637518" cy="925683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5980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AFD77-9B2A-4CC1-9408-727364DCDD2C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4.2 </a:t>
            </a:r>
            <a:r>
              <a:rPr lang="ko-KR" altLang="en-US" sz="2400" dirty="0">
                <a:solidFill>
                  <a:schemeClr val="accent1"/>
                </a:solidFill>
              </a:rPr>
              <a:t>머신 러닝 모델 평가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3" name="구름 2">
            <a:extLst>
              <a:ext uri="{FF2B5EF4-FFF2-40B4-BE49-F238E27FC236}">
                <a16:creationId xmlns:a16="http://schemas.microsoft.com/office/drawing/2014/main" id="{57B30EEB-51D1-4090-BDC2-A0F99D37DEDB}"/>
              </a:ext>
            </a:extLst>
          </p:cNvPr>
          <p:cNvSpPr/>
          <p:nvPr/>
        </p:nvSpPr>
        <p:spPr>
          <a:xfrm>
            <a:off x="768456" y="934362"/>
            <a:ext cx="4085096" cy="2019870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4.2.2 </a:t>
            </a:r>
            <a:r>
              <a:rPr lang="ko-KR" altLang="en-US" b="1" dirty="0"/>
              <a:t>기억해야 할 것</a:t>
            </a:r>
          </a:p>
        </p:txBody>
      </p:sp>
      <p:sp>
        <p:nvSpPr>
          <p:cNvPr id="4" name="번개 3">
            <a:extLst>
              <a:ext uri="{FF2B5EF4-FFF2-40B4-BE49-F238E27FC236}">
                <a16:creationId xmlns:a16="http://schemas.microsoft.com/office/drawing/2014/main" id="{66092004-0260-4904-A380-D7B2D64DF458}"/>
              </a:ext>
            </a:extLst>
          </p:cNvPr>
          <p:cNvSpPr/>
          <p:nvPr/>
        </p:nvSpPr>
        <p:spPr>
          <a:xfrm rot="2087979">
            <a:off x="1124470" y="2978876"/>
            <a:ext cx="961989" cy="1549086"/>
          </a:xfrm>
          <a:prstGeom prst="lightningBol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번개 4">
            <a:extLst>
              <a:ext uri="{FF2B5EF4-FFF2-40B4-BE49-F238E27FC236}">
                <a16:creationId xmlns:a16="http://schemas.microsoft.com/office/drawing/2014/main" id="{8A996287-8F6D-43D1-B4EE-97EDEC7ADF21}"/>
              </a:ext>
            </a:extLst>
          </p:cNvPr>
          <p:cNvSpPr/>
          <p:nvPr/>
        </p:nvSpPr>
        <p:spPr>
          <a:xfrm rot="20396605">
            <a:off x="4015010" y="2627453"/>
            <a:ext cx="724604" cy="1576887"/>
          </a:xfrm>
          <a:prstGeom prst="lightningBol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2C8F2802-808B-4B87-A26B-F6AC34C6D7F1}"/>
              </a:ext>
            </a:extLst>
          </p:cNvPr>
          <p:cNvSpPr/>
          <p:nvPr/>
        </p:nvSpPr>
        <p:spPr>
          <a:xfrm rot="17961027">
            <a:off x="5193136" y="930625"/>
            <a:ext cx="755717" cy="1348658"/>
          </a:xfrm>
          <a:prstGeom prst="lightningBol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FE4665-4BA3-4B62-9678-FB853A1D91B1}"/>
              </a:ext>
            </a:extLst>
          </p:cNvPr>
          <p:cNvSpPr/>
          <p:nvPr/>
        </p:nvSpPr>
        <p:spPr>
          <a:xfrm>
            <a:off x="565685" y="4891954"/>
            <a:ext cx="2193011" cy="122759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대표성 있는 데이터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B2AEBE3-2B2D-434B-91CA-C0630AF4E240}"/>
              </a:ext>
            </a:extLst>
          </p:cNvPr>
          <p:cNvSpPr/>
          <p:nvPr/>
        </p:nvSpPr>
        <p:spPr>
          <a:xfrm>
            <a:off x="5017908" y="4050148"/>
            <a:ext cx="2193011" cy="122759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시간의 방향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7DAD17B-FB69-4459-9F92-74E9B3051EBE}"/>
              </a:ext>
            </a:extLst>
          </p:cNvPr>
          <p:cNvSpPr/>
          <p:nvPr/>
        </p:nvSpPr>
        <p:spPr>
          <a:xfrm>
            <a:off x="6431794" y="1099806"/>
            <a:ext cx="2193011" cy="122759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데이터 중복</a:t>
            </a:r>
          </a:p>
        </p:txBody>
      </p:sp>
    </p:spTree>
    <p:extLst>
      <p:ext uri="{BB962C8B-B14F-4D97-AF65-F5344CB8AC3E}">
        <p14:creationId xmlns:p14="http://schemas.microsoft.com/office/powerpoint/2010/main" val="2848060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8A06A74-8616-43DC-9CC3-E70EAF59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290" y="1696175"/>
            <a:ext cx="4258269" cy="40201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9536" y="47667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4.3 </a:t>
            </a:r>
            <a:r>
              <a:rPr lang="ko-KR" altLang="en-US" sz="32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데이터 </a:t>
            </a:r>
            <a:r>
              <a:rPr lang="ko-KR" altLang="en-US" sz="3200" dirty="0" err="1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전처리</a:t>
            </a:r>
            <a:r>
              <a:rPr lang="en-US" altLang="ko-KR" sz="32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특성 공학</a:t>
            </a:r>
            <a:r>
              <a:rPr lang="en-US" altLang="ko-KR" sz="32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Sandoll 고딕Neo2유니 06 Bd" pitchFamily="34" charset="-127"/>
                <a:ea typeface="Sandoll 고딕Neo2유니 06 Bd" pitchFamily="34" charset="-127"/>
              </a:rPr>
              <a:t>특성 학습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19536" y="1935216"/>
            <a:ext cx="5306990" cy="1029714"/>
          </a:xfrm>
          <a:prstGeom prst="rect">
            <a:avLst/>
          </a:prstGeom>
          <a:solidFill>
            <a:srgbClr val="04BEF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4.3.1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신경망을 위한 데이터 </a:t>
            </a:r>
            <a:r>
              <a:rPr lang="ko-KR" altLang="en-US" b="1" dirty="0" err="1">
                <a:latin typeface="Sandoll 고딕Neo2유니 06 Bd" pitchFamily="34" charset="-127"/>
                <a:ea typeface="Sandoll 고딕Neo2유니 06 Bd" pitchFamily="34" charset="-127"/>
              </a:rPr>
              <a:t>전처리</a:t>
            </a:r>
            <a:endParaRPr lang="ko-KR" altLang="en-US" b="1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9536" y="4407927"/>
            <a:ext cx="5306990" cy="1029714"/>
          </a:xfrm>
          <a:prstGeom prst="rect">
            <a:avLst/>
          </a:prstGeom>
          <a:solidFill>
            <a:srgbClr val="4481E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Sandoll 고딕Neo2유니 06 Bd" pitchFamily="34" charset="-127"/>
                <a:ea typeface="Sandoll 고딕Neo2유니 06 Bd" pitchFamily="34" charset="-127"/>
              </a:rPr>
              <a:t>4.3.2 </a:t>
            </a:r>
            <a:r>
              <a:rPr lang="ko-KR" altLang="en-US" b="1" dirty="0">
                <a:latin typeface="Sandoll 고딕Neo2유니 06 Bd" pitchFamily="34" charset="-127"/>
                <a:ea typeface="Sandoll 고딕Neo2유니 06 Bd" pitchFamily="34" charset="-127"/>
              </a:rPr>
              <a:t>특성 공학</a:t>
            </a:r>
          </a:p>
        </p:txBody>
      </p:sp>
    </p:spTree>
    <p:extLst>
      <p:ext uri="{BB962C8B-B14F-4D97-AF65-F5344CB8AC3E}">
        <p14:creationId xmlns:p14="http://schemas.microsoft.com/office/powerpoint/2010/main" val="39797233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D31754-68F5-4C6D-BBEA-0BE8E8347092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4.3 </a:t>
            </a:r>
            <a:r>
              <a:rPr lang="ko-KR" altLang="en-US" sz="2400" dirty="0">
                <a:solidFill>
                  <a:schemeClr val="accent1"/>
                </a:solidFill>
              </a:rPr>
              <a:t>데이터 </a:t>
            </a:r>
            <a:r>
              <a:rPr lang="ko-KR" altLang="en-US" sz="2400" dirty="0" err="1">
                <a:solidFill>
                  <a:schemeClr val="accent1"/>
                </a:solidFill>
              </a:rPr>
              <a:t>전처리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특성 공학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특성 학습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2B96D-01D0-49B8-B171-4CF0B95ECB20}"/>
              </a:ext>
            </a:extLst>
          </p:cNvPr>
          <p:cNvSpPr txBox="1"/>
          <p:nvPr/>
        </p:nvSpPr>
        <p:spPr>
          <a:xfrm>
            <a:off x="768456" y="1079919"/>
            <a:ext cx="1065508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4.3.1 </a:t>
            </a:r>
            <a:r>
              <a:rPr lang="ko-KR" altLang="en-US" sz="2000" b="1" dirty="0">
                <a:solidFill>
                  <a:schemeClr val="accent5"/>
                </a:solidFill>
              </a:rPr>
              <a:t>신경망을 위한 데이터 </a:t>
            </a:r>
            <a:r>
              <a:rPr lang="ko-KR" altLang="en-US" sz="2000" b="1" dirty="0" err="1">
                <a:solidFill>
                  <a:schemeClr val="accent5"/>
                </a:solidFill>
              </a:rPr>
              <a:t>전처리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r>
              <a:rPr lang="ko-KR" altLang="en-US" sz="2000" b="1" dirty="0"/>
              <a:t>데이터 전처리의 목적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원본 데이터를 신경망에 적용하기 쉽도록 만드는 것</a:t>
            </a:r>
            <a:endParaRPr lang="en-US" altLang="ko-KR" sz="2000" b="1" dirty="0"/>
          </a:p>
          <a:p>
            <a:endParaRPr lang="en-US" altLang="ko-KR" sz="2000" b="1" dirty="0">
              <a:solidFill>
                <a:schemeClr val="accent5"/>
              </a:solidFill>
            </a:endParaRPr>
          </a:p>
          <a:p>
            <a:r>
              <a:rPr lang="ko-KR" altLang="en-US" b="1" dirty="0">
                <a:solidFill>
                  <a:schemeClr val="accent5"/>
                </a:solidFill>
              </a:rPr>
              <a:t>벡터화</a:t>
            </a:r>
            <a:endParaRPr lang="en-US" altLang="ko-KR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신경망에서의 모든 입력과 타깃 </a:t>
            </a:r>
            <a:r>
              <a:rPr lang="en-US" altLang="ko-KR" dirty="0"/>
              <a:t>: </a:t>
            </a:r>
            <a:r>
              <a:rPr lang="ko-KR" altLang="en-US" dirty="0"/>
              <a:t>부동 소수 데이터로 이루어진 </a:t>
            </a:r>
            <a:r>
              <a:rPr lang="ko-KR" altLang="en-US" dirty="0" err="1"/>
              <a:t>텐서여야함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처리해야할 데이터가 무엇이든지 먼저 </a:t>
            </a:r>
            <a:r>
              <a:rPr lang="ko-KR" altLang="en-US" dirty="0" err="1">
                <a:sym typeface="Wingdings" panose="05000000000000000000" pitchFamily="2" charset="2"/>
              </a:rPr>
              <a:t>텐서로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변환해야함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 </a:t>
            </a:r>
            <a:r>
              <a:rPr lang="ko-KR" altLang="en-US" dirty="0">
                <a:sym typeface="Wingdings" panose="05000000000000000000" pitchFamily="2" charset="2"/>
              </a:rPr>
              <a:t>데이터 벡터화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b="1" dirty="0"/>
          </a:p>
          <a:p>
            <a:r>
              <a:rPr lang="ko-KR" altLang="en-US" b="1" dirty="0">
                <a:solidFill>
                  <a:schemeClr val="accent5"/>
                </a:solidFill>
              </a:rPr>
              <a:t>값 정규화</a:t>
            </a:r>
            <a:endParaRPr lang="en-US" altLang="ko-KR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일반적으로 비교적 큰 값이나 균일하지 않은 데이터를 신경망에 주입하면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업데이트할 </a:t>
            </a:r>
            <a:r>
              <a:rPr lang="ko-KR" altLang="en-US" sz="1600" dirty="0" err="1"/>
              <a:t>그래디언트가</a:t>
            </a:r>
            <a:r>
              <a:rPr lang="ko-KR" altLang="en-US" sz="1600" dirty="0"/>
              <a:t> 커져 네트워크의 수렴을 방해함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데이터가 다음의 특징을 따라야함</a:t>
            </a:r>
            <a:endParaRPr lang="en-US" altLang="ko-KR" sz="16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ym typeface="Wingdings" panose="05000000000000000000" pitchFamily="2" charset="2"/>
              </a:rPr>
              <a:t>일반적으로 대부분의 값이 </a:t>
            </a:r>
            <a:r>
              <a:rPr lang="en-US" altLang="ko-KR" sz="1600" dirty="0">
                <a:sym typeface="Wingdings" panose="05000000000000000000" pitchFamily="2" charset="2"/>
              </a:rPr>
              <a:t>0 ~ 1 </a:t>
            </a:r>
            <a:r>
              <a:rPr lang="ko-KR" altLang="en-US" sz="1600" dirty="0">
                <a:sym typeface="Wingdings" panose="05000000000000000000" pitchFamily="2" charset="2"/>
              </a:rPr>
              <a:t>사이여야 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ym typeface="Wingdings" panose="05000000000000000000" pitchFamily="2" charset="2"/>
              </a:rPr>
              <a:t>모든 특성이 대체로 비슷한 범위를 가져야 함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자주 사용되는 정규화 방법</a:t>
            </a:r>
            <a:endParaRPr lang="en-US" altLang="ko-KR" sz="16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ym typeface="Wingdings" panose="05000000000000000000" pitchFamily="2" charset="2"/>
              </a:rPr>
              <a:t>특성별로 평균이 </a:t>
            </a:r>
            <a:r>
              <a:rPr lang="en-US" altLang="ko-KR" sz="1600" dirty="0"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sym typeface="Wingdings" panose="05000000000000000000" pitchFamily="2" charset="2"/>
              </a:rPr>
              <a:t>이 되도록 정규화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ym typeface="Wingdings" panose="05000000000000000000" pitchFamily="2" charset="2"/>
              </a:rPr>
              <a:t>특성별로 표준 편차가 </a:t>
            </a:r>
            <a:r>
              <a:rPr lang="en-US" altLang="ko-KR" sz="1600" dirty="0"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ym typeface="Wingdings" panose="05000000000000000000" pitchFamily="2" charset="2"/>
              </a:rPr>
              <a:t>이 되도록 정규화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473EC-097A-4560-8451-C946EDE5DE71}"/>
              </a:ext>
            </a:extLst>
          </p:cNvPr>
          <p:cNvSpPr txBox="1"/>
          <p:nvPr/>
        </p:nvSpPr>
        <p:spPr>
          <a:xfrm>
            <a:off x="6963668" y="4619350"/>
            <a:ext cx="38179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 err="1"/>
              <a:t>넘파이</a:t>
            </a:r>
            <a:r>
              <a:rPr lang="ko-KR" altLang="en-US" sz="1600" b="1" dirty="0"/>
              <a:t> 배열을 사용하는 방법</a:t>
            </a:r>
            <a:endParaRPr lang="en-US" altLang="ko-KR" sz="1600" b="1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※  x </a:t>
            </a:r>
            <a:r>
              <a:rPr lang="ko-KR" altLang="en-US" sz="1600" dirty="0">
                <a:solidFill>
                  <a:srgbClr val="FF0000"/>
                </a:solidFill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샘플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특성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</a:rPr>
              <a:t>크기인 </a:t>
            </a:r>
            <a:r>
              <a:rPr lang="en-US" altLang="ko-KR" sz="1600" dirty="0">
                <a:solidFill>
                  <a:srgbClr val="FF0000"/>
                </a:solidFill>
              </a:rPr>
              <a:t>2D </a:t>
            </a:r>
            <a:r>
              <a:rPr lang="ko-KR" altLang="en-US" sz="1600" dirty="0">
                <a:solidFill>
                  <a:srgbClr val="FF0000"/>
                </a:solidFill>
              </a:rPr>
              <a:t>행렬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x -= </a:t>
            </a:r>
            <a:r>
              <a:rPr lang="en-US" altLang="ko-KR" sz="1600" dirty="0" err="1"/>
              <a:t>x.mean</a:t>
            </a:r>
            <a:r>
              <a:rPr lang="en-US" altLang="ko-KR" sz="1600" dirty="0"/>
              <a:t>(axis=0)</a:t>
            </a:r>
          </a:p>
          <a:p>
            <a:r>
              <a:rPr lang="en-US" altLang="ko-KR" sz="1600" dirty="0"/>
              <a:t>x /= </a:t>
            </a:r>
            <a:r>
              <a:rPr lang="en-US" altLang="ko-KR" sz="1600" dirty="0" err="1"/>
              <a:t>x.std</a:t>
            </a:r>
            <a:r>
              <a:rPr lang="en-US" altLang="ko-KR" sz="1600" dirty="0"/>
              <a:t>(axis=0)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54491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D31754-68F5-4C6D-BBEA-0BE8E8347092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4.3 </a:t>
            </a:r>
            <a:r>
              <a:rPr lang="ko-KR" altLang="en-US" sz="2400" dirty="0">
                <a:solidFill>
                  <a:schemeClr val="accent1"/>
                </a:solidFill>
              </a:rPr>
              <a:t>데이터 </a:t>
            </a:r>
            <a:r>
              <a:rPr lang="ko-KR" altLang="en-US" sz="2400" dirty="0" err="1">
                <a:solidFill>
                  <a:schemeClr val="accent1"/>
                </a:solidFill>
              </a:rPr>
              <a:t>전처리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특성 공학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특성 학습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2B96D-01D0-49B8-B171-4CF0B95ECB20}"/>
              </a:ext>
            </a:extLst>
          </p:cNvPr>
          <p:cNvSpPr txBox="1"/>
          <p:nvPr/>
        </p:nvSpPr>
        <p:spPr>
          <a:xfrm>
            <a:off x="768456" y="1079919"/>
            <a:ext cx="106550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4.3.1 </a:t>
            </a:r>
            <a:r>
              <a:rPr lang="ko-KR" altLang="en-US" sz="2000" b="1" dirty="0">
                <a:solidFill>
                  <a:schemeClr val="accent5"/>
                </a:solidFill>
              </a:rPr>
              <a:t>신경망을 위한 데이터 </a:t>
            </a:r>
            <a:r>
              <a:rPr lang="ko-KR" altLang="en-US" sz="2000" b="1" dirty="0" err="1">
                <a:solidFill>
                  <a:schemeClr val="accent5"/>
                </a:solidFill>
              </a:rPr>
              <a:t>전처리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endParaRPr lang="en-US" altLang="ko-KR" sz="2000" b="1" dirty="0">
              <a:solidFill>
                <a:schemeClr val="accent5"/>
              </a:solidFill>
            </a:endParaRPr>
          </a:p>
          <a:p>
            <a:r>
              <a:rPr lang="ko-KR" altLang="en-US" b="1" dirty="0">
                <a:solidFill>
                  <a:schemeClr val="accent5"/>
                </a:solidFill>
              </a:rPr>
              <a:t>누락된 값 다루기</a:t>
            </a:r>
            <a:endParaRPr lang="en-US" altLang="ko-KR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일반적으로 신경망에서 </a:t>
            </a:r>
            <a:r>
              <a:rPr lang="en-US" altLang="ko-KR" dirty="0"/>
              <a:t>0</a:t>
            </a:r>
            <a:r>
              <a:rPr lang="ko-KR" altLang="en-US" dirty="0"/>
              <a:t>이 사전에 정의된 의미 있는 값이 아니라면</a:t>
            </a:r>
            <a:r>
              <a:rPr lang="en-US" altLang="ko-KR" dirty="0"/>
              <a:t>, </a:t>
            </a:r>
            <a:r>
              <a:rPr lang="ko-KR" altLang="en-US" dirty="0"/>
              <a:t>누락된 값을 </a:t>
            </a:r>
            <a:r>
              <a:rPr lang="en-US" altLang="ko-KR" dirty="0"/>
              <a:t>0</a:t>
            </a:r>
            <a:r>
              <a:rPr lang="ko-KR" altLang="en-US" dirty="0"/>
              <a:t>으로 입력 가능</a:t>
            </a:r>
            <a:endParaRPr lang="en-US" altLang="ko-KR" dirty="0"/>
          </a:p>
          <a:p>
            <a:endParaRPr lang="en-US" altLang="ko-KR" b="1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테스트 데이터에 누락된 값이 포함될 가능성이 있는 경우</a:t>
            </a:r>
            <a:endParaRPr lang="en-US" altLang="ko-KR" b="1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누락된 값이 있는 훈련 샘플을 고의적으로 만들어야 함</a:t>
            </a:r>
            <a:endParaRPr lang="en-US" altLang="ko-KR" dirty="0"/>
          </a:p>
          <a:p>
            <a:endParaRPr lang="en-US" altLang="ko-K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104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01901-8621-40E5-97B0-C78DC09A34FD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4.3 </a:t>
            </a:r>
            <a:r>
              <a:rPr lang="ko-KR" altLang="en-US" sz="2400" dirty="0">
                <a:solidFill>
                  <a:schemeClr val="accent1"/>
                </a:solidFill>
              </a:rPr>
              <a:t>데이터 </a:t>
            </a:r>
            <a:r>
              <a:rPr lang="ko-KR" altLang="en-US" sz="2400" dirty="0" err="1">
                <a:solidFill>
                  <a:schemeClr val="accent1"/>
                </a:solidFill>
              </a:rPr>
              <a:t>전처리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특성 공학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특성 학습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B18D7-DF5A-4733-9E9B-93BD6C336447}"/>
              </a:ext>
            </a:extLst>
          </p:cNvPr>
          <p:cNvSpPr txBox="1"/>
          <p:nvPr/>
        </p:nvSpPr>
        <p:spPr>
          <a:xfrm>
            <a:off x="768456" y="1079919"/>
            <a:ext cx="10655085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4.3.2 </a:t>
            </a:r>
            <a:r>
              <a:rPr lang="ko-KR" altLang="en-US" sz="2000" b="1" dirty="0">
                <a:solidFill>
                  <a:schemeClr val="accent5"/>
                </a:solidFill>
              </a:rPr>
              <a:t>특성 공학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데이터와 머신 러닝 알고리즘에 관한 지식을 사용하는 단계임</a:t>
            </a:r>
            <a:endParaRPr lang="en-US" altLang="ko-KR" sz="1600" b="1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모델에 데이터를 주입하기 전에 </a:t>
            </a:r>
            <a:r>
              <a:rPr lang="ko-KR" altLang="en-US" sz="1600" dirty="0" err="1"/>
              <a:t>하드코딩된</a:t>
            </a:r>
            <a:r>
              <a:rPr lang="ko-KR" altLang="en-US" sz="1600" dirty="0"/>
              <a:t> 변환을 적용하여 알고리즘이 더 잘 수행되도록 만듦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일반적으로 머신 러닝 모델이 임의의 데이터로부터 완벽한 학습을 한다고 기대하기는 어려움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sym typeface="Wingdings" panose="05000000000000000000" pitchFamily="2" charset="2"/>
              </a:rPr>
              <a:t>모델이 수월하게 작업할 수 있는 방식으로 데이터가 표현될 필요 존재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b="1" dirty="0"/>
              <a:t>예시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시계 이미지를 입력으로 받고 하루의 시간을 출력하는 모델</a:t>
            </a:r>
            <a:endParaRPr lang="en-US" altLang="ko-KR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01E856-678A-4E58-BAB0-DD1EDD337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70" y="3626286"/>
            <a:ext cx="4973666" cy="275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F59A0D-B96F-4457-B06B-1A1648C37B6D}"/>
              </a:ext>
            </a:extLst>
          </p:cNvPr>
          <p:cNvSpPr txBox="1"/>
          <p:nvPr/>
        </p:nvSpPr>
        <p:spPr>
          <a:xfrm>
            <a:off x="6095998" y="3990132"/>
            <a:ext cx="5327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방법</a:t>
            </a:r>
            <a:r>
              <a:rPr lang="en-US" altLang="ko-KR" b="1" dirty="0"/>
              <a:t>1 </a:t>
            </a:r>
            <a:r>
              <a:rPr lang="ko-KR" altLang="en-US" b="1" dirty="0"/>
              <a:t>원본 데이터를 입력으로 사용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방법</a:t>
            </a:r>
            <a:r>
              <a:rPr lang="en-US" altLang="ko-KR" b="1" dirty="0"/>
              <a:t>2 </a:t>
            </a:r>
            <a:r>
              <a:rPr lang="ko-KR" altLang="en-US" b="1" dirty="0"/>
              <a:t>시계바늘의 좌표를 입력으로 사용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방법</a:t>
            </a:r>
            <a:r>
              <a:rPr lang="en-US" altLang="ko-KR" b="1" dirty="0"/>
              <a:t>3 </a:t>
            </a:r>
            <a:r>
              <a:rPr lang="ko-KR" altLang="en-US" b="1" dirty="0"/>
              <a:t>시계 바늘의 각도를 입력으로 사용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10731730" y="3979883"/>
            <a:ext cx="290945" cy="2041574"/>
          </a:xfrm>
          <a:prstGeom prst="downArrow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000211" y="3383280"/>
            <a:ext cx="1753985" cy="606852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더 나은 특성</a:t>
            </a:r>
          </a:p>
        </p:txBody>
      </p:sp>
    </p:spTree>
    <p:extLst>
      <p:ext uri="{BB962C8B-B14F-4D97-AF65-F5344CB8AC3E}">
        <p14:creationId xmlns:p14="http://schemas.microsoft.com/office/powerpoint/2010/main" val="17728920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F49AC-3911-4272-ABD9-C1E6588FCFAD}"/>
              </a:ext>
            </a:extLst>
          </p:cNvPr>
          <p:cNvSpPr txBox="1"/>
          <p:nvPr/>
        </p:nvSpPr>
        <p:spPr>
          <a:xfrm>
            <a:off x="768457" y="472697"/>
            <a:ext cx="1065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4.3 </a:t>
            </a:r>
            <a:r>
              <a:rPr lang="ko-KR" altLang="en-US" sz="2400" dirty="0">
                <a:solidFill>
                  <a:schemeClr val="accent1"/>
                </a:solidFill>
              </a:rPr>
              <a:t>데이터 </a:t>
            </a:r>
            <a:r>
              <a:rPr lang="ko-KR" altLang="en-US" sz="2400" dirty="0" err="1">
                <a:solidFill>
                  <a:schemeClr val="accent1"/>
                </a:solidFill>
              </a:rPr>
              <a:t>전처리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특성 공학</a:t>
            </a:r>
            <a:r>
              <a:rPr lang="en-US" altLang="ko-KR" sz="2400" dirty="0">
                <a:solidFill>
                  <a:schemeClr val="accent1"/>
                </a:solidFill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</a:rPr>
              <a:t>특성 학습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A275D-1471-4564-9CB7-B0E63ECE7257}"/>
              </a:ext>
            </a:extLst>
          </p:cNvPr>
          <p:cNvSpPr txBox="1"/>
          <p:nvPr/>
        </p:nvSpPr>
        <p:spPr>
          <a:xfrm>
            <a:off x="768456" y="1077132"/>
            <a:ext cx="106550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00B0F0"/>
                </a:solidFill>
              </a:rPr>
              <a:t>특성 공학의 핵심</a:t>
            </a:r>
            <a:endParaRPr lang="en-US" altLang="ko-KR" b="1" dirty="0">
              <a:solidFill>
                <a:srgbClr val="00B0F0"/>
              </a:solidFill>
            </a:endParaRP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특성을 더 간단한 방식으로 표현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문제를 더 쉽게 만듦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딥러닝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신경망이 자동으로 원본 데이터에서 유용한 특성을 추출할 수 있음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	 </a:t>
            </a:r>
            <a:r>
              <a:rPr lang="ko-KR" altLang="en-US" dirty="0">
                <a:sym typeface="Wingdings" panose="05000000000000000000" pitchFamily="2" charset="2"/>
              </a:rPr>
              <a:t>대부분 특성 공학이 필요하지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00B0F0"/>
                </a:solidFill>
                <a:sym typeface="Wingdings" panose="05000000000000000000" pitchFamily="2" charset="2"/>
              </a:rPr>
              <a:t>심층 신경망 사용시에는 특성 공학에 대해 신경 써야하는 이유</a:t>
            </a:r>
            <a:r>
              <a:rPr lang="en-US" altLang="ko-KR" b="1" dirty="0">
                <a:solidFill>
                  <a:srgbClr val="00B0F0"/>
                </a:solidFill>
                <a:sym typeface="Wingdings" panose="05000000000000000000" pitchFamily="2" charset="2"/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좋은 특성은 적은 자원을 사용하여 문제를 더 잘 풀어냄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좋은 특성은 더 적은 데이터로 문제를 풀 수 있음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069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5AA47-1D15-45F2-A2B6-89746C92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모든 종류의 딥러닝 모델을 간편하게 만들고 훈련시킬 수 있는 </a:t>
            </a:r>
            <a:r>
              <a:rPr lang="ko-KR" altLang="en-US" sz="1800" dirty="0" err="1"/>
              <a:t>파이썬을</a:t>
            </a:r>
            <a:r>
              <a:rPr lang="ko-KR" altLang="en-US" sz="1800" dirty="0"/>
              <a:t> 위한</a:t>
            </a:r>
            <a:r>
              <a:rPr lang="en-US" altLang="ko-KR" sz="1800" dirty="0"/>
              <a:t> </a:t>
            </a:r>
            <a:r>
              <a:rPr lang="ko-KR" altLang="en-US" sz="1800" dirty="0"/>
              <a:t>딥러닝 프레임워크</a:t>
            </a:r>
            <a:endParaRPr lang="en-US" altLang="ko-KR" sz="1800" dirty="0"/>
          </a:p>
          <a:p>
            <a:r>
              <a:rPr lang="ko-KR" altLang="en-US" sz="1800" dirty="0"/>
              <a:t>신속하게 실험을 해야 하는 연구자들을 위해 개발됨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200" dirty="0" err="1">
                <a:solidFill>
                  <a:srgbClr val="00B0F0"/>
                </a:solidFill>
              </a:rPr>
              <a:t>케라스의</a:t>
            </a:r>
            <a:r>
              <a:rPr lang="ko-KR" altLang="en-US" sz="2200" dirty="0">
                <a:solidFill>
                  <a:srgbClr val="00B0F0"/>
                </a:solidFill>
              </a:rPr>
              <a:t> 유용한 점</a:t>
            </a:r>
            <a:endParaRPr lang="en-US" altLang="ko-KR" sz="22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800" dirty="0"/>
              <a:t>동일한코드로 </a:t>
            </a:r>
            <a:r>
              <a:rPr lang="en-US" altLang="ko-KR" sz="1800" dirty="0" err="1"/>
              <a:t>cpu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gpu</a:t>
            </a:r>
            <a:r>
              <a:rPr lang="ko-KR" altLang="en-US" sz="1800" dirty="0"/>
              <a:t>에서 실행 가능</a:t>
            </a:r>
            <a:endParaRPr lang="en-US" altLang="ko-KR" sz="1800" dirty="0"/>
          </a:p>
          <a:p>
            <a:r>
              <a:rPr lang="ko-KR" altLang="en-US" sz="1800" dirty="0"/>
              <a:t>사용하기 쉬운 </a:t>
            </a:r>
            <a:r>
              <a:rPr lang="en-US" altLang="ko-KR" sz="1800" dirty="0">
                <a:solidFill>
                  <a:srgbClr val="00B0F0"/>
                </a:solidFill>
              </a:rPr>
              <a:t>API</a:t>
            </a:r>
            <a:r>
              <a:rPr lang="ko-KR" altLang="en-US" sz="1800" dirty="0"/>
              <a:t>를 가지고 있어 딥러닝 모델의 프로토타입을 빠르게 만들 수 있음</a:t>
            </a:r>
            <a:endParaRPr lang="en-US" altLang="ko-KR" sz="1800" dirty="0"/>
          </a:p>
          <a:p>
            <a:r>
              <a:rPr lang="ko-KR" altLang="en-US" sz="1800" dirty="0" err="1"/>
              <a:t>합성곱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00B0F0"/>
                </a:solidFill>
              </a:rPr>
              <a:t>신경망</a:t>
            </a:r>
            <a:r>
              <a:rPr lang="ko-KR" altLang="en-US" sz="1800" dirty="0"/>
              <a:t> </a:t>
            </a:r>
            <a:r>
              <a:rPr lang="en-US" altLang="ko-KR" sz="1800" dirty="0"/>
              <a:t>, </a:t>
            </a:r>
            <a:r>
              <a:rPr lang="ko-KR" altLang="en-US" sz="1800" dirty="0"/>
              <a:t>순환 신경망을 지원하며 이 둘을 자유롭게 조합하여 사용 가능</a:t>
            </a:r>
            <a:endParaRPr lang="en-US" altLang="ko-KR" sz="1800" dirty="0"/>
          </a:p>
          <a:p>
            <a:r>
              <a:rPr lang="ko-KR" altLang="en-US" sz="1800" dirty="0"/>
              <a:t>다중 입력이나 다중 출력 모델</a:t>
            </a:r>
            <a:r>
              <a:rPr lang="en-US" altLang="ko-KR" sz="1800" dirty="0"/>
              <a:t>, </a:t>
            </a:r>
            <a:r>
              <a:rPr lang="ko-KR" altLang="en-US" sz="1800" dirty="0"/>
              <a:t>층의 공유</a:t>
            </a:r>
            <a:r>
              <a:rPr lang="en-US" altLang="ko-KR" sz="1800" dirty="0"/>
              <a:t>, </a:t>
            </a:r>
            <a:r>
              <a:rPr lang="ko-KR" altLang="en-US" sz="1800" dirty="0"/>
              <a:t>모델 공유</a:t>
            </a:r>
            <a:r>
              <a:rPr lang="en-US" altLang="ko-KR" sz="1800" dirty="0"/>
              <a:t> </a:t>
            </a:r>
            <a:r>
              <a:rPr lang="ko-KR" altLang="en-US" sz="1800" dirty="0"/>
              <a:t>등 어떤 </a:t>
            </a:r>
            <a:r>
              <a:rPr lang="ko-KR" altLang="en-US" sz="1800" dirty="0">
                <a:solidFill>
                  <a:srgbClr val="00B0F0"/>
                </a:solidFill>
              </a:rPr>
              <a:t>네트워크 구조</a:t>
            </a:r>
            <a:r>
              <a:rPr lang="ko-KR" altLang="en-US" sz="1800" dirty="0"/>
              <a:t>도 만들 수 있음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750CC-C599-4476-B4E1-9CB1E70E87C9}"/>
              </a:ext>
            </a:extLst>
          </p:cNvPr>
          <p:cNvSpPr txBox="1"/>
          <p:nvPr/>
        </p:nvSpPr>
        <p:spPr>
          <a:xfrm>
            <a:off x="838200" y="427730"/>
            <a:ext cx="60946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rgbClr val="0070C0"/>
                </a:solidFill>
              </a:rPr>
              <a:t>3.2 </a:t>
            </a:r>
            <a:r>
              <a:rPr lang="ko-KR" altLang="en-US" sz="2500" dirty="0" err="1">
                <a:solidFill>
                  <a:srgbClr val="0070C0"/>
                </a:solidFill>
              </a:rPr>
              <a:t>케라스</a:t>
            </a:r>
            <a:r>
              <a:rPr lang="ko-KR" altLang="en-US" sz="2500" dirty="0">
                <a:solidFill>
                  <a:srgbClr val="0070C0"/>
                </a:solidFill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35981804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3552" y="2316633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4.4</a:t>
            </a:r>
            <a:r>
              <a:rPr lang="ko-KR" altLang="en-US" sz="4000" dirty="0"/>
              <a:t> 과대적합과 과소적합</a:t>
            </a:r>
            <a:endParaRPr lang="ko-KR" altLang="en-US" sz="4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9586" y="3586514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1유니코드 03 Lt" pitchFamily="34" charset="-127"/>
                <a:ea typeface="Sandoll 고딕Neo1유니코드 03 Lt" pitchFamily="34" charset="-127"/>
              </a:rPr>
              <a:t>D</a:t>
            </a:r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팀 이지상</a:t>
            </a:r>
          </a:p>
        </p:txBody>
      </p:sp>
    </p:spTree>
    <p:extLst>
      <p:ext uri="{BB962C8B-B14F-4D97-AF65-F5344CB8AC3E}">
        <p14:creationId xmlns:p14="http://schemas.microsoft.com/office/powerpoint/2010/main" val="41894213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개체 2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592" imgH="591" progId="TCLayout.ActiveDocument.1">
                  <p:embed/>
                </p:oleObj>
              </mc:Choice>
              <mc:Fallback>
                <p:oleObj name="think-cell Slide" r:id="rId13" imgW="592" imgH="591" progId="TCLayout.ActiveDocument.1">
                  <p:embed/>
                  <p:pic>
                    <p:nvPicPr>
                      <p:cNvPr id="23" name="개체 22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961792" y="609803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CONTENTS</a:t>
            </a:r>
            <a:endParaRPr lang="ko-KR" altLang="en-US" sz="48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383475" y="2078893"/>
            <a:ext cx="6080676" cy="1126145"/>
            <a:chOff x="-140525" y="1484784"/>
            <a:chExt cx="6080676" cy="1126145"/>
          </a:xfrm>
        </p:grpSpPr>
        <p:grpSp>
          <p:nvGrpSpPr>
            <p:cNvPr id="21" name="그룹 20"/>
            <p:cNvGrpSpPr/>
            <p:nvPr>
              <p:custDataLst>
                <p:tags r:id="rId11"/>
              </p:custDataLst>
            </p:nvPr>
          </p:nvGrpSpPr>
          <p:grpSpPr>
            <a:xfrm>
              <a:off x="-140525" y="1484784"/>
              <a:ext cx="6080676" cy="1126145"/>
              <a:chOff x="551285" y="2889348"/>
              <a:chExt cx="6191342" cy="58840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1285" y="2890614"/>
                <a:ext cx="841366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4.4.1</a:t>
                </a:r>
                <a:endParaRPr lang="ko-KR" altLang="en-US" b="1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오각형 16"/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587014" y="1943974"/>
              <a:ext cx="4129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네트워크 크기 축소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383475" y="3432160"/>
            <a:ext cx="6440717" cy="1021318"/>
            <a:chOff x="-140525" y="2626123"/>
            <a:chExt cx="6440717" cy="1021318"/>
          </a:xfrm>
        </p:grpSpPr>
        <p:grpSp>
          <p:nvGrpSpPr>
            <p:cNvPr id="25" name="그룹 24"/>
            <p:cNvGrpSpPr/>
            <p:nvPr>
              <p:custDataLst>
                <p:tags r:id="rId7"/>
              </p:custDataLst>
            </p:nvPr>
          </p:nvGrpSpPr>
          <p:grpSpPr>
            <a:xfrm>
              <a:off x="-140525" y="2626123"/>
              <a:ext cx="6440717" cy="1021318"/>
              <a:chOff x="539252" y="3737816"/>
              <a:chExt cx="6440717" cy="576508"/>
            </a:xfrm>
          </p:grpSpPr>
          <p:sp>
            <p:nvSpPr>
              <p:cNvPr id="10" name="직사각형 9"/>
              <p:cNvSpPr/>
              <p:nvPr>
                <p:custDataLst>
                  <p:tags r:id="rId8"/>
                </p:custDataLst>
              </p:nvPr>
            </p:nvSpPr>
            <p:spPr>
              <a:xfrm>
                <a:off x="539252" y="3737942"/>
                <a:ext cx="867076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4.4.2</a:t>
                </a:r>
                <a:endParaRPr lang="ko-KR" altLang="en-US" b="1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4" name="평행 사변형 13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오각형 17"/>
              <p:cNvSpPr/>
              <p:nvPr>
                <p:custDataLst>
                  <p:tags r:id="rId10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586136" y="3037496"/>
              <a:ext cx="4354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가중치 규제 추가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383475" y="4674926"/>
            <a:ext cx="6798531" cy="1032959"/>
            <a:chOff x="1" y="3694611"/>
            <a:chExt cx="6660231" cy="1032959"/>
          </a:xfrm>
        </p:grpSpPr>
        <p:grpSp>
          <p:nvGrpSpPr>
            <p:cNvPr id="24" name="그룹 23"/>
            <p:cNvGrpSpPr/>
            <p:nvPr>
              <p:custDataLst>
                <p:tags r:id="rId3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11" name="직사각형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4.4.3</a:t>
                </a:r>
                <a:endParaRPr lang="ko-KR" altLang="en-US" b="1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5" name="평행 사변형 14"/>
              <p:cNvSpPr/>
              <p:nvPr>
                <p:custDataLst>
                  <p:tags r:id="rId5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오각형 18"/>
              <p:cNvSpPr/>
              <p:nvPr>
                <p:custDataLst>
                  <p:tags r:id="rId6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585257" y="4131018"/>
              <a:ext cx="4354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드롭아웃</a:t>
              </a:r>
              <a:r>
                <a:rPr lang="ko-KR" altLang="en-US" b="1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0216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524D1-0939-44A4-AE66-56A326DE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3800" dirty="0"/>
              <a:t>과대적합과 과소적합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EB369-CF5A-4559-B7C3-DCB78EE2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91" y="2113734"/>
            <a:ext cx="10143668" cy="3865585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1700" dirty="0" err="1"/>
              <a:t>머신러닝의</a:t>
            </a:r>
            <a:r>
              <a:rPr lang="ko-KR" altLang="en-US" sz="1700" dirty="0"/>
              <a:t> 근본적인 이슈 </a:t>
            </a:r>
            <a:r>
              <a:rPr lang="en-US" altLang="ko-KR" sz="1700" dirty="0"/>
              <a:t>-&gt; </a:t>
            </a:r>
            <a:r>
              <a:rPr lang="ko-KR" altLang="en-US" sz="1700" dirty="0"/>
              <a:t>최적화와 일반화 사이의 줄다리기</a:t>
            </a:r>
            <a:r>
              <a:rPr lang="en-US" altLang="ko-KR" sz="1700" dirty="0"/>
              <a:t>?</a:t>
            </a:r>
          </a:p>
          <a:p>
            <a:pPr marL="0" indent="0">
              <a:buNone/>
            </a:pPr>
            <a:r>
              <a:rPr lang="ko-KR" altLang="en-US" sz="1700" dirty="0"/>
              <a:t>   최적화 </a:t>
            </a:r>
            <a:r>
              <a:rPr lang="en-US" altLang="ko-KR" sz="1700" dirty="0"/>
              <a:t>= </a:t>
            </a:r>
            <a:r>
              <a:rPr lang="ko-KR" altLang="en-US" sz="1700" dirty="0"/>
              <a:t>가능한 훈련데이터에서 최고의 성능을 얻으려고 모델 조정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</a:t>
            </a:r>
            <a:r>
              <a:rPr lang="ko-KR" altLang="en-US" sz="1700" dirty="0"/>
              <a:t>일반화</a:t>
            </a:r>
            <a:r>
              <a:rPr lang="en-US" altLang="ko-KR" sz="1700" dirty="0"/>
              <a:t> = </a:t>
            </a:r>
            <a:r>
              <a:rPr lang="ko-KR" altLang="en-US" sz="1700" dirty="0"/>
              <a:t>훈련된 모델이 이전에 본 적 없는 데이터에서 얼마나 잘 수행되는지 의미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-&gt;</a:t>
            </a:r>
            <a:r>
              <a:rPr lang="ko-KR" altLang="en-US" sz="1700" dirty="0">
                <a:solidFill>
                  <a:srgbClr val="FF0000"/>
                </a:solidFill>
              </a:rPr>
              <a:t>모델을 만드는 목적은 좋은 일반화 성능을 얻는 것</a:t>
            </a:r>
            <a:r>
              <a:rPr lang="en-US" altLang="ko-KR" sz="1700" dirty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endParaRPr lang="en-US" altLang="ko-KR" sz="1700" dirty="0"/>
          </a:p>
          <a:p>
            <a:r>
              <a:rPr lang="ko-KR" altLang="en-US" sz="1700" dirty="0"/>
              <a:t>과소적합 </a:t>
            </a:r>
            <a:r>
              <a:rPr lang="en-US" altLang="ko-KR" sz="1700" dirty="0"/>
              <a:t>: </a:t>
            </a:r>
            <a:r>
              <a:rPr lang="ko-KR" altLang="en-US" sz="1700" dirty="0"/>
              <a:t>신경망</a:t>
            </a:r>
            <a:r>
              <a:rPr lang="en-US" altLang="ko-KR" sz="1700" dirty="0"/>
              <a:t>(</a:t>
            </a:r>
            <a:r>
              <a:rPr lang="ko-KR" altLang="en-US" sz="1700" dirty="0"/>
              <a:t>네트워크</a:t>
            </a:r>
            <a:r>
              <a:rPr lang="en-US" altLang="ko-KR" sz="1700" dirty="0"/>
              <a:t>)</a:t>
            </a:r>
            <a:r>
              <a:rPr lang="ko-KR" altLang="en-US" sz="1700" dirty="0"/>
              <a:t>이 훈련 데이터에 있는 관련 특성을 모두 학습하지  못함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               </a:t>
            </a:r>
            <a:r>
              <a:rPr lang="ko-KR" altLang="en-US" sz="1700" dirty="0"/>
              <a:t>훈련손실이 줄어들수록 검증손실도 </a:t>
            </a:r>
            <a:r>
              <a:rPr lang="ko-KR" altLang="en-US" sz="1700" dirty="0" err="1"/>
              <a:t>줄어들음</a:t>
            </a:r>
            <a:r>
              <a:rPr lang="en-US" altLang="ko-KR" sz="1700" dirty="0"/>
              <a:t>-&gt;</a:t>
            </a:r>
            <a:r>
              <a:rPr lang="ko-KR" altLang="en-US" sz="1700" dirty="0"/>
              <a:t>성능이 발전될 여지가 있음</a:t>
            </a:r>
            <a:endParaRPr lang="en-US" altLang="ko-KR" sz="1700" dirty="0"/>
          </a:p>
          <a:p>
            <a:r>
              <a:rPr lang="ko-KR" altLang="en-US" sz="1700" dirty="0"/>
              <a:t>과대적합 </a:t>
            </a:r>
            <a:r>
              <a:rPr lang="en-US" altLang="ko-KR" sz="1700" dirty="0"/>
              <a:t>: </a:t>
            </a:r>
            <a:r>
              <a:rPr lang="ko-KR" altLang="en-US" sz="1700" dirty="0"/>
              <a:t>훈련데이터를 여러 번 반복 </a:t>
            </a:r>
            <a:r>
              <a:rPr lang="ko-KR" altLang="en-US" sz="1700" dirty="0" err="1"/>
              <a:t>학습하다보면</a:t>
            </a:r>
            <a:r>
              <a:rPr lang="ko-KR" altLang="en-US" sz="1700" dirty="0"/>
              <a:t> 어느 시점부터 일반화 성능이 향상되지 않음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              </a:t>
            </a:r>
            <a:r>
              <a:rPr lang="ko-KR" altLang="en-US" sz="1700" dirty="0"/>
              <a:t>훈련손실이 낮아지는데 검증 손실이 그대로이거나 증가함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-&gt;</a:t>
            </a:r>
            <a:r>
              <a:rPr lang="ko-KR" altLang="en-US" sz="1700" dirty="0"/>
              <a:t>해결법</a:t>
            </a:r>
            <a:r>
              <a:rPr lang="en-US" altLang="ko-KR" sz="1700" dirty="0"/>
              <a:t>: 1. </a:t>
            </a:r>
            <a:r>
              <a:rPr lang="ko-KR" altLang="en-US" sz="1700" dirty="0"/>
              <a:t>더 많은 훈련데이터를 모으는 것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             2. </a:t>
            </a:r>
            <a:r>
              <a:rPr lang="ko-KR" altLang="en-US" sz="1700" dirty="0"/>
              <a:t>정보에 제약을 가함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5206154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4.4.1 </a:t>
            </a:r>
            <a:r>
              <a:rPr lang="ko-KR" altLang="en-US" sz="4000" dirty="0"/>
              <a:t>네트워크 크기 축소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네트워크</a:t>
            </a:r>
            <a:r>
              <a:rPr lang="en-US" altLang="ko-KR" sz="2200" dirty="0"/>
              <a:t>(</a:t>
            </a:r>
            <a:r>
              <a:rPr lang="ko-KR" altLang="en-US" sz="2200" dirty="0"/>
              <a:t>신경망</a:t>
            </a:r>
            <a:r>
              <a:rPr lang="en-US" altLang="ko-KR" sz="2200" dirty="0"/>
              <a:t>)</a:t>
            </a:r>
            <a:r>
              <a:rPr lang="ko-KR" altLang="en-US" sz="2200" dirty="0"/>
              <a:t>의 크기 축소 </a:t>
            </a:r>
            <a:r>
              <a:rPr lang="en-US" altLang="ko-KR" sz="2200" dirty="0"/>
              <a:t>: </a:t>
            </a:r>
            <a:r>
              <a:rPr lang="ko-KR" altLang="en-US" sz="2200" dirty="0"/>
              <a:t>과대적합을 막는 가장 단순한 방법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-&gt;1.</a:t>
            </a:r>
            <a:r>
              <a:rPr lang="ko-KR" altLang="en-US" sz="2200" dirty="0"/>
              <a:t> 학습 파라미터의 수</a:t>
            </a:r>
            <a:r>
              <a:rPr lang="en-US" altLang="ko-KR" sz="2200" dirty="0"/>
              <a:t>(</a:t>
            </a:r>
            <a:r>
              <a:rPr lang="ko-KR" altLang="en-US" sz="2200" dirty="0"/>
              <a:t>층의 개수</a:t>
            </a:r>
            <a:r>
              <a:rPr lang="en-US" altLang="ko-KR" sz="2200" dirty="0"/>
              <a:t>, </a:t>
            </a:r>
            <a:r>
              <a:rPr lang="ko-KR" altLang="en-US" sz="2200" dirty="0"/>
              <a:t>각층의 </a:t>
            </a:r>
            <a:r>
              <a:rPr lang="ko-KR" altLang="en-US" sz="2200" dirty="0" err="1"/>
              <a:t>유닛수</a:t>
            </a:r>
            <a:r>
              <a:rPr lang="en-US" altLang="ko-KR" sz="2200" dirty="0"/>
              <a:t>)</a:t>
            </a:r>
            <a:r>
              <a:rPr lang="ko-KR" altLang="en-US" sz="2200" dirty="0"/>
              <a:t>를 줄인다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      2. </a:t>
            </a:r>
            <a:r>
              <a:rPr lang="ko-KR" altLang="en-US" sz="2200" dirty="0"/>
              <a:t>그러나 너무 적으면 </a:t>
            </a:r>
            <a:r>
              <a:rPr lang="ko-KR" altLang="en-US" sz="2200" dirty="0" err="1"/>
              <a:t>과소적합되므로</a:t>
            </a:r>
            <a:r>
              <a:rPr lang="ko-KR" altLang="en-US" sz="2200" dirty="0"/>
              <a:t> 충분한 파라미터는 </a:t>
            </a:r>
            <a:r>
              <a:rPr lang="ko-KR" altLang="en-US" sz="2200" dirty="0" err="1"/>
              <a:t>가져야됨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-&gt;</a:t>
            </a:r>
            <a:r>
              <a:rPr lang="ko-KR" altLang="en-US" sz="2200" dirty="0"/>
              <a:t>알맞은 층의 수나 각층의 유닛 수를 결정할 마법 같은 공식이 없음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  </a:t>
            </a:r>
            <a:r>
              <a:rPr lang="ko-KR" altLang="en-US" sz="2200" dirty="0"/>
              <a:t>즉</a:t>
            </a:r>
            <a:r>
              <a:rPr lang="en-US" altLang="ko-KR" sz="2200" dirty="0"/>
              <a:t>, </a:t>
            </a:r>
            <a:r>
              <a:rPr lang="ko-KR" altLang="en-US" sz="2200" dirty="0"/>
              <a:t>알맞은 모델크기를 찾으려면 적은 수의 층과 파라미터로 시작한다음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       </a:t>
            </a:r>
            <a:r>
              <a:rPr lang="ko-KR" altLang="en-US" sz="2200" dirty="0"/>
              <a:t>검증 손실이 감소될 때 까지 수를 </a:t>
            </a:r>
            <a:r>
              <a:rPr lang="ko-KR" altLang="en-US" sz="2200" dirty="0" err="1"/>
              <a:t>늘려야됨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14208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92" y="94213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ko-KR" sz="2800" dirty="0"/>
              <a:t>4.4.1 </a:t>
            </a:r>
            <a:r>
              <a:rPr lang="ko-KR" altLang="en-US" sz="2800" dirty="0"/>
              <a:t>네트워크 크기축소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260A6A2-82F8-410C-B05D-F9F149C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550" y="5459520"/>
            <a:ext cx="6383456" cy="1207293"/>
          </a:xfrm>
        </p:spPr>
        <p:txBody>
          <a:bodyPr anchor="ctr">
            <a:normAutofit fontScale="85000" lnSpcReduction="20000"/>
          </a:bodyPr>
          <a:lstStyle/>
          <a:p>
            <a:r>
              <a:rPr lang="ko-KR" altLang="en-US" sz="2000" dirty="0"/>
              <a:t>원본 모델보다 각 층의 </a:t>
            </a:r>
            <a:r>
              <a:rPr lang="ko-KR" altLang="en-US" sz="2000" dirty="0" err="1"/>
              <a:t>유닛수를</a:t>
            </a:r>
            <a:r>
              <a:rPr lang="ko-KR" altLang="en-US" sz="2000" dirty="0"/>
              <a:t> 줄였을 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-&gt; </a:t>
            </a:r>
            <a:r>
              <a:rPr lang="ko-KR" altLang="en-US" sz="2000" dirty="0"/>
              <a:t>과대적합이 느리게 진행</a:t>
            </a:r>
            <a:endParaRPr lang="en-US" altLang="ko-KR" sz="2000" dirty="0"/>
          </a:p>
          <a:p>
            <a:r>
              <a:rPr lang="ko-KR" altLang="en-US" sz="2000" dirty="0"/>
              <a:t>원본 모델보다 각 층의 </a:t>
            </a:r>
            <a:r>
              <a:rPr lang="ko-KR" altLang="en-US" sz="2000" dirty="0" err="1"/>
              <a:t>유닛수를</a:t>
            </a:r>
            <a:r>
              <a:rPr lang="ko-KR" altLang="en-US" sz="2000" dirty="0"/>
              <a:t> 늘렸을 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-&gt; </a:t>
            </a:r>
            <a:r>
              <a:rPr lang="ko-KR" altLang="en-US" sz="2000" dirty="0"/>
              <a:t>과대적합이 빠르게 진행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446FF0-C968-494B-ACCC-017DDD034A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19" y="1398480"/>
            <a:ext cx="5781675" cy="363855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854FD6-88C9-42CA-B178-0C5F68EF85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49018" y="785814"/>
            <a:ext cx="4280991" cy="5010814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268A6F-2999-492F-987B-BBE68A25FFEC}"/>
              </a:ext>
            </a:extLst>
          </p:cNvPr>
          <p:cNvCxnSpPr/>
          <p:nvPr/>
        </p:nvCxnSpPr>
        <p:spPr>
          <a:xfrm flipV="1">
            <a:off x="6081710" y="2402508"/>
            <a:ext cx="1153028" cy="11901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C6BCE1-8E1A-4E67-9616-3156D52D4D29}"/>
              </a:ext>
            </a:extLst>
          </p:cNvPr>
          <p:cNvCxnSpPr>
            <a:cxnSpLocks/>
          </p:cNvCxnSpPr>
          <p:nvPr/>
        </p:nvCxnSpPr>
        <p:spPr>
          <a:xfrm>
            <a:off x="6095994" y="4577411"/>
            <a:ext cx="1153024" cy="1704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097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4.4.2 </a:t>
            </a:r>
            <a:r>
              <a:rPr lang="ko-KR" altLang="en-US" sz="4000"/>
              <a:t>가중치 규제 추가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20000"/>
          </a:bodyPr>
          <a:lstStyle/>
          <a:p>
            <a:r>
              <a:rPr lang="ko-KR" altLang="en-US" sz="2200" dirty="0"/>
              <a:t>가중치 규제 </a:t>
            </a:r>
            <a:r>
              <a:rPr lang="en-US" altLang="ko-KR" sz="2200" dirty="0"/>
              <a:t>: </a:t>
            </a:r>
            <a:r>
              <a:rPr lang="ko-KR" altLang="en-US" sz="2200" dirty="0"/>
              <a:t>과대적합을 완화하는 일반적인 방법으로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</a:t>
            </a:r>
            <a:r>
              <a:rPr lang="ko-KR" altLang="en-US" sz="2200" dirty="0" err="1"/>
              <a:t>네트워트의</a:t>
            </a:r>
            <a:r>
              <a:rPr lang="ko-KR" altLang="en-US" sz="2200" dirty="0"/>
              <a:t> 복잡도에 제한을 두어 </a:t>
            </a:r>
            <a:r>
              <a:rPr lang="ko-KR" altLang="en-US" sz="2200" dirty="0">
                <a:solidFill>
                  <a:srgbClr val="FF0000"/>
                </a:solidFill>
              </a:rPr>
              <a:t>가중치가 작은 값을 가지도록</a:t>
            </a:r>
            <a:r>
              <a:rPr lang="ko-KR" altLang="en-US" sz="2200" dirty="0"/>
              <a:t> </a:t>
            </a:r>
            <a:r>
              <a:rPr lang="ko-KR" altLang="en-US" sz="2200" dirty="0" err="1"/>
              <a:t>강제하는것</a:t>
            </a:r>
            <a:r>
              <a:rPr lang="en-US" altLang="ko-KR" sz="2200" dirty="0"/>
              <a:t>!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* </a:t>
            </a:r>
            <a:r>
              <a:rPr lang="ko-KR" altLang="en-US" sz="2200" dirty="0"/>
              <a:t>두가지 형태의 규제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L1 </a:t>
            </a:r>
            <a:r>
              <a:rPr lang="ko-KR" altLang="en-US" sz="2200" dirty="0"/>
              <a:t>규제</a:t>
            </a:r>
            <a:r>
              <a:rPr lang="en-US" altLang="ko-KR" sz="2200" dirty="0"/>
              <a:t>: </a:t>
            </a:r>
            <a:r>
              <a:rPr lang="ko-KR" altLang="en-US" sz="2200" dirty="0"/>
              <a:t>가중치의 절댓값에 비례하는 비용이 추가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L2 </a:t>
            </a:r>
            <a:r>
              <a:rPr lang="ko-KR" altLang="en-US" sz="2200" dirty="0"/>
              <a:t>규제</a:t>
            </a:r>
            <a:r>
              <a:rPr lang="en-US" altLang="ko-KR" sz="2200" dirty="0"/>
              <a:t>: </a:t>
            </a:r>
            <a:r>
              <a:rPr lang="ko-KR" altLang="en-US" sz="2200" dirty="0"/>
              <a:t>가중치의 제곱에 비례하는 비용이 추가</a:t>
            </a:r>
            <a:r>
              <a:rPr lang="en-US" altLang="ko-KR" sz="2200" dirty="0"/>
              <a:t>(</a:t>
            </a:r>
            <a:r>
              <a:rPr lang="ko-KR" altLang="en-US" sz="2200" dirty="0"/>
              <a:t>가중치 감쇠라고도 부름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939921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4.4.2 </a:t>
            </a:r>
            <a:r>
              <a:rPr lang="ko-KR" altLang="en-US" sz="4000"/>
              <a:t>가중치 규제 추가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96" y="3899263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네트워크에 </a:t>
            </a:r>
            <a:r>
              <a:rPr lang="en-US" altLang="ko-KR" sz="2200" dirty="0"/>
              <a:t>L2 </a:t>
            </a:r>
            <a:r>
              <a:rPr lang="ko-KR" altLang="en-US" sz="2200" dirty="0"/>
              <a:t>가중치규제를 추가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-&gt; </a:t>
            </a:r>
            <a:r>
              <a:rPr lang="ko-KR" altLang="en-US" sz="2200" dirty="0"/>
              <a:t>가중치 행렬의 </a:t>
            </a:r>
            <a:r>
              <a:rPr lang="ko-KR" altLang="en-US" sz="2200" dirty="0" err="1"/>
              <a:t>모든원소를</a:t>
            </a:r>
            <a:r>
              <a:rPr lang="ko-KR" altLang="en-US" sz="2200" dirty="0"/>
              <a:t> 제곱하고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 0.001</a:t>
            </a:r>
            <a:r>
              <a:rPr lang="ko-KR" altLang="en-US" sz="2200" dirty="0"/>
              <a:t>을 곱하여 전체 손실에 더해진다는 의미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과대적합에 잘 견디는 것을 확인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9A6352-E782-4ECE-A9FE-739CDE0BF4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3330" b="25640"/>
          <a:stretch/>
        </p:blipFill>
        <p:spPr>
          <a:xfrm>
            <a:off x="997863" y="1837965"/>
            <a:ext cx="8858250" cy="167788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21DE84-83B4-41F4-8DC5-71AC38F2AB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61114" y="3830347"/>
            <a:ext cx="4146842" cy="2619773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208951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4.4.3 </a:t>
            </a:r>
            <a:r>
              <a:rPr lang="ko-KR" altLang="en-US" sz="4000" dirty="0" err="1"/>
              <a:t>드롭아웃</a:t>
            </a:r>
            <a:r>
              <a:rPr lang="ko-KR" altLang="en-US" sz="4000" dirty="0"/>
              <a:t>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062823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드롭 아웃</a:t>
            </a:r>
            <a:r>
              <a:rPr lang="en-US" altLang="ko-KR" sz="2200" dirty="0"/>
              <a:t>: </a:t>
            </a:r>
            <a:r>
              <a:rPr lang="ko-KR" altLang="en-US" sz="2200" dirty="0"/>
              <a:t>훈련하는 동안 무작위로 층의 일부 출력 특성을 제외 시킴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    -&gt; </a:t>
            </a:r>
            <a:r>
              <a:rPr lang="ko-KR" altLang="en-US" sz="2200" dirty="0"/>
              <a:t>어떤 입력 샘플에 대해 출력되는 벡터의 일부가 무작위로 </a:t>
            </a:r>
            <a:r>
              <a:rPr lang="en-US" altLang="ko-KR" sz="2200" dirty="0"/>
              <a:t>0</a:t>
            </a:r>
            <a:r>
              <a:rPr lang="ko-KR" altLang="en-US" sz="2200" dirty="0"/>
              <a:t>으로 바뀜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*</a:t>
            </a:r>
            <a:r>
              <a:rPr lang="ko-KR" altLang="en-US" sz="2200" dirty="0"/>
              <a:t>드롭 아웃 비율</a:t>
            </a:r>
            <a:r>
              <a:rPr lang="en-US" altLang="ko-KR" sz="2200" dirty="0"/>
              <a:t>: 0</a:t>
            </a:r>
            <a:r>
              <a:rPr lang="ko-KR" altLang="en-US" sz="2200" dirty="0"/>
              <a:t>이 될 특성의 비율로 보통 </a:t>
            </a:r>
            <a:r>
              <a:rPr lang="en-US" altLang="ko-KR" sz="2200" dirty="0"/>
              <a:t>0.2</a:t>
            </a:r>
            <a:r>
              <a:rPr lang="ko-KR" altLang="en-US" sz="2200" dirty="0"/>
              <a:t>에서 </a:t>
            </a:r>
            <a:r>
              <a:rPr lang="en-US" altLang="ko-KR" sz="2200" dirty="0"/>
              <a:t>0.5</a:t>
            </a:r>
            <a:r>
              <a:rPr lang="ko-KR" altLang="en-US" sz="2200" dirty="0"/>
              <a:t>사이로 지정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0159AE-44BA-447D-A42F-B6A457ED97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9183" y="3780588"/>
            <a:ext cx="5415610" cy="2891983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02226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4.4.3 </a:t>
            </a:r>
            <a:r>
              <a:rPr lang="ko-KR" altLang="en-US" sz="4000" dirty="0" err="1"/>
              <a:t>드롭아웃</a:t>
            </a:r>
            <a:r>
              <a:rPr lang="ko-KR" altLang="en-US" sz="4000" dirty="0"/>
              <a:t>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3" y="3564732"/>
            <a:ext cx="5993608" cy="3164536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네트워크에 </a:t>
            </a:r>
            <a:r>
              <a:rPr lang="ko-KR" altLang="en-US" sz="2200" dirty="0" err="1"/>
              <a:t>드롭아웃을</a:t>
            </a:r>
            <a:r>
              <a:rPr lang="ko-KR" altLang="en-US" sz="2200" dirty="0"/>
              <a:t> 추가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-&gt;</a:t>
            </a:r>
            <a:r>
              <a:rPr lang="ko-KR" altLang="en-US" sz="2200" dirty="0"/>
              <a:t> </a:t>
            </a:r>
            <a:r>
              <a:rPr lang="ko-KR" altLang="en-US" sz="2200" dirty="0" err="1"/>
              <a:t>드롭아웃</a:t>
            </a:r>
            <a:r>
              <a:rPr lang="ko-KR" altLang="en-US" sz="2200" dirty="0"/>
              <a:t> 비율은 </a:t>
            </a:r>
            <a:r>
              <a:rPr lang="en-US" altLang="ko-KR" sz="2200" dirty="0"/>
              <a:t>0.5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과대적합이 완만함</a:t>
            </a:r>
            <a:endParaRPr lang="en-US" altLang="ko-KR" sz="2200" dirty="0"/>
          </a:p>
          <a:p>
            <a:pPr marL="0" indent="0">
              <a:buNone/>
            </a:pPr>
            <a:br>
              <a:rPr lang="en-US" altLang="ko-KR" sz="2200" dirty="0"/>
            </a:br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A7AD4F-A4EC-4F88-994F-E8895730BCE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638" y="1698951"/>
            <a:ext cx="8320157" cy="1594318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ABB79B-16BB-4BE2-80FA-06A7ADCDB7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3941" y="3564732"/>
            <a:ext cx="4819650" cy="3038475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4337684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4.4 </a:t>
            </a:r>
            <a:r>
              <a:rPr lang="ko-KR" altLang="en-US" sz="4000" dirty="0"/>
              <a:t>절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신경망</a:t>
            </a:r>
            <a:r>
              <a:rPr lang="en-US" altLang="ko-KR" sz="2200" dirty="0"/>
              <a:t>(</a:t>
            </a:r>
            <a:r>
              <a:rPr lang="ko-KR" altLang="en-US" sz="2200" dirty="0"/>
              <a:t>네트워크</a:t>
            </a:r>
            <a:r>
              <a:rPr lang="en-US" altLang="ko-KR" sz="2200" dirty="0"/>
              <a:t>)</a:t>
            </a:r>
            <a:r>
              <a:rPr lang="ko-KR" altLang="en-US" sz="2200" dirty="0"/>
              <a:t>에서 과대적합을 방지하기 위해 널리 사용하는 방법</a:t>
            </a:r>
            <a:endParaRPr lang="en-US" altLang="ko-KR" sz="2200" dirty="0"/>
          </a:p>
          <a:p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1. </a:t>
            </a:r>
            <a:r>
              <a:rPr lang="ko-KR" altLang="en-US" sz="2200" dirty="0"/>
              <a:t>훈련데이터를 모은다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2. </a:t>
            </a:r>
            <a:r>
              <a:rPr lang="ko-KR" altLang="en-US" sz="2200" dirty="0"/>
              <a:t>네트워크의 용량을 감소시킴</a:t>
            </a:r>
            <a:r>
              <a:rPr lang="en-US" altLang="ko-KR" sz="2200" dirty="0"/>
              <a:t>(</a:t>
            </a:r>
            <a:r>
              <a:rPr lang="ko-KR" altLang="en-US" sz="2200" dirty="0"/>
              <a:t>크기 축소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3. </a:t>
            </a:r>
            <a:r>
              <a:rPr lang="ko-KR" altLang="en-US" sz="2200" dirty="0"/>
              <a:t>가중치 규제 추가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4. </a:t>
            </a:r>
            <a:r>
              <a:rPr lang="ko-KR" altLang="en-US" sz="2200" dirty="0" err="1"/>
              <a:t>드롭아웃</a:t>
            </a:r>
            <a:r>
              <a:rPr lang="ko-KR" altLang="en-US" sz="2200" dirty="0"/>
              <a:t> 추가</a:t>
            </a:r>
            <a:endParaRPr lang="en-US" altLang="ko-KR" sz="2200" dirty="0"/>
          </a:p>
          <a:p>
            <a:pPr marL="0" indent="0">
              <a:buNone/>
            </a:pP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140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B9D06-27BE-4400-B3B9-6EB0F58B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70C0"/>
                </a:solidFill>
              </a:rPr>
              <a:t>3.3 </a:t>
            </a:r>
            <a:r>
              <a:rPr lang="ko-KR" altLang="en-US" sz="2500" dirty="0">
                <a:solidFill>
                  <a:srgbClr val="0070C0"/>
                </a:solidFill>
              </a:rPr>
              <a:t>딥러닝 컴퓨터 셋팅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806D2-B1ED-4D5F-8947-EA45B1BCC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848"/>
            <a:ext cx="10515600" cy="5016616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>
                <a:solidFill>
                  <a:srgbClr val="00B0F0"/>
                </a:solidFill>
              </a:rPr>
              <a:t>CPU</a:t>
            </a:r>
            <a:r>
              <a:rPr lang="ko-KR" altLang="en-US" sz="1800" dirty="0"/>
              <a:t>를 통해 </a:t>
            </a:r>
            <a:r>
              <a:rPr lang="ko-KR" altLang="en-US" sz="1800" dirty="0" err="1"/>
              <a:t>작업하는경우와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rgbClr val="00B0F0"/>
                </a:solidFill>
              </a:rPr>
              <a:t>GPU</a:t>
            </a:r>
            <a:r>
              <a:rPr lang="ko-KR" altLang="en-US" sz="1800" dirty="0"/>
              <a:t>를 통해 작업하는 경우가 존재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>
                <a:solidFill>
                  <a:srgbClr val="00B0F0"/>
                </a:solidFill>
              </a:rPr>
              <a:t>주피터 노트북 </a:t>
            </a:r>
            <a:endParaRPr lang="en-US" altLang="ko-KR" sz="1800" dirty="0">
              <a:solidFill>
                <a:srgbClr val="00B0F0"/>
              </a:solidFill>
            </a:endParaRPr>
          </a:p>
          <a:p>
            <a:pPr>
              <a:buFontTx/>
              <a:buChar char="-"/>
            </a:pPr>
            <a:r>
              <a:rPr lang="ko-KR" altLang="en-US" sz="1600" dirty="0"/>
              <a:t>데이터 과학과 머신 러닝 커뮤니티에서 폭넓게 사용됨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애플리케이션으로 만든 파일이며 웹 브라우저에서 작성할 수 있음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>
                <a:solidFill>
                  <a:srgbClr val="00B050"/>
                </a:solidFill>
              </a:rPr>
              <a:t>＃클라우드에서 딥러닝 작업을 수행했을 때 장단점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>
              <a:buFontTx/>
              <a:buChar char="-"/>
            </a:pPr>
            <a:r>
              <a:rPr lang="ko-KR" altLang="en-US" sz="1600" dirty="0" err="1"/>
              <a:t>딥러닝을</a:t>
            </a:r>
            <a:r>
              <a:rPr lang="ko-KR" altLang="en-US" sz="1600" dirty="0"/>
              <a:t> 위해 사용할 </a:t>
            </a:r>
            <a:r>
              <a:rPr lang="en-US" altLang="ko-KR" sz="1600" dirty="0"/>
              <a:t>GPU </a:t>
            </a:r>
            <a:r>
              <a:rPr lang="ko-KR" altLang="en-US" sz="1600" dirty="0"/>
              <a:t>카드가 없다면 클라우드에서 딥러닝 실험을 하는 것이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  하드웨어를 따로 구매할 필요없이 시작할 수 있는 저렴하고 간단한 방법이 존재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대규모 딥러닝 작업을 수행하는 사용자라면 이런 설정은 적합하지 않음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739710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3552" y="2316633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4.5 </a:t>
            </a:r>
            <a:r>
              <a:rPr lang="ko-KR" altLang="en-US" sz="4000" dirty="0"/>
              <a:t>보편적인 머신 러닝 작업 흐름</a:t>
            </a:r>
            <a:endParaRPr lang="ko-KR" altLang="en-US" sz="40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9586" y="3586514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1유니코드 03 Lt" pitchFamily="34" charset="-127"/>
                <a:ea typeface="Sandoll 고딕Neo1유니코드 03 Lt" pitchFamily="34" charset="-127"/>
              </a:rPr>
              <a:t>D</a:t>
            </a:r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팀 이지상</a:t>
            </a:r>
          </a:p>
        </p:txBody>
      </p:sp>
    </p:spTree>
    <p:extLst>
      <p:ext uri="{BB962C8B-B14F-4D97-AF65-F5344CB8AC3E}">
        <p14:creationId xmlns:p14="http://schemas.microsoft.com/office/powerpoint/2010/main" val="40027732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B90CBC-8D83-4E45-B35B-704EA66FFD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57739" y="85299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CONTENTS</a:t>
            </a:r>
            <a:endParaRPr lang="ko-KR" altLang="en-US" sz="48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5776B81-50A2-4683-945F-3FE264C18C17}"/>
              </a:ext>
            </a:extLst>
          </p:cNvPr>
          <p:cNvGrpSpPr/>
          <p:nvPr/>
        </p:nvGrpSpPr>
        <p:grpSpPr>
          <a:xfrm>
            <a:off x="1" y="813830"/>
            <a:ext cx="5485380" cy="795042"/>
            <a:chOff x="-4611" y="1484784"/>
            <a:chExt cx="5944762" cy="112614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C9683A-958A-456D-AAE3-FE2AA718CFCE}"/>
                </a:ext>
              </a:extLst>
            </p:cNvPr>
            <p:cNvGrpSpPr/>
            <p:nvPr>
              <p:custDataLst>
                <p:tags r:id="rId14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ED35AA-BC4C-438B-B2F3-EDF0F11B0264}"/>
                  </a:ext>
                </a:extLst>
              </p:cNvPr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FCB5CA56-0667-4477-A259-40A455E2F20A}"/>
                  </a:ext>
                </a:extLst>
              </p:cNvPr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0" name="오각형 16">
                <a:extLst>
                  <a:ext uri="{FF2B5EF4-FFF2-40B4-BE49-F238E27FC236}">
                    <a16:creationId xmlns:a16="http://schemas.microsoft.com/office/drawing/2014/main" id="{BD434B2F-2266-4DFF-A515-964C63872D83}"/>
                  </a:ext>
                </a:extLst>
              </p:cNvPr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36B59C-31C1-4A23-8EF0-F81314EB95E9}"/>
                </a:ext>
              </a:extLst>
            </p:cNvPr>
            <p:cNvSpPr txBox="1"/>
            <p:nvPr/>
          </p:nvSpPr>
          <p:spPr>
            <a:xfrm>
              <a:off x="1534009" y="1946917"/>
              <a:ext cx="3023739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4.5.1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문제 정의와 데이터셋 수집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A0F6D6-6F5D-4337-AE6A-E980217E028C}"/>
              </a:ext>
            </a:extLst>
          </p:cNvPr>
          <p:cNvGrpSpPr/>
          <p:nvPr/>
        </p:nvGrpSpPr>
        <p:grpSpPr>
          <a:xfrm>
            <a:off x="0" y="1620626"/>
            <a:ext cx="5817598" cy="721036"/>
            <a:chOff x="-4611" y="2626123"/>
            <a:chExt cx="6304803" cy="10213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D7E028C-4C46-43E0-8A6E-B24F4E1AF095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2DFCAB-BA9F-4EFA-A21A-19343174B83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BAFA4AB7-4D9F-4DD4-A08B-40C6775FDE55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" name="오각형 17">
                <a:extLst>
                  <a:ext uri="{FF2B5EF4-FFF2-40B4-BE49-F238E27FC236}">
                    <a16:creationId xmlns:a16="http://schemas.microsoft.com/office/drawing/2014/main" id="{32367853-63DA-4FD2-85E9-1DA626C26070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E725BD-4C07-4B9D-8FFD-076A724D430F}"/>
                </a:ext>
              </a:extLst>
            </p:cNvPr>
            <p:cNvSpPr txBox="1"/>
            <p:nvPr/>
          </p:nvSpPr>
          <p:spPr>
            <a:xfrm>
              <a:off x="1586136" y="3037495"/>
              <a:ext cx="2913856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4.5.2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성공 지표 선택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D0EC84-B4D4-4623-92F4-1F9835B0F825}"/>
              </a:ext>
            </a:extLst>
          </p:cNvPr>
          <p:cNvGrpSpPr/>
          <p:nvPr/>
        </p:nvGrpSpPr>
        <p:grpSpPr>
          <a:xfrm>
            <a:off x="0" y="2446242"/>
            <a:ext cx="6145561" cy="729254"/>
            <a:chOff x="1" y="3694611"/>
            <a:chExt cx="6660231" cy="103295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D4C0768-4351-4EC3-B38B-CF89E870987C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9B444B1-0354-4919-BF60-C553863963EA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139DA864-BDF0-46C4-B86E-6AEF2AD7740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" name="오각형 18">
                <a:extLst>
                  <a:ext uri="{FF2B5EF4-FFF2-40B4-BE49-F238E27FC236}">
                    <a16:creationId xmlns:a16="http://schemas.microsoft.com/office/drawing/2014/main" id="{A23A1EAB-40FA-4A37-A982-6093678BD7D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D5881-F88F-4040-8B1D-18FECF11F8A7}"/>
                </a:ext>
              </a:extLst>
            </p:cNvPr>
            <p:cNvSpPr txBox="1"/>
            <p:nvPr/>
          </p:nvSpPr>
          <p:spPr>
            <a:xfrm>
              <a:off x="1585257" y="4131018"/>
              <a:ext cx="3346783" cy="43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4.5.3 </a:t>
              </a:r>
              <a:r>
                <a:rPr lang="ko-KR" altLang="en-US" sz="1400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평가 방법 선택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3FF9A38-CFB1-4854-A69D-92906836805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810" y="4868325"/>
            <a:ext cx="7334341" cy="737782"/>
            <a:chOff x="675164" y="5523581"/>
            <a:chExt cx="7092280" cy="58989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3AC174-FF9E-4BC1-B7E8-FD287B5B2BF8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B377DC17-2D4A-4D3C-A20B-3E77EBC4D149}"/>
                </a:ext>
              </a:extLst>
            </p:cNvPr>
            <p:cNvSpPr/>
            <p:nvPr/>
          </p:nvSpPr>
          <p:spPr>
            <a:xfrm rot="5400000">
              <a:off x="1434852" y="5494031"/>
              <a:ext cx="589897" cy="648997"/>
            </a:xfrm>
            <a:prstGeom prst="parallelogram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오각형 19">
              <a:extLst>
                <a:ext uri="{FF2B5EF4-FFF2-40B4-BE49-F238E27FC236}">
                  <a16:creationId xmlns:a16="http://schemas.microsoft.com/office/drawing/2014/main" id="{3878CC47-EA35-4BA8-86AA-CC04785776BE}"/>
                </a:ext>
              </a:extLst>
            </p:cNvPr>
            <p:cNvSpPr/>
            <p:nvPr/>
          </p:nvSpPr>
          <p:spPr>
            <a:xfrm>
              <a:off x="2050749" y="5613711"/>
              <a:ext cx="5716695" cy="497866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B1325AF-3495-4FE5-A0BD-9F4472D6E68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-2810" y="3298333"/>
            <a:ext cx="6615884" cy="737782"/>
            <a:chOff x="675164" y="5523581"/>
            <a:chExt cx="7092280" cy="58989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104094C-BC33-4D51-866E-07FA69EAB5AD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C26E1D06-7CEB-430F-A9DD-FF51337E43BB}"/>
                </a:ext>
              </a:extLst>
            </p:cNvPr>
            <p:cNvSpPr/>
            <p:nvPr/>
          </p:nvSpPr>
          <p:spPr>
            <a:xfrm rot="5400000">
              <a:off x="1434852" y="5494031"/>
              <a:ext cx="589897" cy="648997"/>
            </a:xfrm>
            <a:prstGeom prst="parallelogram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오각형 19">
              <a:extLst>
                <a:ext uri="{FF2B5EF4-FFF2-40B4-BE49-F238E27FC236}">
                  <a16:creationId xmlns:a16="http://schemas.microsoft.com/office/drawing/2014/main" id="{3F2C8FB7-2B92-4812-9631-3075BA56E2AB}"/>
                </a:ext>
              </a:extLst>
            </p:cNvPr>
            <p:cNvSpPr/>
            <p:nvPr/>
          </p:nvSpPr>
          <p:spPr>
            <a:xfrm>
              <a:off x="2050749" y="5613711"/>
              <a:ext cx="5716695" cy="497866"/>
            </a:xfrm>
            <a:prstGeom prst="homePlat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10D040D-AC08-48F4-ADCC-8AD8400C27E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2810" y="4092203"/>
            <a:ext cx="7056753" cy="737782"/>
            <a:chOff x="675164" y="5523581"/>
            <a:chExt cx="7092280" cy="58989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B6A1195-8FC2-4817-8398-08B632C4B00C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39" name="평행 사변형 38">
              <a:extLst>
                <a:ext uri="{FF2B5EF4-FFF2-40B4-BE49-F238E27FC236}">
                  <a16:creationId xmlns:a16="http://schemas.microsoft.com/office/drawing/2014/main" id="{791DDBA2-E70F-4903-9288-A60CE0AF8B0B}"/>
                </a:ext>
              </a:extLst>
            </p:cNvPr>
            <p:cNvSpPr/>
            <p:nvPr/>
          </p:nvSpPr>
          <p:spPr>
            <a:xfrm rot="5400000">
              <a:off x="1434852" y="5494031"/>
              <a:ext cx="589897" cy="648997"/>
            </a:xfrm>
            <a:prstGeom prst="parallelogram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오각형 19">
              <a:extLst>
                <a:ext uri="{FF2B5EF4-FFF2-40B4-BE49-F238E27FC236}">
                  <a16:creationId xmlns:a16="http://schemas.microsoft.com/office/drawing/2014/main" id="{A0FA58C2-4FF6-420B-BFE7-5568979A5B43}"/>
                </a:ext>
              </a:extLst>
            </p:cNvPr>
            <p:cNvSpPr/>
            <p:nvPr/>
          </p:nvSpPr>
          <p:spPr>
            <a:xfrm>
              <a:off x="2050749" y="5613711"/>
              <a:ext cx="5716695" cy="497866"/>
            </a:xfrm>
            <a:prstGeom prst="homePlat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0C5623-A22C-428D-AEBB-FAE7C347928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-2810" y="5659209"/>
            <a:ext cx="7792107" cy="747209"/>
            <a:chOff x="675164" y="5527908"/>
            <a:chExt cx="7040987" cy="59743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27DCE26-E44F-4C35-B8C4-81F5E4325631}"/>
                </a:ext>
              </a:extLst>
            </p:cNvPr>
            <p:cNvSpPr/>
            <p:nvPr/>
          </p:nvSpPr>
          <p:spPr>
            <a:xfrm>
              <a:off x="675164" y="5527908"/>
              <a:ext cx="731163" cy="48760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  <p:sp>
          <p:nvSpPr>
            <p:cNvPr id="46" name="오각형 19">
              <a:extLst>
                <a:ext uri="{FF2B5EF4-FFF2-40B4-BE49-F238E27FC236}">
                  <a16:creationId xmlns:a16="http://schemas.microsoft.com/office/drawing/2014/main" id="{59AA9F74-FE82-48FA-86BF-E5BED3C40077}"/>
                </a:ext>
              </a:extLst>
            </p:cNvPr>
            <p:cNvSpPr/>
            <p:nvPr/>
          </p:nvSpPr>
          <p:spPr>
            <a:xfrm>
              <a:off x="1999456" y="5627476"/>
              <a:ext cx="5716695" cy="497866"/>
            </a:xfrm>
            <a:prstGeom prst="homePlat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00B42C4-2F2D-4D24-9A8F-04E60003621C}"/>
              </a:ext>
            </a:extLst>
          </p:cNvPr>
          <p:cNvSpPr txBox="1"/>
          <p:nvPr/>
        </p:nvSpPr>
        <p:spPr>
          <a:xfrm>
            <a:off x="1462755" y="3568508"/>
            <a:ext cx="308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4.5.4 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데이터 준비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3D327D-578D-46C7-BE18-B8A8A06FB424}"/>
              </a:ext>
            </a:extLst>
          </p:cNvPr>
          <p:cNvSpPr txBox="1"/>
          <p:nvPr/>
        </p:nvSpPr>
        <p:spPr>
          <a:xfrm>
            <a:off x="1462754" y="5126418"/>
            <a:ext cx="328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4.5.6 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몸집 키우기</a:t>
            </a:r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과대적합 모델 구축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48C23D-CE55-40C9-A448-270267566636}"/>
              </a:ext>
            </a:extLst>
          </p:cNvPr>
          <p:cNvSpPr txBox="1"/>
          <p:nvPr/>
        </p:nvSpPr>
        <p:spPr>
          <a:xfrm>
            <a:off x="1462754" y="5941189"/>
            <a:ext cx="341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4.5.7 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모델 규제와 </a:t>
            </a:r>
            <a:r>
              <a:rPr lang="ko-KR" altLang="en-US" sz="1400" dirty="0" err="1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하이퍼파라미터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 튜닝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706E9A-06A6-4B3F-8FBC-56E04D41A8BF}"/>
              </a:ext>
            </a:extLst>
          </p:cNvPr>
          <p:cNvSpPr txBox="1"/>
          <p:nvPr/>
        </p:nvSpPr>
        <p:spPr>
          <a:xfrm>
            <a:off x="1462755" y="4367131"/>
            <a:ext cx="308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4.5.5 </a:t>
            </a:r>
            <a:r>
              <a:rPr lang="ko-KR" altLang="en-US" sz="1400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rPr>
              <a:t>기본보다 나은 모델 훈련하기</a:t>
            </a:r>
          </a:p>
        </p:txBody>
      </p:sp>
      <p:sp>
        <p:nvSpPr>
          <p:cNvPr id="51" name="평행 사변형 50">
            <a:extLst>
              <a:ext uri="{FF2B5EF4-FFF2-40B4-BE49-F238E27FC236}">
                <a16:creationId xmlns:a16="http://schemas.microsoft.com/office/drawing/2014/main" id="{F3FAD3E2-1F84-4637-8764-3B071AA3466B}"/>
              </a:ext>
            </a:extLst>
          </p:cNvPr>
          <p:cNvSpPr/>
          <p:nvPr/>
        </p:nvSpPr>
        <p:spPr>
          <a:xfrm rot="5400000">
            <a:off x="765662" y="5702275"/>
            <a:ext cx="737782" cy="656403"/>
          </a:xfrm>
          <a:prstGeom prst="parallelogram">
            <a:avLst/>
          </a:prstGeom>
          <a:solidFill>
            <a:schemeClr val="tx1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892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4.5.1 </a:t>
            </a:r>
            <a:r>
              <a:rPr lang="ko-KR" altLang="en-US" sz="4000" dirty="0"/>
              <a:t>문제 정의와 데이터셋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2200" dirty="0"/>
              <a:t>문제 정의 </a:t>
            </a:r>
            <a:r>
              <a:rPr lang="en-US" altLang="ko-KR" sz="2200" dirty="0"/>
              <a:t>: </a:t>
            </a:r>
            <a:r>
              <a:rPr lang="ko-KR" altLang="en-US" sz="2200" dirty="0"/>
              <a:t>입력 데이터는 무엇인가</a:t>
            </a:r>
            <a:r>
              <a:rPr lang="en-US" altLang="ko-KR" sz="2200" dirty="0"/>
              <a:t>, </a:t>
            </a:r>
            <a:r>
              <a:rPr lang="ko-KR" altLang="en-US" sz="2200" dirty="0"/>
              <a:t>무엇을 예측할 것인가</a:t>
            </a:r>
            <a:r>
              <a:rPr lang="en-US" altLang="ko-KR" sz="2200" dirty="0"/>
              <a:t>, </a:t>
            </a:r>
            <a:r>
              <a:rPr lang="ko-KR" altLang="en-US" sz="2200" dirty="0"/>
              <a:t>어떤 종류의 문제인가</a:t>
            </a:r>
            <a:r>
              <a:rPr lang="en-US" altLang="ko-KR" sz="2200" dirty="0"/>
              <a:t>, </a:t>
            </a:r>
            <a:r>
              <a:rPr lang="ko-KR" altLang="en-US" sz="2200" dirty="0"/>
              <a:t>어떤 유형의 학습인가에 대해 주어진 문제를 정의해야 함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가설 설정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1.</a:t>
            </a:r>
            <a:r>
              <a:rPr lang="ko-KR" altLang="en-US" sz="2200" dirty="0"/>
              <a:t>주어진 입력으로 출력을 예측할 수 있다고 가정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2.</a:t>
            </a:r>
            <a:r>
              <a:rPr lang="ko-KR" altLang="en-US" sz="2200" dirty="0"/>
              <a:t>입력과 출력 사이의 관계를 학습하는데 충분한 정보가 있다고 가정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모델이 작동하기 전까지 이는 가설에 불과</a:t>
            </a:r>
            <a:r>
              <a:rPr lang="en-US" altLang="ko-KR" sz="2200" dirty="0"/>
              <a:t>-&gt;</a:t>
            </a:r>
            <a:r>
              <a:rPr lang="ko-KR" altLang="en-US" sz="2200" dirty="0"/>
              <a:t>검증할 </a:t>
            </a:r>
            <a:r>
              <a:rPr lang="ko-KR" altLang="en-US" sz="2200" dirty="0" err="1"/>
              <a:t>필요있음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          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339525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4.5.1 </a:t>
            </a:r>
            <a:r>
              <a:rPr lang="ko-KR" altLang="en-US" sz="4000" dirty="0"/>
              <a:t>문제 정의와 데이터셋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10000"/>
          </a:bodyPr>
          <a:lstStyle/>
          <a:p>
            <a:r>
              <a:rPr lang="ko-KR" altLang="en-US" sz="2200" dirty="0"/>
              <a:t>데이터셋 수집 </a:t>
            </a:r>
            <a:r>
              <a:rPr lang="en-US" altLang="ko-KR" sz="2200" dirty="0"/>
              <a:t>: </a:t>
            </a:r>
            <a:r>
              <a:rPr lang="ko-KR" altLang="en-US" sz="2200" dirty="0"/>
              <a:t>시계열 데이터</a:t>
            </a:r>
            <a:r>
              <a:rPr lang="en-US" altLang="ko-KR" sz="2200" dirty="0"/>
              <a:t>(</a:t>
            </a:r>
            <a:r>
              <a:rPr lang="ko-KR" altLang="en-US" sz="2200" dirty="0"/>
              <a:t>시간적 순서가 있는 데이터</a:t>
            </a:r>
            <a:r>
              <a:rPr lang="en-US" altLang="ko-KR" sz="2200" dirty="0"/>
              <a:t>)</a:t>
            </a:r>
            <a:r>
              <a:rPr lang="ko-KR" altLang="en-US" sz="2200" dirty="0"/>
              <a:t>의 경우 충분한 정보가 있다고 판단 어려움</a:t>
            </a:r>
            <a:r>
              <a:rPr lang="en-US" altLang="ko-KR" sz="2200" dirty="0"/>
              <a:t>-&gt;ex)</a:t>
            </a:r>
            <a:r>
              <a:rPr lang="ko-KR" altLang="en-US" sz="2200" dirty="0"/>
              <a:t>주식예측</a:t>
            </a:r>
            <a:r>
              <a:rPr lang="en-US" altLang="ko-KR" sz="2200" dirty="0"/>
              <a:t>(</a:t>
            </a:r>
            <a:r>
              <a:rPr lang="ko-KR" altLang="en-US" sz="2200" dirty="0"/>
              <a:t>과거 가격 정보</a:t>
            </a:r>
            <a:r>
              <a:rPr lang="en-US" altLang="ko-KR" sz="2200" dirty="0"/>
              <a:t>), </a:t>
            </a:r>
            <a:r>
              <a:rPr lang="ko-KR" altLang="en-US" sz="2200" dirty="0"/>
              <a:t>의류구매</a:t>
            </a:r>
            <a:r>
              <a:rPr lang="en-US" altLang="ko-KR" sz="2200" dirty="0"/>
              <a:t>(</a:t>
            </a:r>
            <a:r>
              <a:rPr lang="ko-KR" altLang="en-US" sz="2200" dirty="0"/>
              <a:t>계절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   </a:t>
            </a:r>
          </a:p>
          <a:p>
            <a:pPr marL="0" indent="0">
              <a:buNone/>
            </a:pPr>
            <a:r>
              <a:rPr lang="en-US" altLang="ko-KR" sz="2200" dirty="0"/>
              <a:t>  </a:t>
            </a:r>
            <a:r>
              <a:rPr lang="ko-KR" altLang="en-US" sz="2200" dirty="0"/>
              <a:t>최근 데이터로 주기적으로 모델을 다시 훈련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</a:t>
            </a:r>
            <a:r>
              <a:rPr lang="ko-KR" altLang="en-US" sz="2200" dirty="0"/>
              <a:t>시간 분포에 맞게 데이터 수집하여 시간에 관계없는 문제로 변경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 err="1"/>
              <a:t>머신러닝은</a:t>
            </a:r>
            <a:r>
              <a:rPr lang="ko-KR" altLang="en-US" sz="2200" dirty="0"/>
              <a:t> 훈련데이터에 있는 패턴을 기억하기 위해서만 사용</a:t>
            </a:r>
            <a:r>
              <a:rPr lang="en-US" altLang="ko-KR" sz="2200" dirty="0"/>
              <a:t>!</a:t>
            </a:r>
          </a:p>
          <a:p>
            <a:pPr marL="0" indent="0">
              <a:buNone/>
            </a:pPr>
            <a:r>
              <a:rPr lang="en-US" altLang="ko-KR" sz="2200" dirty="0"/>
              <a:t>  </a:t>
            </a:r>
            <a:r>
              <a:rPr lang="ko-KR" altLang="en-US" sz="2200" dirty="0"/>
              <a:t>미래 예측을 위해 과거 데이터에서 훈련한 </a:t>
            </a:r>
            <a:r>
              <a:rPr lang="ko-KR" altLang="en-US" sz="2200" dirty="0" err="1"/>
              <a:t>머신러닝을</a:t>
            </a:r>
            <a:r>
              <a:rPr lang="ko-KR" altLang="en-US" sz="2200" dirty="0"/>
              <a:t> 사용하는 것은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</a:t>
            </a:r>
            <a:r>
              <a:rPr lang="ko-KR" altLang="en-US" sz="2200" dirty="0"/>
              <a:t>미래가 과거 처럼 움직인다고 </a:t>
            </a:r>
            <a:r>
              <a:rPr lang="ko-KR" altLang="en-US" sz="2200" dirty="0">
                <a:solidFill>
                  <a:srgbClr val="FF0000"/>
                </a:solidFill>
              </a:rPr>
              <a:t>가정</a:t>
            </a:r>
            <a:r>
              <a:rPr lang="ko-KR" altLang="en-US" sz="2200" dirty="0"/>
              <a:t>한 것임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695890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4.5.2 </a:t>
            </a:r>
            <a:r>
              <a:rPr lang="ko-KR" altLang="en-US" sz="4000" dirty="0"/>
              <a:t>성공 지표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성공은 무엇인가를 </a:t>
            </a:r>
            <a:r>
              <a:rPr lang="ko-KR" altLang="en-US" sz="2200" dirty="0" err="1"/>
              <a:t>정의해야됨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성공의 기준이 정확도인지 정밀도인지 등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성공의 지표가 모델이 최적화할 손실함수를 선택하는 기준</a:t>
            </a:r>
            <a:r>
              <a:rPr lang="en-US" altLang="ko-KR" sz="2200" dirty="0"/>
              <a:t>!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자신만의 지표를 정의하는 일은 일반적이지 않음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이미 있는 다양한 성공 지표를 조사하는 것이 좋음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553100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4.5.3 </a:t>
            </a:r>
            <a:r>
              <a:rPr lang="ko-KR" altLang="en-US" sz="4000" dirty="0"/>
              <a:t>평가 방법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636340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현재 진척 상황을 평가할 방법을 정의</a:t>
            </a:r>
            <a:r>
              <a:rPr lang="en-US" altLang="ko-KR" sz="2200" dirty="0"/>
              <a:t>(</a:t>
            </a:r>
            <a:r>
              <a:rPr lang="ko-KR" altLang="en-US" sz="2200" dirty="0"/>
              <a:t>검증 방법 정의</a:t>
            </a:r>
            <a:r>
              <a:rPr lang="en-US" altLang="ko-KR" sz="2200" dirty="0"/>
              <a:t>)</a:t>
            </a:r>
          </a:p>
          <a:p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홀드아웃 검증 세트 분리</a:t>
            </a:r>
            <a:r>
              <a:rPr lang="en-US" altLang="ko-KR" sz="2200" dirty="0"/>
              <a:t>: </a:t>
            </a:r>
            <a:r>
              <a:rPr lang="ko-KR" altLang="en-US" sz="2200" dirty="0"/>
              <a:t>데이터가 풍부할 때 사용</a:t>
            </a:r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K-</a:t>
            </a:r>
            <a:r>
              <a:rPr lang="ko-KR" altLang="en-US" sz="2200" dirty="0"/>
              <a:t>겹 교차 검증</a:t>
            </a:r>
            <a:r>
              <a:rPr lang="en-US" altLang="ko-KR" sz="2200" dirty="0"/>
              <a:t>: </a:t>
            </a:r>
            <a:r>
              <a:rPr lang="ko-KR" altLang="en-US" sz="2200" dirty="0"/>
              <a:t>데이터수가 적을 때 사용</a:t>
            </a:r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반복 </a:t>
            </a:r>
            <a:r>
              <a:rPr lang="en-US" altLang="ko-KR" sz="2200" dirty="0"/>
              <a:t>K-</a:t>
            </a:r>
            <a:r>
              <a:rPr lang="ko-KR" altLang="en-US" sz="2200" dirty="0"/>
              <a:t>겹 교차 검증</a:t>
            </a:r>
            <a:r>
              <a:rPr lang="en-US" altLang="ko-KR" sz="2200" dirty="0"/>
              <a:t>: </a:t>
            </a:r>
            <a:r>
              <a:rPr lang="ko-KR" altLang="en-US" sz="2200" dirty="0"/>
              <a:t>데이터수가 적고</a:t>
            </a:r>
            <a:r>
              <a:rPr lang="en-US" altLang="ko-KR" sz="2200" dirty="0"/>
              <a:t>,</a:t>
            </a:r>
            <a:r>
              <a:rPr lang="ko-KR" altLang="en-US" sz="2200" dirty="0"/>
              <a:t> 매우 정확한 모델평가가 필요할 때 사용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28354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4.5.4 </a:t>
            </a:r>
            <a:r>
              <a:rPr lang="ko-KR" altLang="en-US" sz="4000" dirty="0"/>
              <a:t>데이터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636340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모델에 주입할 데이터를 </a:t>
            </a:r>
            <a:r>
              <a:rPr lang="ko-KR" altLang="en-US" sz="2200" dirty="0" err="1"/>
              <a:t>전처리</a:t>
            </a:r>
            <a:r>
              <a:rPr lang="en-US" altLang="ko-KR" sz="2200" dirty="0"/>
              <a:t>(</a:t>
            </a:r>
            <a:r>
              <a:rPr lang="ko-KR" altLang="en-US" sz="2200" dirty="0"/>
              <a:t>정규화</a:t>
            </a:r>
            <a:r>
              <a:rPr lang="en-US" altLang="ko-KR" sz="2200" dirty="0"/>
              <a:t>) </a:t>
            </a:r>
            <a:r>
              <a:rPr lang="ko-KR" altLang="en-US" sz="2200" dirty="0"/>
              <a:t>해야함</a:t>
            </a:r>
            <a:endParaRPr lang="en-US" altLang="ko-KR" sz="2200" dirty="0"/>
          </a:p>
          <a:p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 err="1"/>
              <a:t>텐서</a:t>
            </a:r>
            <a:r>
              <a:rPr lang="ko-KR" altLang="en-US" sz="2200" dirty="0"/>
              <a:t> 변환</a:t>
            </a:r>
            <a:r>
              <a:rPr lang="en-US" altLang="ko-KR" sz="2200" dirty="0"/>
              <a:t>: </a:t>
            </a:r>
            <a:r>
              <a:rPr lang="ko-KR" altLang="en-US" sz="2200" dirty="0"/>
              <a:t>데이터는 </a:t>
            </a:r>
            <a:r>
              <a:rPr lang="ko-KR" altLang="en-US" sz="2200" dirty="0" err="1"/>
              <a:t>텐서로</a:t>
            </a:r>
            <a:r>
              <a:rPr lang="ko-KR" altLang="en-US" sz="2200" dirty="0"/>
              <a:t> 구성되며</a:t>
            </a:r>
            <a:r>
              <a:rPr lang="en-US" altLang="ko-KR" sz="2200" dirty="0"/>
              <a:t>, </a:t>
            </a:r>
            <a:r>
              <a:rPr lang="ko-KR" altLang="en-US" sz="2200" dirty="0"/>
              <a:t>일반적으로</a:t>
            </a:r>
            <a:r>
              <a:rPr lang="en-US" altLang="ko-KR" sz="2200" dirty="0"/>
              <a:t> </a:t>
            </a:r>
            <a:r>
              <a:rPr lang="ko-KR" altLang="en-US" sz="2200" dirty="0"/>
              <a:t>작은 값으로 조정되어 있음</a:t>
            </a:r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정규화</a:t>
            </a:r>
            <a:r>
              <a:rPr lang="en-US" altLang="ko-KR" sz="2200" dirty="0"/>
              <a:t>: </a:t>
            </a:r>
            <a:r>
              <a:rPr lang="ko-KR" altLang="en-US" sz="2200" dirty="0"/>
              <a:t>데이터의 특성 범위가 다를 경우</a:t>
            </a:r>
            <a:r>
              <a:rPr lang="en-US" altLang="ko-KR" sz="2200" dirty="0"/>
              <a:t>(</a:t>
            </a:r>
            <a:r>
              <a:rPr lang="ko-KR" altLang="en-US" sz="2200" dirty="0"/>
              <a:t>여러 종류일 경우</a:t>
            </a:r>
            <a:r>
              <a:rPr lang="en-US" altLang="ko-KR" sz="2200" dirty="0"/>
              <a:t>) </a:t>
            </a:r>
            <a:r>
              <a:rPr lang="ko-KR" altLang="en-US" sz="2200" dirty="0"/>
              <a:t>정규화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3.  </a:t>
            </a:r>
            <a:r>
              <a:rPr lang="ko-KR" altLang="en-US" sz="2200" dirty="0"/>
              <a:t>특성 공학 수행</a:t>
            </a:r>
            <a:r>
              <a:rPr lang="en-US" altLang="ko-KR" sz="2200" dirty="0"/>
              <a:t>: </a:t>
            </a:r>
            <a:r>
              <a:rPr lang="ko-KR" altLang="en-US" sz="2200" dirty="0"/>
              <a:t>데이터가 적을 때 사용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577777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4.5.5 </a:t>
            </a:r>
            <a:r>
              <a:rPr lang="ko-KR" altLang="en-US" sz="4000" dirty="0"/>
              <a:t>기본보다 나은 모델 훈련하기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636340" cy="3435531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2200" dirty="0"/>
              <a:t>이 단계의 목표는 통계적 </a:t>
            </a:r>
            <a:r>
              <a:rPr lang="ko-KR" altLang="en-US" sz="2200" dirty="0" err="1"/>
              <a:t>검정력</a:t>
            </a:r>
            <a:r>
              <a:rPr lang="ko-KR" altLang="en-US" sz="2200" dirty="0"/>
              <a:t> 달성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아주 단순한 모델보다 나은 수준의 작은 모델을 개발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</a:t>
            </a:r>
            <a:r>
              <a:rPr lang="ko-KR" altLang="en-US" sz="2200" dirty="0"/>
              <a:t>높은 정확도를 내는 모델이 통계적 </a:t>
            </a:r>
            <a:r>
              <a:rPr lang="ko-KR" altLang="en-US" sz="2200" dirty="0" err="1"/>
              <a:t>검정력을</a:t>
            </a:r>
            <a:r>
              <a:rPr lang="ko-KR" altLang="en-US" sz="2200" dirty="0"/>
              <a:t> 갖는 것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</a:t>
            </a:r>
            <a:r>
              <a:rPr lang="ko-KR" altLang="en-US" sz="2200" dirty="0"/>
              <a:t>예를 들어 주사위 문제에서 통계적 </a:t>
            </a:r>
            <a:r>
              <a:rPr lang="ko-KR" altLang="en-US" sz="2200" dirty="0" err="1"/>
              <a:t>검정력을</a:t>
            </a:r>
            <a:r>
              <a:rPr lang="ko-KR" altLang="en-US" sz="2200" dirty="0"/>
              <a:t> 달성하려면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</a:t>
            </a:r>
            <a:r>
              <a:rPr lang="ko-KR" altLang="en-US" sz="2200" dirty="0"/>
              <a:t>정확도가 </a:t>
            </a:r>
            <a:r>
              <a:rPr lang="en-US" altLang="ko-KR" sz="2200" dirty="0"/>
              <a:t>0.16(6</a:t>
            </a:r>
            <a:r>
              <a:rPr lang="ko-KR" altLang="en-US" sz="2200" dirty="0"/>
              <a:t>분의 </a:t>
            </a:r>
            <a:r>
              <a:rPr lang="en-US" altLang="ko-KR" sz="2200" dirty="0"/>
              <a:t>1)</a:t>
            </a:r>
            <a:r>
              <a:rPr lang="ko-KR" altLang="en-US" sz="2200" dirty="0"/>
              <a:t>을 넘어야함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32178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4.5.5 </a:t>
            </a:r>
            <a:r>
              <a:rPr lang="ko-KR" altLang="en-US" sz="4000" dirty="0"/>
              <a:t>기본보다 나은 모델 훈련하기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11234"/>
            <a:ext cx="10636340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최초로 모델을 만들 때 중요한 선택 </a:t>
            </a:r>
            <a:r>
              <a:rPr lang="en-US" altLang="ko-KR" sz="2200" dirty="0"/>
              <a:t>3</a:t>
            </a:r>
            <a:r>
              <a:rPr lang="ko-KR" altLang="en-US" sz="2200" dirty="0"/>
              <a:t>가지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1. </a:t>
            </a:r>
            <a:r>
              <a:rPr lang="ko-KR" altLang="en-US" sz="2200" dirty="0"/>
              <a:t>마지막 층의 활성화 함수</a:t>
            </a:r>
            <a:r>
              <a:rPr lang="en-US" altLang="ko-KR" sz="2200" dirty="0"/>
              <a:t>: </a:t>
            </a:r>
            <a:r>
              <a:rPr lang="ko-KR" altLang="en-US" sz="2200" dirty="0"/>
              <a:t>네트워크의 출력에 필요한 제한을 가함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2. </a:t>
            </a:r>
            <a:r>
              <a:rPr lang="ko-KR" altLang="en-US" sz="2200" dirty="0"/>
              <a:t>손실함수</a:t>
            </a:r>
            <a:r>
              <a:rPr lang="en-US" altLang="ko-KR" sz="2200" dirty="0"/>
              <a:t>: </a:t>
            </a:r>
            <a:r>
              <a:rPr lang="ko-KR" altLang="en-US" sz="2200" dirty="0"/>
              <a:t>문제의 종류에 적합한 손실함수가 다름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3. </a:t>
            </a:r>
            <a:r>
              <a:rPr lang="ko-KR" altLang="en-US" sz="2200" dirty="0"/>
              <a:t>최적화 설정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옵티마이저</a:t>
            </a:r>
            <a:r>
              <a:rPr lang="ko-KR" altLang="en-US" sz="2200" dirty="0"/>
              <a:t> 종류와 </a:t>
            </a:r>
            <a:r>
              <a:rPr lang="ko-KR" altLang="en-US" sz="2200" dirty="0" err="1"/>
              <a:t>학습률을</a:t>
            </a:r>
            <a:r>
              <a:rPr lang="ko-KR" altLang="en-US" sz="2200" dirty="0"/>
              <a:t> 설정</a:t>
            </a:r>
            <a:r>
              <a:rPr lang="en-US" altLang="ko-KR" sz="2200" dirty="0"/>
              <a:t>, </a:t>
            </a:r>
          </a:p>
          <a:p>
            <a:pPr marL="0" indent="0">
              <a:buNone/>
            </a:pPr>
            <a:r>
              <a:rPr lang="en-US" altLang="ko-KR" sz="2200" dirty="0"/>
              <a:t>   </a:t>
            </a:r>
            <a:r>
              <a:rPr lang="ko-KR" altLang="en-US" sz="2200" dirty="0"/>
              <a:t>대부분의 경우 </a:t>
            </a:r>
            <a:r>
              <a:rPr lang="en-US" altLang="ko-KR" sz="2200" dirty="0" err="1"/>
              <a:t>rmsprop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옵티마이저와</a:t>
            </a:r>
            <a:r>
              <a:rPr lang="ko-KR" altLang="en-US" sz="2200" dirty="0"/>
              <a:t> </a:t>
            </a:r>
            <a:r>
              <a:rPr lang="ko-KR" altLang="en-US" sz="2200" dirty="0" err="1"/>
              <a:t>기본학습률을</a:t>
            </a:r>
            <a:r>
              <a:rPr lang="ko-KR" altLang="en-US" sz="2200" dirty="0"/>
              <a:t> 설정</a:t>
            </a: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4F1D66-9F3C-4676-A0B3-99580D6A3C26}"/>
              </a:ext>
            </a:extLst>
          </p:cNvPr>
          <p:cNvGraphicFramePr>
            <a:graphicFrameLocks noGrp="1"/>
          </p:cNvGraphicFramePr>
          <p:nvPr/>
        </p:nvGraphicFramePr>
        <p:xfrm>
          <a:off x="986169" y="4352171"/>
          <a:ext cx="9059169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723">
                  <a:extLst>
                    <a:ext uri="{9D8B030D-6E8A-4147-A177-3AD203B41FA5}">
                      <a16:colId xmlns:a16="http://schemas.microsoft.com/office/drawing/2014/main" val="56940363"/>
                    </a:ext>
                  </a:extLst>
                </a:gridCol>
                <a:gridCol w="3019723">
                  <a:extLst>
                    <a:ext uri="{9D8B030D-6E8A-4147-A177-3AD203B41FA5}">
                      <a16:colId xmlns:a16="http://schemas.microsoft.com/office/drawing/2014/main" val="1563680770"/>
                    </a:ext>
                  </a:extLst>
                </a:gridCol>
                <a:gridCol w="3019723">
                  <a:extLst>
                    <a:ext uri="{9D8B030D-6E8A-4147-A177-3AD203B41FA5}">
                      <a16:colId xmlns:a16="http://schemas.microsoft.com/office/drawing/2014/main" val="3918673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문제 유형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마지막 층 활성화 함수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손실 함수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3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이진 분류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Sigmoid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Binary_corssentropy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0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단일 레이블 다중 분류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Softmax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Categorical_corssentropy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3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다중 레이블 다중 분류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Sigmoid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Binary_crossentropy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7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임의 값에 대한 회귀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없음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Mse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8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r>
                        <a:rPr lang="ko-KR" altLang="en-US" b="1" dirty="0"/>
                        <a:t>과</a:t>
                      </a:r>
                      <a:r>
                        <a:rPr lang="en-US" altLang="ko-KR" b="1" dirty="0"/>
                        <a:t>1 </a:t>
                      </a:r>
                      <a:r>
                        <a:rPr lang="ko-KR" altLang="en-US" b="1" dirty="0"/>
                        <a:t>사이 값에 대한 회귀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Sigmoid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Mse</a:t>
                      </a:r>
                      <a:r>
                        <a:rPr lang="en-US" altLang="ko-KR" b="1" dirty="0"/>
                        <a:t>, </a:t>
                      </a:r>
                      <a:r>
                        <a:rPr lang="en-US" altLang="ko-KR" b="1" dirty="0" err="1"/>
                        <a:t>binary_crossentropy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7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13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4.5.6 </a:t>
            </a:r>
            <a:r>
              <a:rPr lang="ko-KR" altLang="en-US" sz="4000" dirty="0"/>
              <a:t>몸집 키우기</a:t>
            </a:r>
            <a:r>
              <a:rPr lang="en-US" altLang="ko-KR" sz="4000" dirty="0"/>
              <a:t>: </a:t>
            </a:r>
            <a:r>
              <a:rPr lang="ko-KR" altLang="en-US" sz="4000" dirty="0"/>
              <a:t>과대적합 모델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1977081"/>
            <a:ext cx="10636340" cy="5128054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통계적 </a:t>
            </a:r>
            <a:r>
              <a:rPr lang="ko-KR" altLang="en-US" sz="2200" dirty="0" err="1"/>
              <a:t>검정력을</a:t>
            </a:r>
            <a:r>
              <a:rPr lang="ko-KR" altLang="en-US" sz="2200" dirty="0"/>
              <a:t> 달성했다면 충분한 성능을 가지는지 고민해야 함</a:t>
            </a:r>
            <a:endParaRPr lang="en-US" altLang="ko-KR" sz="2200" dirty="0"/>
          </a:p>
          <a:p>
            <a:r>
              <a:rPr lang="ko-KR" altLang="en-US" sz="2200" dirty="0" err="1"/>
              <a:t>머신러닝은</a:t>
            </a:r>
            <a:r>
              <a:rPr lang="ko-KR" altLang="en-US" sz="2200" dirty="0"/>
              <a:t> 최적화 일반화의 줄다리기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즉 과소적합과 과대적합 사이에 위치한 모델이 이상적임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경계를 알기 위해 과대적합 모델을 </a:t>
            </a:r>
            <a:r>
              <a:rPr lang="ko-KR" altLang="en-US" sz="2200" dirty="0" err="1"/>
              <a:t>만들어야함</a:t>
            </a: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층을 추가</a:t>
            </a: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층의 크기를 증가</a:t>
            </a: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더 많은 </a:t>
            </a:r>
            <a:r>
              <a:rPr lang="ko-KR" altLang="en-US" sz="2200" dirty="0" err="1"/>
              <a:t>에포크</a:t>
            </a:r>
            <a:r>
              <a:rPr lang="ko-KR" altLang="en-US" sz="2200" dirty="0"/>
              <a:t> 추가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-&gt; </a:t>
            </a:r>
            <a:r>
              <a:rPr lang="ko-KR" altLang="en-US" sz="2200" dirty="0"/>
              <a:t>검증 데이터 손실이 증가하기 </a:t>
            </a:r>
            <a:r>
              <a:rPr lang="ko-KR" altLang="en-US" sz="2200" dirty="0" err="1"/>
              <a:t>시작했을때</a:t>
            </a:r>
            <a:r>
              <a:rPr lang="ko-KR" altLang="en-US" sz="2200" dirty="0"/>
              <a:t> 과대적합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</a:t>
            </a:r>
            <a:r>
              <a:rPr lang="ko-KR" altLang="en-US" sz="2200" dirty="0"/>
              <a:t> 다음 단계에서 규제와 모델 튜닝 시작하여 이상적인 모델에 가깝게 </a:t>
            </a:r>
            <a:r>
              <a:rPr lang="ko-KR" altLang="en-US" sz="2200" dirty="0" err="1"/>
              <a:t>만듬</a:t>
            </a:r>
            <a:endParaRPr lang="en-US" altLang="ko-KR" sz="2200" dirty="0"/>
          </a:p>
          <a:p>
            <a:pPr marL="0" indent="0">
              <a:buNone/>
            </a:pPr>
            <a:br>
              <a:rPr lang="en-US" altLang="ko-KR" sz="2200" dirty="0"/>
            </a:b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7130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4627A-FF07-4937-A0D2-A5A816DC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00B0F0"/>
                </a:solidFill>
              </a:rPr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EC2CF-81DF-40B3-A6E6-8D97CF3B9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290"/>
            <a:ext cx="10515600" cy="5178673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ko-KR" altLang="en-US" sz="1800" dirty="0"/>
              <a:t>신경망의 구조 </a:t>
            </a:r>
            <a:r>
              <a:rPr lang="en-US" altLang="ko-KR" sz="1800" dirty="0"/>
              <a:t>: </a:t>
            </a:r>
            <a:r>
              <a:rPr lang="ko-KR" altLang="en-US" sz="1800" dirty="0"/>
              <a:t>입력 데이터</a:t>
            </a:r>
            <a:r>
              <a:rPr lang="en-US" altLang="ko-KR" sz="1800" dirty="0"/>
              <a:t>, </a:t>
            </a:r>
            <a:r>
              <a:rPr lang="ko-KR" altLang="en-US" sz="1800" dirty="0"/>
              <a:t>층 </a:t>
            </a:r>
            <a:r>
              <a:rPr lang="en-US" altLang="ko-KR" sz="1800" dirty="0"/>
              <a:t>, </a:t>
            </a:r>
            <a:r>
              <a:rPr lang="ko-KR" altLang="en-US" sz="1800" dirty="0"/>
              <a:t>손실함수 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옵티마이저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/>
              <a:t>비순환</a:t>
            </a:r>
            <a:r>
              <a:rPr lang="ko-KR" altLang="en-US" sz="1800" dirty="0"/>
              <a:t> 유향 그래프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손실함수와 </a:t>
            </a:r>
            <a:r>
              <a:rPr lang="ko-KR" altLang="en-US" sz="1800" dirty="0" err="1"/>
              <a:t>옵티마이저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/>
              <a:t>케라스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/>
              <a:t>딥러닝을</a:t>
            </a:r>
            <a:r>
              <a:rPr lang="ko-KR" altLang="en-US" sz="1800" dirty="0"/>
              <a:t> 위한 컴퓨터 셋팅</a:t>
            </a:r>
          </a:p>
        </p:txBody>
      </p:sp>
    </p:spTree>
    <p:extLst>
      <p:ext uri="{BB962C8B-B14F-4D97-AF65-F5344CB8AC3E}">
        <p14:creationId xmlns:p14="http://schemas.microsoft.com/office/powerpoint/2010/main" val="23067533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4.5.7 </a:t>
            </a:r>
            <a:r>
              <a:rPr lang="ko-KR" altLang="en-US" sz="4000" dirty="0"/>
              <a:t>모델 규제와 </a:t>
            </a:r>
            <a:r>
              <a:rPr lang="ko-KR" altLang="en-US" sz="4000" dirty="0" err="1"/>
              <a:t>하이퍼파라미터</a:t>
            </a:r>
            <a:r>
              <a:rPr lang="ko-KR" altLang="en-US" sz="4000" dirty="0"/>
              <a:t> 튜닝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360141"/>
            <a:ext cx="10636340" cy="3674899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대부분의 시간을 차지하는 단계</a:t>
            </a:r>
            <a:r>
              <a:rPr lang="en-US" altLang="ko-KR" sz="2200" dirty="0"/>
              <a:t>!</a:t>
            </a:r>
          </a:p>
          <a:p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* </a:t>
            </a:r>
            <a:r>
              <a:rPr lang="ko-KR" altLang="en-US" sz="2200" dirty="0" err="1"/>
              <a:t>드롭아웃</a:t>
            </a:r>
            <a:r>
              <a:rPr lang="ko-KR" altLang="en-US" sz="2200" dirty="0"/>
              <a:t> 추가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* </a:t>
            </a:r>
            <a:r>
              <a:rPr lang="ko-KR" altLang="en-US" sz="2200" dirty="0"/>
              <a:t>층을 추가하거나 제거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* L1</a:t>
            </a:r>
            <a:r>
              <a:rPr lang="ko-KR" altLang="en-US" sz="2200" dirty="0"/>
              <a:t>규제</a:t>
            </a:r>
            <a:r>
              <a:rPr lang="en-US" altLang="ko-KR" sz="2200" dirty="0"/>
              <a:t>, L2</a:t>
            </a:r>
            <a:r>
              <a:rPr lang="ko-KR" altLang="en-US" sz="2200" dirty="0"/>
              <a:t>규제</a:t>
            </a:r>
            <a:r>
              <a:rPr lang="en-US" altLang="ko-KR" sz="2200" dirty="0"/>
              <a:t> or</a:t>
            </a:r>
            <a:r>
              <a:rPr lang="ko-KR" altLang="en-US" sz="2200" dirty="0"/>
              <a:t> </a:t>
            </a:r>
            <a:r>
              <a:rPr lang="ko-KR" altLang="en-US" sz="2200" dirty="0" err="1"/>
              <a:t>둘다</a:t>
            </a:r>
            <a:r>
              <a:rPr lang="ko-KR" altLang="en-US" sz="2200" dirty="0"/>
              <a:t> 추가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* </a:t>
            </a:r>
            <a:r>
              <a:rPr lang="ko-KR" altLang="en-US" sz="2200" dirty="0" err="1"/>
              <a:t>하이퍼파라미터</a:t>
            </a:r>
            <a:r>
              <a:rPr lang="en-US" altLang="ko-KR" sz="2200" dirty="0"/>
              <a:t>(</a:t>
            </a:r>
            <a:r>
              <a:rPr lang="ko-KR" altLang="en-US" sz="2200" dirty="0" err="1"/>
              <a:t>층의수</a:t>
            </a:r>
            <a:r>
              <a:rPr lang="en-US" altLang="ko-KR" sz="2200" dirty="0"/>
              <a:t>,</a:t>
            </a:r>
            <a:r>
              <a:rPr lang="ko-KR" altLang="en-US" sz="2200" dirty="0"/>
              <a:t>층의 </a:t>
            </a:r>
            <a:r>
              <a:rPr lang="ko-KR" altLang="en-US" sz="2200" dirty="0" err="1"/>
              <a:t>유닛수</a:t>
            </a:r>
            <a:r>
              <a:rPr lang="en-US" altLang="ko-KR" sz="2200" dirty="0"/>
              <a:t>,</a:t>
            </a:r>
            <a:r>
              <a:rPr lang="ko-KR" altLang="en-US" sz="2200" dirty="0" err="1"/>
              <a:t>옵티마이저의</a:t>
            </a:r>
            <a:r>
              <a:rPr lang="ko-KR" altLang="en-US" sz="2200" dirty="0"/>
              <a:t> </a:t>
            </a:r>
            <a:r>
              <a:rPr lang="ko-KR" altLang="en-US" sz="2200" dirty="0" err="1"/>
              <a:t>학습률</a:t>
            </a:r>
            <a:r>
              <a:rPr lang="ko-KR" altLang="en-US" sz="2200" dirty="0"/>
              <a:t> 등</a:t>
            </a:r>
            <a:r>
              <a:rPr lang="en-US" altLang="ko-KR" sz="2200" dirty="0"/>
              <a:t>)</a:t>
            </a:r>
            <a:r>
              <a:rPr lang="ko-KR" altLang="en-US" sz="2200" dirty="0"/>
              <a:t> 수정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* </a:t>
            </a:r>
            <a:r>
              <a:rPr lang="ko-KR" altLang="en-US" sz="2200" dirty="0"/>
              <a:t>특성공학 시도</a:t>
            </a:r>
            <a:r>
              <a:rPr lang="en-US" altLang="ko-KR" sz="2200" dirty="0"/>
              <a:t>(</a:t>
            </a:r>
            <a:r>
              <a:rPr lang="ko-KR" altLang="en-US" sz="2200" dirty="0"/>
              <a:t>새로운 특성추가 </a:t>
            </a:r>
            <a:r>
              <a:rPr lang="en-US" altLang="ko-KR" sz="2200" dirty="0"/>
              <a:t>or </a:t>
            </a:r>
            <a:r>
              <a:rPr lang="ko-KR" altLang="en-US" sz="2200" dirty="0"/>
              <a:t>유용하지 않은 특성제거</a:t>
            </a:r>
            <a:r>
              <a:rPr lang="en-US" altLang="ko-KR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77094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AC60-B1EB-4F45-9FAD-7E1C0E21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4.6 </a:t>
            </a:r>
            <a:r>
              <a:rPr lang="ko-KR" altLang="en-US" sz="4000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6242-A561-4B90-8CB8-4C9ED390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360141"/>
            <a:ext cx="10636340" cy="3674899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200" dirty="0"/>
              <a:t>문제와 데이터 정의</a:t>
            </a:r>
            <a:r>
              <a:rPr lang="en-US" altLang="ko-KR" sz="2200" dirty="0"/>
              <a:t>, </a:t>
            </a:r>
            <a:r>
              <a:rPr lang="ko-KR" altLang="en-US" sz="2200" dirty="0"/>
              <a:t>데이터 수집</a:t>
            </a:r>
            <a:r>
              <a:rPr lang="en-US" altLang="ko-KR" sz="2200" dirty="0"/>
              <a:t>, </a:t>
            </a:r>
            <a:r>
              <a:rPr lang="ko-KR" altLang="en-US" sz="2200" dirty="0"/>
              <a:t>필요하면 레이블 </a:t>
            </a:r>
            <a:r>
              <a:rPr lang="ko-KR" altLang="en-US" sz="2200" dirty="0" err="1"/>
              <a:t>태깅</a:t>
            </a: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성공 지표 정의</a:t>
            </a:r>
            <a:r>
              <a:rPr lang="en-US" altLang="ko-KR" sz="2200" dirty="0"/>
              <a:t>(</a:t>
            </a:r>
            <a:r>
              <a:rPr lang="ko-KR" altLang="en-US" sz="2200" dirty="0"/>
              <a:t>검증 데이터에서 모니터링할 지표</a:t>
            </a:r>
            <a:r>
              <a:rPr lang="en-US" altLang="ko-KR" sz="2200" dirty="0"/>
              <a:t>, </a:t>
            </a:r>
            <a:r>
              <a:rPr lang="ko-KR" altLang="en-US" sz="2200" dirty="0"/>
              <a:t>정확도 등</a:t>
            </a:r>
            <a:r>
              <a:rPr lang="en-US" altLang="ko-KR" sz="2200" dirty="0"/>
              <a:t>)</a:t>
            </a:r>
          </a:p>
          <a:p>
            <a:pPr marL="457200" indent="-457200">
              <a:buAutoNum type="arabicPeriod" startAt="3"/>
            </a:pPr>
            <a:r>
              <a:rPr lang="ko-KR" altLang="en-US" sz="2200" dirty="0"/>
              <a:t>검증 방법 정의</a:t>
            </a:r>
            <a:r>
              <a:rPr lang="en-US" altLang="ko-KR" sz="2200" dirty="0"/>
              <a:t>(</a:t>
            </a:r>
            <a:r>
              <a:rPr lang="ko-KR" altLang="en-US" sz="2200" dirty="0"/>
              <a:t>홀드 아웃 검증</a:t>
            </a:r>
            <a:r>
              <a:rPr lang="en-US" altLang="ko-KR" sz="2200" dirty="0"/>
              <a:t>, k-</a:t>
            </a:r>
            <a:r>
              <a:rPr lang="ko-KR" altLang="en-US" sz="2200" dirty="0"/>
              <a:t>겹 교차검증 등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4.  </a:t>
            </a:r>
            <a:r>
              <a:rPr lang="ko-KR" altLang="en-US" sz="2200" dirty="0"/>
              <a:t>통계적 </a:t>
            </a:r>
            <a:r>
              <a:rPr lang="ko-KR" altLang="en-US" sz="2200" dirty="0" err="1"/>
              <a:t>검정력을</a:t>
            </a:r>
            <a:r>
              <a:rPr lang="ko-KR" altLang="en-US" sz="2200" dirty="0"/>
              <a:t> 달성할 최초 모델 설정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5.  </a:t>
            </a:r>
            <a:r>
              <a:rPr lang="ko-KR" altLang="en-US" sz="2200" dirty="0"/>
              <a:t>과대적합 모델 생성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6.  </a:t>
            </a:r>
            <a:r>
              <a:rPr lang="ko-KR" altLang="en-US" sz="2200" dirty="0"/>
              <a:t>규제 및 </a:t>
            </a:r>
            <a:r>
              <a:rPr lang="ko-KR" altLang="en-US" sz="2200" dirty="0" err="1"/>
              <a:t>하이퍼파라미터</a:t>
            </a:r>
            <a:r>
              <a:rPr lang="ko-KR" altLang="en-US" sz="2200" dirty="0"/>
              <a:t> 튜닝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717434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4333</Words>
  <Application>Microsoft Office PowerPoint</Application>
  <PresentationFormat>와이드스크린</PresentationFormat>
  <Paragraphs>738</Paragraphs>
  <Slides>91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101" baseType="lpstr">
      <vt:lpstr>Helvetica Neue</vt:lpstr>
      <vt:lpstr>Sandoll 고딕Neo1유니코드 03 Lt</vt:lpstr>
      <vt:lpstr>Sandoll 고딕Neo2유니 06 Bd</vt:lpstr>
      <vt:lpstr>맑은 고딕</vt:lpstr>
      <vt:lpstr>Arial</vt:lpstr>
      <vt:lpstr>Cambria Math</vt:lpstr>
      <vt:lpstr>Symbol</vt:lpstr>
      <vt:lpstr>Wingdings</vt:lpstr>
      <vt:lpstr>Office 테마</vt:lpstr>
      <vt:lpstr>think-cell Slide</vt:lpstr>
      <vt:lpstr>PowerPoint 프레젠테이션</vt:lpstr>
      <vt:lpstr>PowerPoint 프레젠테이션</vt:lpstr>
      <vt:lpstr>3.1 신경망의 구조</vt:lpstr>
      <vt:lpstr>층 : 딥러닝의 구성 단위</vt:lpstr>
      <vt:lpstr>모델 : 층의 네트워크 </vt:lpstr>
      <vt:lpstr>손실 함수와 옵티마이저 : 학습 과정을 조절하는 열쇠 </vt:lpstr>
      <vt:lpstr>PowerPoint 프레젠테이션</vt:lpstr>
      <vt:lpstr>3.3 딥러닝 컴퓨터 셋팅</vt:lpstr>
      <vt:lpstr>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과대적합과 과소적합</vt:lpstr>
      <vt:lpstr>4.4.1 네트워크 크기 축소</vt:lpstr>
      <vt:lpstr>4.4.1 네트워크 크기축소</vt:lpstr>
      <vt:lpstr>4.4.2 가중치 규제 추가</vt:lpstr>
      <vt:lpstr>4.4.2 가중치 규제 추가</vt:lpstr>
      <vt:lpstr>4.4.3 드롭아웃 추가</vt:lpstr>
      <vt:lpstr>4.4.3 드롭아웃 추가</vt:lpstr>
      <vt:lpstr>4.4 절 정리</vt:lpstr>
      <vt:lpstr>PowerPoint 프레젠테이션</vt:lpstr>
      <vt:lpstr>PowerPoint 프레젠테이션</vt:lpstr>
      <vt:lpstr>4.5.1 문제 정의와 데이터셋 수집</vt:lpstr>
      <vt:lpstr>4.5.1 문제 정의와 데이터셋 수집</vt:lpstr>
      <vt:lpstr>4.5.2 성공 지표 선택</vt:lpstr>
      <vt:lpstr>4.5.3 평가 방법 선택</vt:lpstr>
      <vt:lpstr>4.5.4 데이터 준비</vt:lpstr>
      <vt:lpstr>4.5.5 기본보다 나은 모델 훈련하기</vt:lpstr>
      <vt:lpstr>4.5.5 기본보다 나은 모델 훈련하기</vt:lpstr>
      <vt:lpstr>4.5.6 몸집 키우기: 과대적합 모델 구축</vt:lpstr>
      <vt:lpstr>4.5.7 모델 규제와 하이퍼파라미터 튜닝</vt:lpstr>
      <vt:lpstr>4.6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영도</dc:creator>
  <cp:lastModifiedBy>이 지상</cp:lastModifiedBy>
  <cp:revision>20</cp:revision>
  <dcterms:created xsi:type="dcterms:W3CDTF">2021-01-19T06:44:21Z</dcterms:created>
  <dcterms:modified xsi:type="dcterms:W3CDTF">2021-01-19T11:32:54Z</dcterms:modified>
</cp:coreProperties>
</file>