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EFFD-0612-4074-ACF3-2DDCB28A2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DD4CD-1DE5-43E3-AB9A-3038F421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A055B-C781-4F3B-A643-05BED701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39646-4302-4A12-9623-B1ED3027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46DD2-00A1-4D95-B7E6-B797335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BE3A-BAAF-4E17-9723-A3593C63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3A52A-C0A6-4248-A8C8-92766C346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BC540-2525-4DE4-B689-7D9FBEBE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80BD2-395A-4DBA-824A-F88A635F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115B7-BBE6-4F60-AC06-C9BAFA97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243F8E-2F4E-4E97-B4D2-60658518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3E900-0CCC-4CA0-9922-A9126B23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D0E35-528F-4626-933F-6A1BEE55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2B220-D9E9-4C55-BF94-B7CA4C09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6B7A7-5F2F-41C3-BFFF-1D7773FE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D7231-6082-4665-AD3E-49F25EC6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97FEC-E521-4008-9B0F-0B431A32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15A02-DB0F-4614-8F4F-0F5484D1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CC0DE-1273-4C33-8B5A-B3F4DB73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A4927-58ED-4782-B12E-42E59BA6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9783-DF76-4EB5-A6C0-79A22866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EDD9C-6F7B-470E-898B-3942D2A3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1C1D9-FB62-4640-9899-CEE9AC7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EE50B-DA00-420F-A509-FF6D1F9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079A-E30F-446F-97B1-69236FC8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1D7-07B0-4D4D-A274-A1EFC00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7F822-58B0-444C-A55A-00722F9D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14D0E-CF91-4035-BD83-E00EBD27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A7509-D2B0-4012-9BE0-0D588008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D7397-B054-4AB9-86DF-C7D123CE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8AED4-57D8-4AA4-9D91-F3219FB9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B8D14-0AD3-41E8-A562-80310C3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B1C85-B6B0-4B4F-B4BD-D7C7FEF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050BD-C71D-4551-BBF4-EAEC63D1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7AD8E5-2DEB-49FC-AECE-4CBAC22C8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2B8E-E265-4F61-AE8F-630E5DA09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1EC1F8-48C4-478A-A754-2E85FBA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E5D6A-733D-44C2-98FD-25A4DE0B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D7ADF-3DCD-428E-9D32-5FDBB9E3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B377-DEA1-4228-9A4F-04771E62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E1BEF-5B9D-48DF-B3E9-6849E81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73219-0966-4589-9EF7-750258A6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394BA3-9707-4A5B-B2CF-18E142EA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F3AF47-128B-443D-80B3-975340AF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ACFA7-7AB1-4D05-A834-B43EE86C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FAC91-90EF-4152-8B5B-27260DB1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CD95-21F5-4CFE-94A9-7BC54632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DEF0B-8A81-47A0-8AE7-028CF13F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8A455-4B70-410A-8E9F-B8894694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333B3-55C9-403E-9C5D-F86D8128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55068-3945-42F7-9C5E-9C3F41F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15A4-492C-4C64-B50D-39E83421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69E9-19F5-4586-AD07-314A69D2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087F75-0A29-4A1B-91B1-CFA0F7BA5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77CA9-E368-4706-9ADE-7B4628555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962B5-8584-479B-96D5-3AC5C2D7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DC3CC-2D57-4B5B-9985-2CD73658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E53F8-CC55-4842-BD95-5C7E822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11E716-32EB-471D-8F05-1FC76221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BE1C0-51EF-42D9-9F5C-7B90D6C9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1E42F-0CBB-43A6-ABBA-847D83AD3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C02C-0898-43EE-8162-8B9F226BFF9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4142-F1CA-406E-B973-62971824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54D25-14A3-48D7-891B-D50DAD5B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D8EA-30B3-422A-AEDD-9FCF32E9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5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82A7F-3A52-4D1B-8B57-942F4D16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적대적 생성 신경망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29C25-CF55-4DB1-89BC-A2C918ED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적대적 생성 신경망</a:t>
            </a:r>
            <a:r>
              <a:rPr lang="en-US" altLang="ko-KR" b="1" dirty="0"/>
              <a:t>(GAN)</a:t>
            </a:r>
          </a:p>
          <a:p>
            <a:pPr marL="0" indent="0">
              <a:buNone/>
            </a:pPr>
            <a:r>
              <a:rPr lang="en-US" altLang="ko-KR" dirty="0"/>
              <a:t>  GAN</a:t>
            </a:r>
            <a:r>
              <a:rPr lang="ko-KR" altLang="en-US" dirty="0"/>
              <a:t>은 생성된 이미지가 실제 이미지와 통계적으로 거의 구분이 되지 않도록 강제하여 아주 실제 같은 합성 이미지를 생성합니다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의 네트워크는 </a:t>
            </a:r>
            <a:r>
              <a:rPr lang="en-US" altLang="ko-KR" dirty="0"/>
              <a:t>2</a:t>
            </a:r>
            <a:r>
              <a:rPr lang="ko-KR" altLang="en-US" dirty="0"/>
              <a:t>개를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b="1" dirty="0"/>
              <a:t>생성자 네트워크 </a:t>
            </a:r>
            <a:r>
              <a:rPr lang="en-US" altLang="ko-KR" b="1" dirty="0"/>
              <a:t>(generator network)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sz="1600" dirty="0"/>
              <a:t>랜덤</a:t>
            </a:r>
            <a:r>
              <a:rPr lang="en-US" altLang="ko-KR" sz="1600" dirty="0"/>
              <a:t> </a:t>
            </a:r>
            <a:r>
              <a:rPr lang="ko-KR" altLang="en-US" sz="1600" dirty="0"/>
              <a:t>벡터를</a:t>
            </a:r>
            <a:r>
              <a:rPr lang="en-US" altLang="ko-KR" sz="1600" dirty="0"/>
              <a:t> </a:t>
            </a:r>
            <a:r>
              <a:rPr lang="ko-KR" altLang="en-US" sz="1600" dirty="0"/>
              <a:t>입력 받아 이를 합성된 이미지로 디코딩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b="1" dirty="0" err="1"/>
              <a:t>판별자</a:t>
            </a:r>
            <a:r>
              <a:rPr lang="ko-KR" altLang="en-US" b="1" dirty="0"/>
              <a:t> 네트워크 </a:t>
            </a:r>
            <a:r>
              <a:rPr lang="en-US" altLang="ko-KR" b="1" dirty="0"/>
              <a:t>(discriminator network)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sz="1600" dirty="0"/>
              <a:t>이미지를 입력 받아 훈련 세트에서 온 이미지인지</a:t>
            </a:r>
            <a:r>
              <a:rPr lang="en-US" altLang="ko-KR" sz="1600" dirty="0"/>
              <a:t>, </a:t>
            </a:r>
            <a:r>
              <a:rPr lang="ko-KR" altLang="en-US" sz="1600" dirty="0"/>
              <a:t>생성자 네트워크가 만든 이미지인지 판별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9A99-E42D-4DA4-AF3C-2D75178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8.5.4 </a:t>
            </a:r>
            <a:r>
              <a:rPr lang="ko-KR" altLang="en-US" dirty="0" err="1"/>
              <a:t>판별자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B049F-82E7-4DD2-9F9B-1A096A2A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다음은 후보 이미지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진짜 혹은 가짜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를 입력으로 받고 두 개의 클래스로 분류하는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discriminator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모델을 만들겠습니다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클래스는 ‘생성된 이미지’ 또는 ‘훈련 세트에서 온 진짜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이미지’입니다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2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E84843-E71A-4035-97C3-4D696538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9" y="71437"/>
            <a:ext cx="7362825" cy="671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318DA-6CE2-4FAC-9842-1597AAB2EBEB}"/>
              </a:ext>
            </a:extLst>
          </p:cNvPr>
          <p:cNvSpPr txBox="1"/>
          <p:nvPr/>
        </p:nvSpPr>
        <p:spPr>
          <a:xfrm>
            <a:off x="5948039" y="4793941"/>
            <a:ext cx="2920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(32,32,3)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크기의 입력을 이진 분류 결정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진짜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가짜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으로 변환하는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판별자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모델 객체를 만듭니다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586C210-5486-4A65-99E1-AA2A31D2E9EB}"/>
              </a:ext>
            </a:extLst>
          </p:cNvPr>
          <p:cNvCxnSpPr/>
          <p:nvPr/>
        </p:nvCxnSpPr>
        <p:spPr>
          <a:xfrm>
            <a:off x="4989250" y="4971495"/>
            <a:ext cx="102093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8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3975-4172-4A1F-879F-7AFB62BD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8.5.5 </a:t>
            </a:r>
            <a:r>
              <a:rPr lang="ko-KR" altLang="en-US" dirty="0"/>
              <a:t>적대적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AF4D8-D34E-495E-8203-0D459E03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마지막으로 생성자와 판별자를 연결하여 </a:t>
            </a:r>
            <a:r>
              <a:rPr lang="en-US" altLang="ko-KR" dirty="0"/>
              <a:t>GAN</a:t>
            </a:r>
            <a:r>
              <a:rPr lang="ko-KR" altLang="en-US" dirty="0"/>
              <a:t>을 설정합니다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3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0EB23-5E7F-4B45-8B72-FCC5E2C9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6" y="1213789"/>
            <a:ext cx="6524625" cy="38287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8F8BA8-7209-42EB-89A4-4AB2EE712079}"/>
              </a:ext>
            </a:extLst>
          </p:cNvPr>
          <p:cNvCxnSpPr>
            <a:cxnSpLocks/>
          </p:cNvCxnSpPr>
          <p:nvPr/>
        </p:nvCxnSpPr>
        <p:spPr>
          <a:xfrm>
            <a:off x="2867487" y="1961965"/>
            <a:ext cx="102093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54F54-939B-46E3-BA69-F9E2582B2524}"/>
              </a:ext>
            </a:extLst>
          </p:cNvPr>
          <p:cNvSpPr txBox="1"/>
          <p:nvPr/>
        </p:nvSpPr>
        <p:spPr>
          <a:xfrm>
            <a:off x="3888419" y="1777299"/>
            <a:ext cx="411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판별자의 가중치가 훈련하는 동안 업데이트 되면 판별자는 항상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진짜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＂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를 예측함</a:t>
            </a:r>
          </a:p>
        </p:txBody>
      </p:sp>
    </p:spTree>
    <p:extLst>
      <p:ext uri="{BB962C8B-B14F-4D97-AF65-F5344CB8AC3E}">
        <p14:creationId xmlns:p14="http://schemas.microsoft.com/office/powerpoint/2010/main" val="32617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0C413-9DD3-4506-B10D-2E252F51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8.5.7 DCGAN </a:t>
            </a:r>
            <a:r>
              <a:rPr lang="ko-KR" altLang="en-US" dirty="0"/>
              <a:t>훈련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D3E1B-05AD-4216-98AF-D7796DCD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잠재 공간에서 무작위로 포인트를 뽑습니다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랜덤 노이즈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).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랜덤 노이즈를 사용해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generator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에서 이미지를 생성합니다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생성된 이미지와 진짜 이미지를 섞습니다</a:t>
            </a: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진짜와 가짜가 섞인 이미지와 이에 대응하는 타깃을 사용해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discriminator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를 훈련합니다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타깃은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“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진짜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“(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실제 이미지일 경우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또는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“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가짜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”(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생성된 이미지일 경우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입니다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잠재 공간에서 무작위로 새로운 포인트를 뽑습니다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 랜덤 벡터를 사용해 </a:t>
            </a:r>
            <a:r>
              <a:rPr lang="en-US" altLang="ko-KR" dirty="0" err="1">
                <a:solidFill>
                  <a:srgbClr val="494E52"/>
                </a:solidFill>
                <a:latin typeface="-apple-system"/>
              </a:rPr>
              <a:t>gan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을 훈련합니다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모든 타깃은 “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진짜”로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설정합니다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판별자가 생성된 이미지를 모두 “진짜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이미지”라고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예측하도록 생성자의 가중치를 업데이트합니다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결국 생성자는 판별자를 속이도록 훈련합니다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716F0C-68F3-4C28-BCDC-0713B3EF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41" y="95250"/>
            <a:ext cx="6048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C4431-77D7-40EE-8342-B5DF50EF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1925"/>
            <a:ext cx="61531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0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0772D7-C044-4AD5-B38E-B5D29833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09700"/>
            <a:ext cx="5791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0FB33-5B3B-4ACC-A104-A14FD976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8.5.7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F3962-33DE-4B0B-824B-A6A618AD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생성자 네트워크와 </a:t>
            </a:r>
            <a:r>
              <a:rPr lang="ko-KR" altLang="en-US" dirty="0" err="1"/>
              <a:t>판별자</a:t>
            </a:r>
            <a:r>
              <a:rPr lang="ko-KR" altLang="en-US" dirty="0"/>
              <a:t> 네트워크가 연결되어 구성</a:t>
            </a:r>
            <a:r>
              <a:rPr lang="en-US" altLang="ko-KR" dirty="0"/>
              <a:t>. </a:t>
            </a:r>
            <a:r>
              <a:rPr lang="ko-KR" altLang="en-US" dirty="0"/>
              <a:t>판별자는 이미지 구분역할</a:t>
            </a:r>
            <a:r>
              <a:rPr lang="en-US" altLang="ko-KR" dirty="0"/>
              <a:t>, </a:t>
            </a:r>
            <a:r>
              <a:rPr lang="ko-KR" altLang="en-US" dirty="0"/>
              <a:t>생성자는 판별자를 속이도록 훈련</a:t>
            </a:r>
            <a:r>
              <a:rPr lang="en-US" altLang="ko-KR" dirty="0"/>
              <a:t>. </a:t>
            </a:r>
            <a:r>
              <a:rPr lang="ko-KR" altLang="en-US" dirty="0"/>
              <a:t>생성자는 훈련 세트의 이미지를 직접 보지는 않음</a:t>
            </a:r>
            <a:r>
              <a:rPr lang="en-US" altLang="ko-KR" dirty="0"/>
              <a:t>. </a:t>
            </a:r>
            <a:r>
              <a:rPr lang="ko-KR" altLang="en-US" dirty="0"/>
              <a:t>데이터에 관한 정보는 판별자에서 얻음</a:t>
            </a:r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을 훈련하기 어렵습니다</a:t>
            </a:r>
            <a:r>
              <a:rPr lang="en-US" altLang="ko-KR" dirty="0"/>
              <a:t>. GAN </a:t>
            </a:r>
            <a:r>
              <a:rPr lang="ko-KR" altLang="en-US" dirty="0"/>
              <a:t>훈련은 단순 경사 </a:t>
            </a:r>
            <a:r>
              <a:rPr lang="ko-KR" altLang="en-US" dirty="0" err="1"/>
              <a:t>하강법과정이</a:t>
            </a:r>
            <a:r>
              <a:rPr lang="ko-KR" altLang="en-US" dirty="0"/>
              <a:t> 아니기 </a:t>
            </a:r>
            <a:r>
              <a:rPr lang="ko-KR" altLang="en-US" dirty="0" err="1"/>
              <a:t>떄문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은 매우 실제 같은 이미지를 만들 수 있음</a:t>
            </a:r>
            <a:r>
              <a:rPr lang="en-US" altLang="ko-KR" dirty="0"/>
              <a:t>. </a:t>
            </a:r>
            <a:r>
              <a:rPr lang="ko-KR" altLang="en-US" dirty="0"/>
              <a:t>연속된 공간도 아님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8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787B-E469-4D10-A2C6-48A06698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</a:t>
            </a:r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2C9B0-3B3D-4423-8A1B-468E075B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딥러닝을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사용한 창의적인 애플리케이션에서 심층 네트워크는 기존 콘텐츠에 설명을 다는 것을 넘어서 직접 콘텐츠를 생산하기 시작했습니다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한 번에 하나의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타임스텝씩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시퀀스 데이터를 생성하는 방법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텍스트 생성이나 음표 하나씩 음악을 생성하거나 어떤 시계열 데이터를 생성하는 곳에 적용할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딥드림의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작동 원리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컨브넷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층 활성화를 최대화를 최대화하기 위해 입력 공간에 경사 상승법을 적용합니다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스타일 트랜스퍼 적용 방법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콘텐츠 이미지와 스타일 이미지가 연결되어 재미있는 결과를 만듭니다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GAN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VAE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가 무엇인지와 이를 사용하여 새로운 이미지를 만드는 방법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잠재 공간의 개념 벡터를 사용하여 이미지를 변형하는 방법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분야는 빠르게 성장하고 있으며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여기서 다룬 기법들은 기초일 뿐입니다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생성 모델을 위한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그 자체로 양이 매우 방대합니다</a:t>
            </a:r>
            <a:r>
              <a:rPr lang="en-US" altLang="ko-KR" b="0" i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2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8F3EC-7106-488A-BB1B-ACCA9C70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적대적 생성 신경망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741DA-9F05-41B2-AB60-42D2C44E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은 최적화의 </a:t>
            </a:r>
            <a:r>
              <a:rPr lang="ko-KR" altLang="en-US" dirty="0" err="1"/>
              <a:t>최솟갑이</a:t>
            </a:r>
            <a:r>
              <a:rPr lang="ko-KR" altLang="en-US" dirty="0"/>
              <a:t> 고정되지 않은 시스템</a:t>
            </a:r>
            <a:r>
              <a:rPr lang="en-US" altLang="ko-KR" dirty="0"/>
              <a:t>. </a:t>
            </a:r>
            <a:r>
              <a:rPr lang="ko-KR" altLang="en-US" dirty="0"/>
              <a:t>최적화 과정이 최솟값을 찾는 것이 아니라 두 힘 간의 평형점을 찾는 다이나믹 시스템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이유로 </a:t>
            </a:r>
            <a:r>
              <a:rPr lang="en-US" altLang="ko-KR" dirty="0"/>
              <a:t>GAN</a:t>
            </a:r>
            <a:r>
              <a:rPr lang="ko-KR" altLang="en-US" dirty="0"/>
              <a:t>은 훈련하기 어려움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FA0E-E2D1-4499-ABF8-5DE6AA9F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8.5.1 GAN </a:t>
            </a:r>
            <a:r>
              <a:rPr lang="ko-KR" altLang="en-US" dirty="0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3B125-3F46-40C5-B0A8-947E4C8E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교재에서는 </a:t>
            </a:r>
            <a:r>
              <a:rPr lang="en-US" altLang="ko-KR" dirty="0"/>
              <a:t>CIFAR10 </a:t>
            </a:r>
            <a:r>
              <a:rPr lang="ko-KR" altLang="en-US" dirty="0"/>
              <a:t>데이터셋의 이미지로 </a:t>
            </a:r>
            <a:r>
              <a:rPr lang="en-US" altLang="ko-KR" dirty="0"/>
              <a:t>GAN</a:t>
            </a:r>
            <a:r>
              <a:rPr lang="ko-KR" altLang="en-US" dirty="0"/>
              <a:t>을 훈련하는 방법이 나와있습니다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CIFAR10 </a:t>
            </a:r>
            <a:r>
              <a:rPr lang="ko-KR" altLang="en-US" dirty="0"/>
              <a:t>데이터셋은 일반적으로 머신 러닝 및 컴퓨터 비전 알고리즘을 훈련시키는데 사용되는 이미지 모음입니다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데이터셋은 </a:t>
            </a:r>
            <a:r>
              <a:rPr lang="en-US" altLang="ko-KR" dirty="0"/>
              <a:t>32x32 </a:t>
            </a:r>
            <a:r>
              <a:rPr lang="ko-KR" altLang="en-US" dirty="0"/>
              <a:t>크기의 </a:t>
            </a:r>
            <a:r>
              <a:rPr lang="en-US" altLang="ko-KR" dirty="0"/>
              <a:t>RGB</a:t>
            </a:r>
            <a:r>
              <a:rPr lang="ko-KR" altLang="en-US" dirty="0"/>
              <a:t>이미지 </a:t>
            </a:r>
            <a:r>
              <a:rPr lang="en-US" altLang="ko-KR" dirty="0"/>
              <a:t>5</a:t>
            </a:r>
            <a:r>
              <a:rPr lang="ko-KR" altLang="en-US" dirty="0"/>
              <a:t>만개로 </a:t>
            </a:r>
            <a:r>
              <a:rPr lang="ko-KR" altLang="en-US" dirty="0" err="1"/>
              <a:t>아루어져</a:t>
            </a:r>
            <a:r>
              <a:rPr lang="ko-KR" altLang="en-US" dirty="0"/>
              <a:t> </a:t>
            </a:r>
            <a:r>
              <a:rPr lang="ko-KR" altLang="en-US" dirty="0" err="1"/>
              <a:t>있꼬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클래스를 가집니다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4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7E5F-BB7C-42F9-87B8-11854BBB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8.5.1 GAN </a:t>
            </a:r>
            <a:r>
              <a:rPr lang="ko-KR" altLang="en-US" dirty="0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9EDFD-2848-46A8-BF50-F40892E3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GAN </a:t>
            </a:r>
            <a:r>
              <a:rPr lang="ko-KR" altLang="en-US" dirty="0"/>
              <a:t>구조는 다음과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generator </a:t>
            </a:r>
            <a:r>
              <a:rPr lang="ko-KR" altLang="en-US" dirty="0"/>
              <a:t>네트워크는 </a:t>
            </a:r>
            <a:r>
              <a:rPr lang="en-US" altLang="ko-KR" dirty="0"/>
              <a:t>(</a:t>
            </a:r>
            <a:r>
              <a:rPr lang="en-US" altLang="ko-KR" dirty="0" err="1"/>
              <a:t>latent_dim</a:t>
            </a:r>
            <a:r>
              <a:rPr lang="en-US" altLang="ko-KR" dirty="0"/>
              <a:t>)</a:t>
            </a:r>
            <a:r>
              <a:rPr lang="ko-KR" altLang="en-US" dirty="0"/>
              <a:t>크기의 벡터를 </a:t>
            </a:r>
            <a:r>
              <a:rPr lang="en-US" altLang="ko-KR" dirty="0"/>
              <a:t>(32,32,3)</a:t>
            </a:r>
            <a:r>
              <a:rPr lang="ko-KR" altLang="en-US" dirty="0"/>
              <a:t>크기의 이미지로 매핑합니다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discriminator </a:t>
            </a:r>
            <a:r>
              <a:rPr lang="ko-KR" altLang="en-US" dirty="0"/>
              <a:t>네트워크는 </a:t>
            </a:r>
            <a:r>
              <a:rPr lang="en-US" altLang="ko-KR" dirty="0"/>
              <a:t>(32,32,3) </a:t>
            </a:r>
            <a:r>
              <a:rPr lang="ko-KR" altLang="en-US" dirty="0"/>
              <a:t>크기의 이미지가 진짜일 확률을 추정하여 이진 값으로 매핑합니다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생성자와 판별자를 연결하는 </a:t>
            </a:r>
            <a:r>
              <a:rPr lang="en-US" altLang="ko-KR" dirty="0" err="1"/>
              <a:t>gan</a:t>
            </a:r>
            <a:r>
              <a:rPr lang="en-US" altLang="ko-KR" dirty="0"/>
              <a:t> </a:t>
            </a:r>
            <a:r>
              <a:rPr lang="ko-KR" altLang="en-US" dirty="0"/>
              <a:t>네트워크를 만듭니다</a:t>
            </a:r>
            <a:r>
              <a:rPr lang="en-US" altLang="ko-KR" dirty="0"/>
              <a:t>. </a:t>
            </a:r>
            <a:r>
              <a:rPr lang="en-US" altLang="ko-KR" dirty="0" err="1"/>
              <a:t>gan</a:t>
            </a:r>
            <a:r>
              <a:rPr lang="en-US" altLang="ko-KR" dirty="0"/>
              <a:t>(x)=discriminator(generator(x))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판별자는 생성자가 잠재 공간의 벡터를 디코딩한 것이 얼마나 현실적인지 평가합니다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진짜</a:t>
            </a:r>
            <a:r>
              <a:rPr lang="en-US" altLang="ko-KR" dirty="0"/>
              <a:t>”/”</a:t>
            </a:r>
            <a:r>
              <a:rPr lang="ko-KR" altLang="en-US" dirty="0"/>
              <a:t>가짜</a:t>
            </a:r>
            <a:r>
              <a:rPr lang="en-US" altLang="ko-KR" dirty="0"/>
              <a:t>“ </a:t>
            </a:r>
            <a:r>
              <a:rPr lang="ko-KR" altLang="en-US" dirty="0"/>
              <a:t>레이블과 함께 진짜 이미지와 가짜 이미지 샘플을 사용하여 판별자를 훈련합니다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생성자를 훈련하려면 </a:t>
            </a:r>
            <a:r>
              <a:rPr lang="en-US" altLang="ko-KR" dirty="0" err="1"/>
              <a:t>gan</a:t>
            </a:r>
            <a:r>
              <a:rPr lang="en-US" altLang="ko-KR" dirty="0"/>
              <a:t> </a:t>
            </a:r>
            <a:r>
              <a:rPr lang="ko-KR" altLang="en-US" dirty="0"/>
              <a:t>모델의 손실에 대한 생성자 가중치의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7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59D7-3405-4C62-9A12-2F1497F6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8.5.2 </a:t>
            </a:r>
            <a:r>
              <a:rPr lang="ko-KR" altLang="en-US" dirty="0"/>
              <a:t>훈련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1EC-62CF-40E5-ADA7-FF8639A7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을 훈련하고 튜닝하는 과정은 어렵기로 유명합니다</a:t>
            </a:r>
            <a:r>
              <a:rPr lang="en-US" altLang="ko-KR" dirty="0"/>
              <a:t>. </a:t>
            </a:r>
            <a:r>
              <a:rPr lang="ko-KR" altLang="en-US" dirty="0"/>
              <a:t>알아 두어야 할 몇 가지 유용한 기법이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다음장은 교재에 나온 </a:t>
            </a:r>
            <a:r>
              <a:rPr lang="en-US" altLang="ko-KR" dirty="0"/>
              <a:t>GAN</a:t>
            </a:r>
            <a:r>
              <a:rPr lang="ko-KR" altLang="en-US" dirty="0"/>
              <a:t>생성자와 판별자를 구현하는 데 사용할 몇 가지 기법입니다</a:t>
            </a:r>
            <a:r>
              <a:rPr lang="en-US" altLang="ko-KR" dirty="0"/>
              <a:t>. </a:t>
            </a:r>
            <a:r>
              <a:rPr lang="ko-KR" altLang="en-US" dirty="0"/>
              <a:t>이 목록들이 </a:t>
            </a:r>
            <a:r>
              <a:rPr lang="en-US" altLang="ko-KR" dirty="0"/>
              <a:t>GAN</a:t>
            </a:r>
            <a:r>
              <a:rPr lang="ko-KR" altLang="en-US" dirty="0"/>
              <a:t>에 관련된 전체 팁은 아닙니다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19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87E42-CBA5-406E-973D-E9F21617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8.5.2 </a:t>
            </a:r>
            <a:r>
              <a:rPr lang="ko-KR" altLang="en-US" dirty="0"/>
              <a:t>훈련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E231-01DE-4543-8819-C5281736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마지막 활성화로 다른 종류의 모델에서 널리 사용하는 </a:t>
            </a:r>
            <a:r>
              <a:rPr lang="en-US" altLang="ko-KR" dirty="0"/>
              <a:t>sigmoid </a:t>
            </a:r>
            <a:r>
              <a:rPr lang="ko-KR" altLang="en-US" dirty="0"/>
              <a:t>대신 </a:t>
            </a:r>
            <a:r>
              <a:rPr lang="en-US" altLang="ko-KR" dirty="0"/>
              <a:t>tanh </a:t>
            </a:r>
            <a:r>
              <a:rPr lang="ko-KR" altLang="en-US" dirty="0"/>
              <a:t>함수를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균등 분포가 아니고 정규 분포를 사용하여 잠재 공간에서 포인트를 샘플링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무작위성은 모델을 견고하게 만듭니다</a:t>
            </a:r>
            <a:r>
              <a:rPr lang="en-US" altLang="ko-KR" dirty="0"/>
              <a:t>. </a:t>
            </a:r>
            <a:r>
              <a:rPr lang="ko-KR" altLang="en-US" dirty="0"/>
              <a:t>무작위성은 두 가지 방법으로 주입합니다</a:t>
            </a:r>
            <a:r>
              <a:rPr lang="en-US" altLang="ko-KR" dirty="0"/>
              <a:t>. </a:t>
            </a:r>
            <a:r>
              <a:rPr lang="ko-KR" altLang="en-US" dirty="0"/>
              <a:t>판별자에 </a:t>
            </a:r>
            <a:r>
              <a:rPr lang="ko-KR" altLang="en-US" dirty="0" err="1"/>
              <a:t>드롭아웃을</a:t>
            </a:r>
            <a:r>
              <a:rPr lang="ko-KR" altLang="en-US" dirty="0"/>
              <a:t> 사용하거나 판별자를 위해 레이블에 랜덤 노이즈를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희소한 </a:t>
            </a:r>
            <a:r>
              <a:rPr lang="ko-KR" altLang="en-US" dirty="0" err="1"/>
              <a:t>그래디언트는</a:t>
            </a:r>
            <a:r>
              <a:rPr lang="ko-KR" altLang="en-US" dirty="0"/>
              <a:t> </a:t>
            </a:r>
            <a:r>
              <a:rPr lang="en-US" altLang="ko-KR" dirty="0"/>
              <a:t>GAN </a:t>
            </a:r>
            <a:r>
              <a:rPr lang="ko-KR" altLang="en-US" dirty="0"/>
              <a:t>훈련을 방해할 수 있습니다</a:t>
            </a:r>
            <a:r>
              <a:rPr lang="en-US" altLang="ko-KR" dirty="0"/>
              <a:t>.(</a:t>
            </a:r>
            <a:r>
              <a:rPr lang="ko-KR" altLang="en-US" dirty="0" err="1"/>
              <a:t>그래디언트값이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계속 </a:t>
            </a:r>
            <a:r>
              <a:rPr lang="ko-KR" altLang="en-US" dirty="0" err="1"/>
              <a:t>수렴될수</a:t>
            </a:r>
            <a:r>
              <a:rPr lang="ko-KR" altLang="en-US" dirty="0"/>
              <a:t> 있기 때문</a:t>
            </a:r>
            <a:r>
              <a:rPr lang="en-US" altLang="ko-KR" dirty="0"/>
              <a:t>) </a:t>
            </a:r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en-US" altLang="ko-KR" dirty="0"/>
              <a:t>, </a:t>
            </a:r>
            <a:r>
              <a:rPr lang="en-US" altLang="ko-KR" dirty="0" err="1"/>
              <a:t>leakyReLU</a:t>
            </a:r>
            <a:r>
              <a:rPr lang="ko-KR" altLang="en-US" dirty="0"/>
              <a:t>층으로 해결가능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3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F774-34DD-41FA-ABB4-172F06A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8.5.3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64A2-EE29-49D6-956F-AFCE5951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벡터를 후보 이미지로 변환하는 </a:t>
            </a:r>
            <a:r>
              <a:rPr lang="en-US" altLang="ko-KR" dirty="0"/>
              <a:t>generator </a:t>
            </a:r>
            <a:r>
              <a:rPr lang="ko-KR" altLang="en-US" dirty="0"/>
              <a:t>모델을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112C8-3F0E-41B1-AA67-E047172A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kerasf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from </a:t>
            </a:r>
            <a:r>
              <a:rPr lang="en-US" altLang="ko-KR" sz="1800" dirty="0" err="1"/>
              <a:t>keras</a:t>
            </a:r>
            <a:r>
              <a:rPr lang="en-US" altLang="ko-KR" sz="1800" dirty="0"/>
              <a:t> import layer</a:t>
            </a:r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as np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</a:t>
            </a:r>
            <a:r>
              <a:rPr lang="ko-KR" altLang="en-US" sz="1800" dirty="0">
                <a:solidFill>
                  <a:schemeClr val="accent6"/>
                </a:solidFill>
              </a:rPr>
              <a:t>초기화</a:t>
            </a:r>
            <a:endParaRPr lang="en-US" altLang="ko-KR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800" dirty="0" err="1"/>
              <a:t>latent_dim</a:t>
            </a:r>
            <a:r>
              <a:rPr lang="en-US" altLang="ko-KR" sz="1800" dirty="0"/>
              <a:t> = 32</a:t>
            </a:r>
          </a:p>
          <a:p>
            <a:pPr marL="0" indent="0">
              <a:buNone/>
            </a:pPr>
            <a:r>
              <a:rPr lang="en-US" altLang="ko-KR" sz="1800" dirty="0"/>
              <a:t>height = 32</a:t>
            </a:r>
          </a:p>
          <a:p>
            <a:pPr marL="0" indent="0">
              <a:buNone/>
            </a:pPr>
            <a:r>
              <a:rPr lang="en-US" altLang="ko-KR" sz="1800" dirty="0"/>
              <a:t>width = 32</a:t>
            </a:r>
          </a:p>
          <a:p>
            <a:pPr marL="0" indent="0">
              <a:buNone/>
            </a:pPr>
            <a:r>
              <a:rPr lang="en-US" altLang="ko-KR" sz="1800" dirty="0"/>
              <a:t>channels = 3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</a:t>
            </a:r>
            <a:r>
              <a:rPr lang="ko-KR" altLang="en-US" sz="1800" dirty="0">
                <a:solidFill>
                  <a:schemeClr val="accent6"/>
                </a:solidFill>
              </a:rPr>
              <a:t>입력지정</a:t>
            </a:r>
            <a:endParaRPr lang="en-US" altLang="ko-KR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800" dirty="0" err="1"/>
              <a:t>Generator_input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keras.Input</a:t>
            </a:r>
            <a:r>
              <a:rPr lang="en-US" altLang="ko-KR" sz="1800" dirty="0"/>
              <a:t>(shape=(</a:t>
            </a:r>
            <a:r>
              <a:rPr lang="en-US" altLang="ko-KR" sz="1800" dirty="0" err="1"/>
              <a:t>latent_dim</a:t>
            </a:r>
            <a:r>
              <a:rPr lang="en-US" altLang="ko-KR" sz="1800" dirty="0"/>
              <a:t>,))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</a:t>
            </a:r>
            <a:r>
              <a:rPr lang="ko-KR" altLang="en-US" sz="1800" dirty="0">
                <a:solidFill>
                  <a:schemeClr val="accent6"/>
                </a:solidFill>
              </a:rPr>
              <a:t>입력을 </a:t>
            </a:r>
            <a:r>
              <a:rPr lang="en-US" altLang="ko-KR" sz="1800" dirty="0">
                <a:solidFill>
                  <a:schemeClr val="accent6"/>
                </a:solidFill>
              </a:rPr>
              <a:t>16x16 </a:t>
            </a:r>
            <a:r>
              <a:rPr lang="ko-KR" altLang="en-US" sz="1800" dirty="0">
                <a:solidFill>
                  <a:schemeClr val="accent6"/>
                </a:solidFill>
              </a:rPr>
              <a:t>크기의 채널 </a:t>
            </a:r>
            <a:r>
              <a:rPr lang="en-US" altLang="ko-KR" sz="1800" dirty="0">
                <a:solidFill>
                  <a:schemeClr val="accent6"/>
                </a:solidFill>
              </a:rPr>
              <a:t>128</a:t>
            </a:r>
            <a:r>
              <a:rPr lang="ko-KR" altLang="en-US" sz="1800" dirty="0">
                <a:solidFill>
                  <a:schemeClr val="accent6"/>
                </a:solidFill>
              </a:rPr>
              <a:t>개를 가진 특성 </a:t>
            </a:r>
            <a:r>
              <a:rPr lang="ko-KR" altLang="en-US" sz="1800" dirty="0" err="1">
                <a:solidFill>
                  <a:schemeClr val="accent6"/>
                </a:solidFill>
              </a:rPr>
              <a:t>맵으로</a:t>
            </a:r>
            <a:r>
              <a:rPr lang="ko-KR" altLang="en-US" sz="1800" dirty="0">
                <a:solidFill>
                  <a:schemeClr val="accent6"/>
                </a:solidFill>
              </a:rPr>
              <a:t> 변환합니다</a:t>
            </a:r>
            <a:r>
              <a:rPr lang="en-US" altLang="ko-KR" sz="18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X= </a:t>
            </a:r>
            <a:r>
              <a:rPr lang="en-US" altLang="ko-KR" sz="1800" dirty="0" err="1"/>
              <a:t>layers.Dense</a:t>
            </a:r>
            <a:r>
              <a:rPr lang="en-US" altLang="ko-KR" sz="1800" dirty="0"/>
              <a:t>(128*16*16)(</a:t>
            </a:r>
            <a:r>
              <a:rPr lang="en-US" altLang="ko-KR" sz="1800" dirty="0" err="1"/>
              <a:t>generator_input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x= </a:t>
            </a:r>
            <a:r>
              <a:rPr lang="en-US" altLang="ko-KR" sz="1800" dirty="0" err="1"/>
              <a:t>layers.LeakyReLU</a:t>
            </a:r>
            <a:r>
              <a:rPr lang="en-US" altLang="ko-KR" sz="1800" dirty="0"/>
              <a:t>()(x)</a:t>
            </a:r>
          </a:p>
          <a:p>
            <a:pPr marL="0" indent="0">
              <a:buNone/>
            </a:pPr>
            <a:r>
              <a:rPr lang="en-US" altLang="ko-KR" sz="1800" dirty="0"/>
              <a:t>X= </a:t>
            </a:r>
            <a:r>
              <a:rPr lang="en-US" altLang="ko-KR" sz="1800" dirty="0" err="1"/>
              <a:t>layers.Reshape</a:t>
            </a:r>
            <a:r>
              <a:rPr lang="en-US" altLang="ko-KR" sz="1800" dirty="0"/>
              <a:t>((16,16,128))(x)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14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3CAAF-ECD8-4C0F-8FE0-26450C97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 256</a:t>
            </a:r>
            <a:r>
              <a:rPr lang="ko-KR" altLang="en-US" sz="1800" dirty="0">
                <a:solidFill>
                  <a:schemeClr val="accent6"/>
                </a:solidFill>
              </a:rPr>
              <a:t>개의 필터에 </a:t>
            </a:r>
            <a:r>
              <a:rPr lang="en-US" altLang="ko-KR" sz="1800" dirty="0">
                <a:solidFill>
                  <a:schemeClr val="accent6"/>
                </a:solidFill>
              </a:rPr>
              <a:t>5</a:t>
            </a:r>
            <a:r>
              <a:rPr lang="ko-KR" altLang="en-US" sz="1800" dirty="0">
                <a:solidFill>
                  <a:schemeClr val="accent6"/>
                </a:solidFill>
              </a:rPr>
              <a:t>행</a:t>
            </a:r>
            <a:r>
              <a:rPr lang="en-US" altLang="ko-KR" sz="1800" dirty="0">
                <a:solidFill>
                  <a:schemeClr val="accent6"/>
                </a:solidFill>
              </a:rPr>
              <a:t>, </a:t>
            </a:r>
            <a:r>
              <a:rPr lang="ko-KR" altLang="en-US" sz="1800" dirty="0" err="1">
                <a:solidFill>
                  <a:schemeClr val="accent6"/>
                </a:solidFill>
              </a:rPr>
              <a:t>입력값과</a:t>
            </a:r>
            <a:r>
              <a:rPr lang="ko-KR" altLang="en-US" sz="1800" dirty="0">
                <a:solidFill>
                  <a:schemeClr val="accent6"/>
                </a:solidFill>
              </a:rPr>
              <a:t> </a:t>
            </a:r>
            <a:r>
              <a:rPr lang="ko-KR" altLang="en-US" sz="1800" dirty="0" err="1">
                <a:solidFill>
                  <a:schemeClr val="accent6"/>
                </a:solidFill>
              </a:rPr>
              <a:t>출력값의</a:t>
            </a:r>
            <a:r>
              <a:rPr lang="ko-KR" altLang="en-US" sz="1800" dirty="0">
                <a:solidFill>
                  <a:schemeClr val="accent6"/>
                </a:solidFill>
              </a:rPr>
              <a:t> 크기 </a:t>
            </a:r>
            <a:r>
              <a:rPr lang="ko-KR" altLang="en-US" sz="1800" dirty="0" err="1">
                <a:solidFill>
                  <a:schemeClr val="accent6"/>
                </a:solidFill>
              </a:rPr>
              <a:t>동일롤</a:t>
            </a:r>
            <a:r>
              <a:rPr lang="ko-KR" altLang="en-US" sz="1800" dirty="0">
                <a:solidFill>
                  <a:schemeClr val="accent6"/>
                </a:solidFill>
              </a:rPr>
              <a:t> 설정</a:t>
            </a:r>
            <a:endParaRPr lang="en-US" altLang="ko-KR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x= layers.Conv2D(256,5,padding=‘same’)(x)</a:t>
            </a:r>
          </a:p>
          <a:p>
            <a:pPr marL="0" indent="0">
              <a:buNone/>
            </a:pPr>
            <a:r>
              <a:rPr lang="en-US" altLang="ko-KR" sz="1800" dirty="0"/>
              <a:t>x- </a:t>
            </a:r>
            <a:r>
              <a:rPr lang="en-US" altLang="ko-KR" sz="1800" dirty="0" err="1"/>
              <a:t>layers.LeakTeLU</a:t>
            </a:r>
            <a:r>
              <a:rPr lang="en-US" altLang="ko-KR" sz="1800" dirty="0"/>
              <a:t>()(x)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 32x32 </a:t>
            </a:r>
            <a:r>
              <a:rPr lang="ko-KR" altLang="en-US" sz="1800" dirty="0">
                <a:solidFill>
                  <a:schemeClr val="accent6"/>
                </a:solidFill>
              </a:rPr>
              <a:t>크기로 </a:t>
            </a:r>
            <a:r>
              <a:rPr lang="ko-KR" altLang="en-US" sz="1800" dirty="0" err="1">
                <a:solidFill>
                  <a:schemeClr val="accent6"/>
                </a:solidFill>
              </a:rPr>
              <a:t>업샘플링합니다</a:t>
            </a:r>
            <a:r>
              <a:rPr lang="en-US" altLang="ko-KR" sz="18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x=</a:t>
            </a:r>
            <a:r>
              <a:rPr lang="ko-KR" altLang="en-US" sz="1800" dirty="0"/>
              <a:t> </a:t>
            </a:r>
            <a:r>
              <a:rPr lang="en-US" altLang="ko-KR" sz="1800" dirty="0"/>
              <a:t>layers.Conv2DTranspose(256,</a:t>
            </a:r>
            <a:r>
              <a:rPr lang="ko-KR" altLang="en-US" sz="1800" dirty="0"/>
              <a:t> </a:t>
            </a:r>
            <a:r>
              <a:rPr lang="en-US" altLang="ko-KR" sz="1800" dirty="0"/>
              <a:t>4,</a:t>
            </a:r>
            <a:r>
              <a:rPr lang="ko-KR" altLang="en-US" sz="1800" dirty="0"/>
              <a:t> </a:t>
            </a:r>
            <a:r>
              <a:rPr lang="en-US" altLang="ko-KR" sz="1800" dirty="0"/>
              <a:t>strides=2,</a:t>
            </a:r>
            <a:r>
              <a:rPr lang="ko-KR" altLang="en-US" sz="1800" dirty="0"/>
              <a:t> </a:t>
            </a:r>
            <a:r>
              <a:rPr lang="en-US" altLang="ko-KR" sz="1800" dirty="0"/>
              <a:t>padding= ‘same’)(x)</a:t>
            </a:r>
          </a:p>
          <a:p>
            <a:pPr marL="0" indent="0">
              <a:buNone/>
            </a:pPr>
            <a:r>
              <a:rPr lang="en-US" altLang="ko-KR" sz="1800" dirty="0"/>
              <a:t>x=</a:t>
            </a:r>
            <a:r>
              <a:rPr lang="en-US" altLang="ko-KR" sz="1800" dirty="0" err="1"/>
              <a:t>layers.LeakyReLU</a:t>
            </a:r>
            <a:r>
              <a:rPr lang="en-US" altLang="ko-KR" sz="1800" dirty="0"/>
              <a:t>()(x)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x=layers.Conv2D(256,5,padding=‘same’)(x)</a:t>
            </a:r>
          </a:p>
          <a:p>
            <a:pPr marL="0" indent="0">
              <a:buNone/>
            </a:pPr>
            <a:r>
              <a:rPr lang="en-US" altLang="ko-KR" sz="1800" dirty="0"/>
              <a:t>x=</a:t>
            </a:r>
            <a:r>
              <a:rPr lang="en-US" altLang="ko-KR" sz="1800" dirty="0" err="1"/>
              <a:t>layers.LeakyReLU</a:t>
            </a:r>
            <a:r>
              <a:rPr lang="en-US" altLang="ko-KR" sz="1800" dirty="0"/>
              <a:t>()(x)</a:t>
            </a:r>
          </a:p>
          <a:p>
            <a:pPr marL="0" indent="0">
              <a:buNone/>
            </a:pPr>
            <a:r>
              <a:rPr lang="en-US" altLang="ko-KR" sz="1800" dirty="0"/>
              <a:t>x=layers.Conv2D(256,5,padding=‘same’)(x)</a:t>
            </a:r>
          </a:p>
          <a:p>
            <a:pPr marL="0" indent="0">
              <a:buNone/>
            </a:pPr>
            <a:r>
              <a:rPr lang="en-US" altLang="ko-KR" sz="1800" dirty="0"/>
              <a:t>x=</a:t>
            </a:r>
            <a:r>
              <a:rPr lang="en-US" altLang="ko-KR" sz="1800" dirty="0" err="1"/>
              <a:t>layers.LeakyReLU</a:t>
            </a:r>
            <a:r>
              <a:rPr lang="en-US" altLang="ko-KR" sz="1800" dirty="0"/>
              <a:t>()(x)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 32x32</a:t>
            </a:r>
            <a:r>
              <a:rPr lang="ko-KR" altLang="en-US" sz="1800" dirty="0">
                <a:solidFill>
                  <a:schemeClr val="accent6"/>
                </a:solidFill>
              </a:rPr>
              <a:t>크기</a:t>
            </a:r>
            <a:r>
              <a:rPr lang="en-US" altLang="ko-KR" sz="1800" dirty="0">
                <a:solidFill>
                  <a:schemeClr val="accent6"/>
                </a:solidFill>
              </a:rPr>
              <a:t>(CIFAR10 </a:t>
            </a:r>
            <a:r>
              <a:rPr lang="ko-KR" altLang="en-US" sz="1800" dirty="0">
                <a:solidFill>
                  <a:schemeClr val="accent6"/>
                </a:solidFill>
              </a:rPr>
              <a:t>이미지 크기</a:t>
            </a:r>
            <a:r>
              <a:rPr lang="en-US" altLang="ko-KR" sz="1800" dirty="0">
                <a:solidFill>
                  <a:schemeClr val="accent6"/>
                </a:solidFill>
              </a:rPr>
              <a:t>)</a:t>
            </a:r>
            <a:r>
              <a:rPr lang="ko-KR" altLang="en-US" sz="1800" dirty="0">
                <a:solidFill>
                  <a:schemeClr val="accent6"/>
                </a:solidFill>
              </a:rPr>
              <a:t>의 </a:t>
            </a:r>
            <a:r>
              <a:rPr lang="en-US" altLang="ko-KR" sz="1800" dirty="0">
                <a:solidFill>
                  <a:schemeClr val="accent6"/>
                </a:solidFill>
              </a:rPr>
              <a:t>1</a:t>
            </a:r>
            <a:r>
              <a:rPr lang="ko-KR" altLang="en-US" sz="1800" dirty="0">
                <a:solidFill>
                  <a:schemeClr val="accent6"/>
                </a:solidFill>
              </a:rPr>
              <a:t>개 채널을 가진 특성 </a:t>
            </a:r>
            <a:r>
              <a:rPr lang="ko-KR" altLang="en-US" sz="1800" dirty="0" err="1">
                <a:solidFill>
                  <a:schemeClr val="accent6"/>
                </a:solidFill>
              </a:rPr>
              <a:t>맵을</a:t>
            </a:r>
            <a:r>
              <a:rPr lang="ko-KR" altLang="en-US" sz="1800" dirty="0">
                <a:solidFill>
                  <a:schemeClr val="accent6"/>
                </a:solidFill>
              </a:rPr>
              <a:t> 생성합니다</a:t>
            </a:r>
            <a:r>
              <a:rPr lang="en-US" altLang="ko-KR" sz="18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x= layers.Conv2D(channels, 7, activation= ‘tanh’, padding= ‘same’)(x)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</a:rPr>
              <a:t># (</a:t>
            </a:r>
            <a:r>
              <a:rPr lang="en-US" altLang="ko-KR" sz="1800" dirty="0" err="1">
                <a:solidFill>
                  <a:schemeClr val="accent6"/>
                </a:solidFill>
              </a:rPr>
              <a:t>latent_dim</a:t>
            </a:r>
            <a:r>
              <a:rPr lang="en-US" altLang="ko-KR" sz="1800" dirty="0">
                <a:solidFill>
                  <a:schemeClr val="accent6"/>
                </a:solidFill>
              </a:rPr>
              <a:t>,)</a:t>
            </a:r>
            <a:r>
              <a:rPr lang="ko-KR" altLang="en-US" sz="1800" dirty="0">
                <a:solidFill>
                  <a:schemeClr val="accent6"/>
                </a:solidFill>
              </a:rPr>
              <a:t>크기의 입력을</a:t>
            </a:r>
            <a:r>
              <a:rPr lang="en-US" altLang="ko-KR" sz="1800" dirty="0">
                <a:solidFill>
                  <a:schemeClr val="accent6"/>
                </a:solidFill>
              </a:rPr>
              <a:t>(32,32,3)</a:t>
            </a:r>
            <a:r>
              <a:rPr lang="ko-KR" altLang="en-US" sz="1800" dirty="0">
                <a:solidFill>
                  <a:schemeClr val="accent6"/>
                </a:solidFill>
              </a:rPr>
              <a:t>크기의 이미지로 매핑하는 생성자 모델 객체를 만듭니다</a:t>
            </a:r>
            <a:r>
              <a:rPr lang="en-US" altLang="ko-KR" sz="18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generator = </a:t>
            </a:r>
            <a:r>
              <a:rPr lang="en-US" altLang="ko-KR" sz="1800" dirty="0" err="1"/>
              <a:t>keras.model.Model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generator_input</a:t>
            </a:r>
            <a:r>
              <a:rPr lang="en-US" altLang="ko-KR" sz="1800" dirty="0"/>
              <a:t>, x) </a:t>
            </a:r>
          </a:p>
          <a:p>
            <a:pPr marL="0" indent="0">
              <a:buNone/>
            </a:pPr>
            <a:r>
              <a:rPr lang="en-US" altLang="ko-KR" sz="1800" dirty="0" err="1"/>
              <a:t>generator.summary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2894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1009</Words>
  <Application>Microsoft Office PowerPoint</Application>
  <PresentationFormat>와이드스크린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-apple-system</vt:lpstr>
      <vt:lpstr>맑은 고딕</vt:lpstr>
      <vt:lpstr>Arial</vt:lpstr>
      <vt:lpstr>Office 테마</vt:lpstr>
      <vt:lpstr>8.5 적대적 생성 신경망 소개</vt:lpstr>
      <vt:lpstr>8.5 적대적 생성 신경망 소개</vt:lpstr>
      <vt:lpstr>8.5.1 GAN 구현 방법</vt:lpstr>
      <vt:lpstr>8.5.1 GAN 구현 방법</vt:lpstr>
      <vt:lpstr>8.5.2 훈련 방법</vt:lpstr>
      <vt:lpstr>8.5.2 훈련 방법</vt:lpstr>
      <vt:lpstr>8.5.3 생성자</vt:lpstr>
      <vt:lpstr>PowerPoint 프레젠테이션</vt:lpstr>
      <vt:lpstr>PowerPoint 프레젠테이션</vt:lpstr>
      <vt:lpstr>8.5.4 판별자</vt:lpstr>
      <vt:lpstr>PowerPoint 프레젠테이션</vt:lpstr>
      <vt:lpstr>8.5.5 적대적 네트워크</vt:lpstr>
      <vt:lpstr>PowerPoint 프레젠테이션</vt:lpstr>
      <vt:lpstr>8.5.7 DCGAN 훈련 방법</vt:lpstr>
      <vt:lpstr>PowerPoint 프레젠테이션</vt:lpstr>
      <vt:lpstr>PowerPoint 프레젠테이션</vt:lpstr>
      <vt:lpstr>PowerPoint 프레젠테이션</vt:lpstr>
      <vt:lpstr>8.5.7 정리</vt:lpstr>
      <vt:lpstr>8.6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8.5 적대적 생성 신경망 소개</dc:title>
  <dc:creator>박상근</dc:creator>
  <cp:lastModifiedBy>박상근</cp:lastModifiedBy>
  <cp:revision>18</cp:revision>
  <dcterms:created xsi:type="dcterms:W3CDTF">2021-01-17T12:49:44Z</dcterms:created>
  <dcterms:modified xsi:type="dcterms:W3CDTF">2021-01-21T08:02:44Z</dcterms:modified>
</cp:coreProperties>
</file>